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9"/>
  </p:notesMasterIdLst>
  <p:sldIdLst>
    <p:sldId id="256" r:id="rId2"/>
    <p:sldId id="257" r:id="rId3"/>
    <p:sldId id="258" r:id="rId4"/>
    <p:sldId id="259" r:id="rId5"/>
    <p:sldId id="260" r:id="rId6"/>
    <p:sldId id="261" r:id="rId7"/>
    <p:sldId id="263" r:id="rId8"/>
    <p:sldId id="262" r:id="rId9"/>
    <p:sldId id="264" r:id="rId10"/>
    <p:sldId id="265" r:id="rId11"/>
    <p:sldId id="266" r:id="rId12"/>
    <p:sldId id="267" r:id="rId13"/>
    <p:sldId id="268" r:id="rId14"/>
    <p:sldId id="270" r:id="rId15"/>
    <p:sldId id="282" r:id="rId16"/>
    <p:sldId id="269" r:id="rId17"/>
    <p:sldId id="271" r:id="rId18"/>
    <p:sldId id="272" r:id="rId19"/>
    <p:sldId id="277" r:id="rId20"/>
    <p:sldId id="278" r:id="rId21"/>
    <p:sldId id="273" r:id="rId22"/>
    <p:sldId id="274" r:id="rId23"/>
    <p:sldId id="279" r:id="rId24"/>
    <p:sldId id="280" r:id="rId25"/>
    <p:sldId id="275" r:id="rId26"/>
    <p:sldId id="281" r:id="rId27"/>
    <p:sldId id="276" r:id="rId28"/>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521415D9-36F7-43E2-AB2F-B90AF26B5E84}">
      <p14:sectionLst xmlns:p14="http://schemas.microsoft.com/office/powerpoint/2010/main">
        <p14:section name="Section par défaut" id="{9CFD1B1A-049E-7847-A8AC-3229DCC9F7C7}">
          <p14:sldIdLst>
            <p14:sldId id="256"/>
            <p14:sldId id="257"/>
            <p14:sldId id="258"/>
            <p14:sldId id="259"/>
            <p14:sldId id="260"/>
            <p14:sldId id="261"/>
            <p14:sldId id="263"/>
            <p14:sldId id="262"/>
            <p14:sldId id="264"/>
            <p14:sldId id="265"/>
            <p14:sldId id="266"/>
            <p14:sldId id="267"/>
            <p14:sldId id="268"/>
            <p14:sldId id="270"/>
            <p14:sldId id="282"/>
            <p14:sldId id="269"/>
            <p14:sldId id="271"/>
          </p14:sldIdLst>
        </p14:section>
        <p14:section name="Section sans titre" id="{D2741508-32BF-494F-AFE8-E0A33B98D180}">
          <p14:sldIdLst>
            <p14:sldId id="272"/>
            <p14:sldId id="277"/>
            <p14:sldId id="278"/>
            <p14:sldId id="273"/>
            <p14:sldId id="274"/>
            <p14:sldId id="279"/>
            <p14:sldId id="280"/>
            <p14:sldId id="275"/>
            <p14:sldId id="281"/>
            <p14:sldId id="276"/>
          </p14:sldIdLst>
        </p14:section>
      </p14:sectionLst>
    </p:ext>
    <p:ext uri="{EFAFB233-063F-42B5-8137-9DF3F51BA10A}">
      <p15:sldGuideLst xmlns:p15="http://schemas.microsoft.com/office/powerpoint/2012/main">
        <p15:guide id="1" orient="horz" pos="1620">
          <p15:clr>
            <a:srgbClr val="000000"/>
          </p15:clr>
        </p15:guide>
        <p15:guide id="2" pos="2880">
          <p15:clr>
            <a:srgbClr val="000000"/>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ARINE MARTY-REBATTET" initials="KM" lastIdx="0" clrIdx="0">
    <p:extLst>
      <p:ext uri="{19B8F6BF-5375-455C-9EA6-DF929625EA0E}">
        <p15:presenceInfo xmlns:p15="http://schemas.microsoft.com/office/powerpoint/2012/main" userId="S-1-5-21-2901163039-3281240111-3707936290-2020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200D"/>
    <a:srgbClr val="F72C28"/>
    <a:srgbClr val="FF0000"/>
    <a:srgbClr val="FF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325BE1-E484-4F50-98B3-0D9B71085C33}">
  <a:tblStyle styleId="{7D325BE1-E484-4F50-98B3-0D9B71085C33}"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FFF4E6"/>
          </a:solidFill>
        </a:fill>
      </a:tcStyle>
    </a:wholeTbl>
    <a:band1H>
      <a:tcTxStyle b="off" i="off"/>
      <a:tcStyle>
        <a:tcBdr/>
        <a:fill>
          <a:solidFill>
            <a:srgbClr val="FFE8CA"/>
          </a:solidFill>
        </a:fill>
      </a:tcStyle>
    </a:band1H>
    <a:band2H>
      <a:tcTxStyle b="off" i="off"/>
      <a:tcStyle>
        <a:tcBdr/>
      </a:tcStyle>
    </a:band2H>
    <a:band1V>
      <a:tcTxStyle b="off" i="off"/>
      <a:tcStyle>
        <a:tcBdr/>
        <a:fill>
          <a:solidFill>
            <a:srgbClr val="FFE8CA"/>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4"/>
          </a:solidFill>
        </a:fill>
      </a:tcStyle>
    </a:lastCol>
    <a:firstCol>
      <a:tcTxStyle b="on" i="off">
        <a:font>
          <a:latin typeface="Calibri"/>
          <a:ea typeface="Calibri"/>
          <a:cs typeface="Calibri"/>
        </a:font>
        <a:schemeClr val="lt1"/>
      </a:tcTxStyle>
      <a:tcStyle>
        <a:tcBdr/>
        <a:fill>
          <a:solidFill>
            <a:schemeClr val="accent4"/>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4"/>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4"/>
          </a:solidFill>
        </a:fill>
      </a:tcStyle>
    </a:firstRow>
    <a:neCell>
      <a:tcTxStyle b="off" i="off"/>
      <a:tcStyle>
        <a:tcBdr/>
      </a:tcStyle>
    </a:neCell>
    <a:nwCell>
      <a:tcTxStyle b="off" i="off"/>
      <a:tcStyle>
        <a:tcBdr/>
      </a:tcStyle>
    </a:nwCell>
  </a:tblStyle>
  <a:tblStyle styleId="{0D75F9AD-7970-48F6-8D9B-CE9ABCBCA2D0}" styleName="Table_1">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9EFF7"/>
          </a:solidFill>
        </a:fill>
      </a:tcStyle>
    </a:wholeTbl>
    <a:band1H>
      <a:tcTxStyle b="off" i="off"/>
      <a:tcStyle>
        <a:tcBdr/>
        <a:fill>
          <a:solidFill>
            <a:srgbClr val="D0DEEF"/>
          </a:solidFill>
        </a:fill>
      </a:tcStyle>
    </a:band1H>
    <a:band2H>
      <a:tcTxStyle b="off" i="off"/>
      <a:tcStyle>
        <a:tcBdr/>
      </a:tcStyle>
    </a:band2H>
    <a:band1V>
      <a:tcTxStyle b="off" i="off"/>
      <a:tcStyle>
        <a:tcBdr/>
        <a:fill>
          <a:solidFill>
            <a:srgbClr val="D0DEEF"/>
          </a:solidFill>
        </a:fill>
      </a:tcStyle>
    </a:band1V>
    <a:band2V>
      <a:tcTxStyle b="off" i="off"/>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b="off" i="off"/>
      <a:tcStyle>
        <a:tcBdr/>
      </a:tcStyle>
    </a:seCell>
    <a:swCell>
      <a:tcTxStyle b="off" i="off"/>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37" autoAdjust="0"/>
    <p:restoredTop sz="99353" autoAdjust="0"/>
  </p:normalViewPr>
  <p:slideViewPr>
    <p:cSldViewPr snapToGrid="0">
      <p:cViewPr varScale="1">
        <p:scale>
          <a:sx n="156" d="100"/>
          <a:sy n="156" d="100"/>
        </p:scale>
        <p:origin x="200" y="19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marR="0" lvl="0"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1pPr>
            <a:lvl2pPr marL="914400" marR="0" lvl="1"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2pPr>
            <a:lvl3pPr marL="1371600" marR="0" lvl="2"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3pPr>
            <a:lvl4pPr marL="1828800" marR="0" lvl="3"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4pPr>
            <a:lvl5pPr marL="2286000" marR="0" lvl="4"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5pPr>
            <a:lvl6pPr marL="2743200" marR="0" lvl="5"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6pPr>
            <a:lvl7pPr marL="3200400" marR="0" lvl="6"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7pPr>
            <a:lvl8pPr marL="3657600" marR="0" lvl="7"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8pPr>
            <a:lvl9pPr marL="4114800" marR="0" lvl="8" indent="-317500" algn="l" rtl="0">
              <a:lnSpc>
                <a:spcPct val="100000"/>
              </a:lnSpc>
              <a:spcBef>
                <a:spcPts val="0"/>
              </a:spcBef>
              <a:spcAft>
                <a:spcPts val="0"/>
              </a:spcAft>
              <a:buClr>
                <a:srgbClr val="000000"/>
              </a:buClr>
              <a:buSzPts val="1400"/>
              <a:buFont typeface="Arial"/>
              <a:buChar char="■"/>
              <a:defRPr sz="1100" b="0" i="0" u="none" strike="noStrike" cap="none">
                <a:solidFill>
                  <a:srgbClr val="000000"/>
                </a:solidFill>
                <a:latin typeface="Arial"/>
                <a:ea typeface="Arial"/>
                <a:cs typeface="Arial"/>
                <a:sym typeface="Arial"/>
              </a:defRPr>
            </a:lvl9pPr>
          </a:lstStyle>
          <a:p>
            <a:endParaRPr/>
          </a:p>
        </p:txBody>
      </p:sp>
    </p:spTree>
    <p:extLst>
      <p:ext uri="{BB962C8B-B14F-4D97-AF65-F5344CB8AC3E}">
        <p14:creationId xmlns:p14="http://schemas.microsoft.com/office/powerpoint/2010/main" val="133897341"/>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
        <p:cNvGrpSpPr/>
        <p:nvPr/>
      </p:nvGrpSpPr>
      <p:grpSpPr>
        <a:xfrm>
          <a:off x="0" y="0"/>
          <a:ext cx="0" cy="0"/>
          <a:chOff x="0" y="0"/>
          <a:chExt cx="0" cy="0"/>
        </a:xfrm>
      </p:grpSpPr>
      <p:sp>
        <p:nvSpPr>
          <p:cNvPr id="66" name="Shape 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7" name="Shape 6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Tree>
    <p:extLst>
      <p:ext uri="{BB962C8B-B14F-4D97-AF65-F5344CB8AC3E}">
        <p14:creationId xmlns:p14="http://schemas.microsoft.com/office/powerpoint/2010/main" val="8209895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page 9 à revoir : intégrer le tableau adéquat </a:t>
            </a:r>
            <a:endParaRPr sz="1100" b="0" i="0" u="none" strike="noStrike" cap="none">
              <a:solidFill>
                <a:srgbClr val="000000"/>
              </a:solidFill>
              <a:latin typeface="Arial"/>
              <a:ea typeface="Arial"/>
              <a:cs typeface="Arial"/>
              <a:sym typeface="Arial"/>
            </a:endParaRPr>
          </a:p>
        </p:txBody>
      </p:sp>
      <p:sp>
        <p:nvSpPr>
          <p:cNvPr id="143" name="Shape 14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194296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Shape 14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3.1 : Préparer son dossier </a:t>
            </a:r>
            <a:endParaRPr sz="1100" b="0" i="0" u="none" strike="noStrike" cap="none">
              <a:solidFill>
                <a:srgbClr val="4A86E8"/>
              </a:solidFill>
              <a:latin typeface="Arial"/>
              <a:ea typeface="Arial"/>
              <a:cs typeface="Arial"/>
              <a:sym typeface="Arial"/>
            </a:endParaRPr>
          </a:p>
        </p:txBody>
      </p:sp>
      <p:sp>
        <p:nvSpPr>
          <p:cNvPr id="149" name="Shape 14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200690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Shape 15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revoir le titre si on le change sur la page précédente : page 10</a:t>
            </a:r>
            <a:endParaRPr sz="1100" b="0" i="0" u="none" strike="noStrike" cap="none">
              <a:solidFill>
                <a:srgbClr val="0000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pour la phrase introductive : ajouter : …. </a:t>
            </a:r>
            <a:r>
              <a:rPr lang="fr" sz="1100" b="0" i="0" u="none" strike="noStrike" cap="none">
                <a:solidFill>
                  <a:srgbClr val="4A86E8"/>
                </a:solidFill>
                <a:latin typeface="Arial"/>
                <a:ea typeface="Arial"/>
                <a:cs typeface="Arial"/>
                <a:sym typeface="Arial"/>
              </a:rPr>
              <a:t>ou de l’envoi par e-mail </a:t>
            </a:r>
            <a:endParaRPr sz="1100" b="0" i="0" u="none" strike="noStrike" cap="none">
              <a:solidFill>
                <a:srgbClr val="4A86E8"/>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5eme point : ajouter avant : </a:t>
            </a:r>
            <a:r>
              <a:rPr lang="fr" sz="1100" b="0" i="0" u="none" strike="noStrike" cap="none">
                <a:solidFill>
                  <a:srgbClr val="4A86E8"/>
                </a:solidFill>
                <a:latin typeface="Arial"/>
                <a:ea typeface="Arial"/>
                <a:cs typeface="Arial"/>
                <a:sym typeface="Arial"/>
              </a:rPr>
              <a:t>Si vous êtes déjà logé en France </a:t>
            </a:r>
            <a:r>
              <a:rPr lang="fr" sz="1100" b="0" i="0" u="none" strike="noStrike" cap="none">
                <a:solidFill>
                  <a:srgbClr val="FF9900"/>
                </a:solidFill>
                <a:latin typeface="Arial"/>
                <a:ea typeface="Arial"/>
                <a:cs typeface="Arial"/>
                <a:sym typeface="Arial"/>
              </a:rPr>
              <a:t>&gt;&gt;&gt; aussi valable s’ils sont logés à l’étranger même si la majorité des pays n’ont pas de système de quittance</a:t>
            </a:r>
            <a:endParaRPr sz="1100" b="0" i="0" u="none" strike="noStrike" cap="none">
              <a:solidFill>
                <a:srgbClr val="FF9900"/>
              </a:solidFill>
              <a:latin typeface="Arial"/>
              <a:ea typeface="Arial"/>
              <a:cs typeface="Arial"/>
              <a:sym typeface="Arial"/>
            </a:endParaRPr>
          </a:p>
          <a:p>
            <a:pPr marL="457200" marR="0" lvl="0" indent="-317500" algn="l" rtl="0">
              <a:lnSpc>
                <a:spcPct val="100000"/>
              </a:lnSpc>
              <a:spcBef>
                <a:spcPts val="0"/>
              </a:spcBef>
              <a:spcAft>
                <a:spcPts val="0"/>
              </a:spcAft>
              <a:buClr>
                <a:srgbClr val="000000"/>
              </a:buClr>
              <a:buSzPts val="1400"/>
              <a:buFont typeface="Arial"/>
              <a:buChar char="-"/>
            </a:pPr>
            <a:r>
              <a:rPr lang="fr" sz="1100" b="0" i="0" u="none" strike="noStrike" cap="none">
                <a:solidFill>
                  <a:srgbClr val="000000"/>
                </a:solidFill>
                <a:latin typeface="Arial"/>
                <a:ea typeface="Arial"/>
                <a:cs typeface="Arial"/>
                <a:sym typeface="Arial"/>
              </a:rPr>
              <a:t>6ème point : </a:t>
            </a:r>
            <a:r>
              <a:rPr lang="fr" sz="1100" b="0" i="0" u="none" strike="noStrike" cap="none">
                <a:solidFill>
                  <a:srgbClr val="4A86E8"/>
                </a:solidFill>
                <a:latin typeface="Arial"/>
                <a:ea typeface="Arial"/>
                <a:cs typeface="Arial"/>
                <a:sym typeface="Arial"/>
              </a:rPr>
              <a:t>le garant doit fournir les mêmes documents que vous même (copie pièce d'identité + justificatifs de revenus) </a:t>
            </a:r>
            <a:endParaRPr sz="1100" b="0" i="0" u="none" strike="noStrike" cap="none">
              <a:solidFill>
                <a:srgbClr val="FF9900"/>
              </a:solidFill>
              <a:latin typeface="Arial"/>
              <a:ea typeface="Arial"/>
              <a:cs typeface="Arial"/>
              <a:sym typeface="Arial"/>
            </a:endParaRPr>
          </a:p>
          <a:p>
            <a:pPr marL="457200" marR="0" lvl="0" indent="-317500" algn="l" rtl="0">
              <a:lnSpc>
                <a:spcPct val="100000"/>
              </a:lnSpc>
              <a:spcBef>
                <a:spcPts val="0"/>
              </a:spcBef>
              <a:spcAft>
                <a:spcPts val="0"/>
              </a:spcAft>
              <a:buClr>
                <a:srgbClr val="4A86E8"/>
              </a:buClr>
              <a:buSzPts val="1400"/>
              <a:buFont typeface="Arial"/>
              <a:buChar char="-"/>
            </a:pPr>
            <a:r>
              <a:rPr lang="fr" sz="1100" b="0" i="0" u="none" strike="noStrike" cap="none">
                <a:solidFill>
                  <a:srgbClr val="000000"/>
                </a:solidFill>
                <a:latin typeface="Arial"/>
                <a:ea typeface="Arial"/>
                <a:cs typeface="Arial"/>
                <a:sym typeface="Arial"/>
              </a:rPr>
              <a:t>7eme point  : A noter :</a:t>
            </a:r>
            <a:r>
              <a:rPr lang="fr" sz="1100" b="0" i="0" u="none" strike="noStrike" cap="none">
                <a:solidFill>
                  <a:srgbClr val="4A86E8"/>
                </a:solidFill>
                <a:latin typeface="Arial"/>
                <a:ea typeface="Arial"/>
                <a:cs typeface="Arial"/>
                <a:sym typeface="Arial"/>
              </a:rPr>
              <a:t> d’après la loi, </a:t>
            </a:r>
            <a:r>
              <a:rPr lang="fr" sz="1100" b="0" i="0" u="none" strike="noStrike" cap="none">
                <a:solidFill>
                  <a:srgbClr val="000000"/>
                </a:solidFill>
                <a:latin typeface="Arial"/>
                <a:ea typeface="Arial"/>
                <a:cs typeface="Arial"/>
                <a:sym typeface="Arial"/>
              </a:rPr>
              <a:t>le bailleur……. </a:t>
            </a:r>
            <a:r>
              <a:rPr lang="fr" sz="1100" b="0" i="0" u="none" strike="noStrike" cap="none">
                <a:solidFill>
                  <a:srgbClr val="4A86E8"/>
                </a:solidFill>
                <a:latin typeface="Arial"/>
                <a:ea typeface="Arial"/>
                <a:cs typeface="Arial"/>
                <a:sym typeface="Arial"/>
              </a:rPr>
              <a:t>Dans la pratique, il est souvent demandé que le garant touche un salaire en France, même s’il est étranger.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 6 ème point Garant : “membre de la famille, d’un ami ou d’une personne morale…” et peut-être ajouter à côté de l’ampoule : “Se renseigner auprès de son centre Euraxess pour connaitre les dispositifs de caution si vous n’avez pas de cautionnaire” / je pense principalement à la CLE Lokaviz mais il y a aussi la banque etc. : </a:t>
            </a:r>
            <a:r>
              <a:rPr lang="fr" sz="1100" b="0" i="0" u="none" strike="noStrike" cap="none">
                <a:solidFill>
                  <a:srgbClr val="4A86E8"/>
                </a:solidFill>
                <a:latin typeface="Arial"/>
                <a:ea typeface="Arial"/>
                <a:cs typeface="Arial"/>
                <a:sym typeface="Arial"/>
              </a:rPr>
              <a:t>oui et on peut aussi ajouter en ampoule que le proprio peut prendre assurance loyer impayés lui meme si salaire fait au moins 3 fois montant loyer (le rappeler aussi en 1.3 : 1er paragraphe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FF9900"/>
                </a:solidFill>
                <a:latin typeface="Arial"/>
                <a:ea typeface="Arial"/>
                <a:cs typeface="Arial"/>
                <a:sym typeface="Arial"/>
              </a:rPr>
              <a:t>&gt;&gt;&gt; il me semblait qu’on restait volontairement concis dans ce guide. J’ai simplement rajouté la dernière ligne de la bulle.</a:t>
            </a:r>
            <a:endParaRPr sz="1100" b="0" i="0" u="none" strike="noStrike" cap="none">
              <a:solidFill>
                <a:srgbClr val="FF99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p:txBody>
      </p:sp>
      <p:sp>
        <p:nvSpPr>
          <p:cNvPr id="160" name="Shape 1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508526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Shape 16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tous les documents sont signés conjointement et chacun garde un original </a:t>
            </a:r>
            <a:endParaRPr sz="1100" b="0" i="0" u="none" strike="noStrike" cap="none">
              <a:solidFill>
                <a:srgbClr val="4A86E8"/>
              </a:solidFill>
              <a:latin typeface="Arial"/>
              <a:ea typeface="Arial"/>
              <a:cs typeface="Arial"/>
              <a:sym typeface="Arial"/>
            </a:endParaRPr>
          </a:p>
        </p:txBody>
      </p:sp>
      <p:sp>
        <p:nvSpPr>
          <p:cNvPr id="168" name="Shape 16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10323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Shape 18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dernier paragraphe  </a:t>
            </a:r>
            <a:r>
              <a:rPr lang="fr" sz="1100" b="0" i="0" u="none" strike="noStrike" cap="none">
                <a:solidFill>
                  <a:srgbClr val="4A86E8"/>
                </a:solidFill>
                <a:latin typeface="Arial"/>
                <a:ea typeface="Arial"/>
                <a:cs typeface="Arial"/>
                <a:sym typeface="Arial"/>
              </a:rPr>
              <a:t>: met on effectivement les chartes ? si oui : prévoir de les revoir avant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peut etre mettre uniquement charte locataire ?</a:t>
            </a:r>
            <a:endParaRPr sz="1100" b="0" i="0" u="none" strike="noStrike" cap="none">
              <a:solidFill>
                <a:srgbClr val="FFC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9900FF"/>
                </a:solidFill>
                <a:latin typeface="Arial"/>
                <a:ea typeface="Arial"/>
                <a:cs typeface="Arial"/>
                <a:sym typeface="Arial"/>
              </a:rPr>
              <a:t>Commentaire CO : OK pour la charte locataire, mais il est préférable d’éviter la charte propriétaire à mon avis</a:t>
            </a:r>
            <a:endParaRPr sz="1100" b="0" i="0" u="none" strike="noStrike" cap="none">
              <a:solidFill>
                <a:srgbClr val="9900F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9900FF"/>
              </a:solidFill>
              <a:latin typeface="Arial"/>
              <a:ea typeface="Arial"/>
              <a:cs typeface="Arial"/>
              <a:sym typeface="Arial"/>
            </a:endParaRPr>
          </a:p>
        </p:txBody>
      </p:sp>
      <p:sp>
        <p:nvSpPr>
          <p:cNvPr id="184" name="Shape 18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289695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Shape 175"/>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tous les documents sont signés conjointement et chacun garde un original </a:t>
            </a:r>
            <a:endParaRPr sz="1100" b="0" i="0" u="none" strike="noStrike" cap="none">
              <a:solidFill>
                <a:srgbClr val="4A86E8"/>
              </a:solidFill>
              <a:latin typeface="Arial"/>
              <a:ea typeface="Arial"/>
              <a:cs typeface="Arial"/>
              <a:sym typeface="Arial"/>
            </a:endParaRPr>
          </a:p>
        </p:txBody>
      </p:sp>
      <p:sp>
        <p:nvSpPr>
          <p:cNvPr id="176" name="Shape 17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662181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Shape 19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4.1 : ouvrir les compteurs : est ce explicite comme intitulé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9900FF"/>
                </a:solidFill>
                <a:latin typeface="Arial"/>
                <a:ea typeface="Arial"/>
                <a:cs typeface="Arial"/>
                <a:sym typeface="Arial"/>
              </a:rPr>
              <a:t>Commentaire CO : En effet “ouvrir les compteurs” pourrait être remplacé par “souscrire un abonnement d’électricité, d’eau et de gaz si nécessaire”</a:t>
            </a:r>
            <a:endParaRPr sz="1100" b="0" i="0" u="none" strike="noStrike" cap="none">
              <a:solidFill>
                <a:srgbClr val="9900FF"/>
              </a:solidFill>
              <a:latin typeface="Arial"/>
              <a:ea typeface="Arial"/>
              <a:cs typeface="Arial"/>
              <a:sym typeface="Arial"/>
            </a:endParaRPr>
          </a:p>
        </p:txBody>
      </p:sp>
      <p:sp>
        <p:nvSpPr>
          <p:cNvPr id="194" name="Shape 19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54319224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Shape 20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9900FF"/>
                </a:solidFill>
                <a:latin typeface="Arial"/>
                <a:ea typeface="Arial"/>
                <a:cs typeface="Arial"/>
                <a:sym typeface="Arial"/>
              </a:rPr>
              <a:t>Commentaire CO : changer le 1er titre du 4.1 en fonction de celui de la page précédente</a:t>
            </a:r>
            <a:endParaRPr sz="1100" b="0" i="0" u="none" strike="noStrike" cap="none">
              <a:solidFill>
                <a:srgbClr val="9900FF"/>
              </a:solidFill>
              <a:latin typeface="Arial"/>
              <a:ea typeface="Arial"/>
              <a:cs typeface="Arial"/>
              <a:sym typeface="Arial"/>
            </a:endParaRPr>
          </a:p>
        </p:txBody>
      </p:sp>
      <p:sp>
        <p:nvSpPr>
          <p:cNvPr id="203" name="Shape 20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026256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Shape 20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210" name="Shape 21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124479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Shape 219"/>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le document “d'état des lieux de sortie doit être signé conjointement par les deux parties , et chacun garde un original </a:t>
            </a:r>
            <a:endParaRPr sz="1100" b="0" i="0" u="none" strike="noStrike" cap="none">
              <a:solidFill>
                <a:srgbClr val="4A86E8"/>
              </a:solidFill>
              <a:latin typeface="Arial"/>
              <a:ea typeface="Arial"/>
              <a:cs typeface="Arial"/>
              <a:sym typeface="Arial"/>
            </a:endParaRPr>
          </a:p>
        </p:txBody>
      </p:sp>
      <p:sp>
        <p:nvSpPr>
          <p:cNvPr id="220" name="Shape 22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727860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Shape 72"/>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73" name="Shape 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365718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5"/>
        <p:cNvGrpSpPr/>
        <p:nvPr/>
      </p:nvGrpSpPr>
      <p:grpSpPr>
        <a:xfrm>
          <a:off x="0" y="0"/>
          <a:ext cx="0" cy="0"/>
          <a:chOff x="0" y="0"/>
          <a:chExt cx="0" cy="0"/>
        </a:xfrm>
      </p:grpSpPr>
      <p:sp>
        <p:nvSpPr>
          <p:cNvPr id="226" name="Shape 22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227" name="Shape 22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844821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Shape 23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234" name="Shape 23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189432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87" name="Shape 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62365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Se servir de ce même tableau avec intitulé “seul, en couple ou en famille” pour créer une nouvelle rubrique à ajouter page 2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avec la mention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“En fonction de</a:t>
            </a:r>
            <a:r>
              <a:rPr lang="fr" sz="1100" b="0" i="0" u="none" strike="noStrike" cap="none">
                <a:solidFill>
                  <a:srgbClr val="4A86E8"/>
                </a:solidFill>
                <a:latin typeface="Arial"/>
                <a:ea typeface="Arial"/>
                <a:cs typeface="Arial"/>
                <a:sym typeface="Arial"/>
              </a:rPr>
              <a:t> votre situation familiale</a:t>
            </a:r>
            <a:r>
              <a:rPr lang="fr" sz="1100" b="0" i="0" u="none" strike="noStrike" cap="none">
                <a:solidFill>
                  <a:srgbClr val="000000"/>
                </a:solidFill>
                <a:latin typeface="Arial"/>
                <a:ea typeface="Arial"/>
                <a:cs typeface="Arial"/>
                <a:sym typeface="Arial"/>
              </a:rPr>
              <a:t>,  nous vous conseillons les solutions les plus adaptées:”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il faut ajouter les trois colonnes et cocher ou pas pour chaque type de logement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Ne faudrait-il pas ajouter les foyers jeunes travailleurs également pour les longs séjours ? A Rennes, il est possible d’y rester 2 ans...</a:t>
            </a:r>
            <a:endParaRPr sz="1100" b="0" i="0" u="none" strike="noStrike" cap="none">
              <a:solidFill>
                <a:srgbClr val="6AA84F"/>
              </a:solidFill>
              <a:latin typeface="Arial"/>
              <a:ea typeface="Arial"/>
              <a:cs typeface="Arial"/>
              <a:sym typeface="Arial"/>
            </a:endParaRPr>
          </a:p>
        </p:txBody>
      </p:sp>
      <p:sp>
        <p:nvSpPr>
          <p:cNvPr id="98" name="Shape 9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740992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“Un logement non meublé (ou vide) peut inclure une cuisine aménagée ,</a:t>
            </a:r>
            <a:r>
              <a:rPr lang="fr" sz="1100" b="0" i="0" u="none" strike="noStrike" cap="none">
                <a:solidFill>
                  <a:srgbClr val="4A86E8"/>
                </a:solidFill>
                <a:latin typeface="Arial"/>
                <a:ea typeface="Arial"/>
                <a:cs typeface="Arial"/>
                <a:sym typeface="Arial"/>
              </a:rPr>
              <a:t> dite aussi “équipée”</a:t>
            </a:r>
            <a:r>
              <a:rPr lang="fr" sz="1100" b="0" i="0" u="none" strike="noStrike" cap="none">
                <a:solidFill>
                  <a:srgbClr val="000000"/>
                </a:solidFill>
                <a:latin typeface="Arial"/>
                <a:ea typeface="Arial"/>
                <a:cs typeface="Arial"/>
                <a:sym typeface="Arial"/>
              </a:rPr>
              <a:t>(avec éléments/ </a:t>
            </a:r>
            <a:r>
              <a:rPr lang="fr" sz="1100" b="0" i="0" u="none" strike="noStrike" cap="none">
                <a:solidFill>
                  <a:srgbClr val="4A86E8"/>
                </a:solidFill>
                <a:latin typeface="Arial"/>
                <a:ea typeface="Arial"/>
                <a:cs typeface="Arial"/>
                <a:sym typeface="Arial"/>
              </a:rPr>
              <a:t>placards</a:t>
            </a:r>
            <a:r>
              <a:rPr lang="fr" sz="1100" b="0" i="0" u="none" strike="noStrike" cap="none">
                <a:solidFill>
                  <a:srgbClr val="000000"/>
                </a:solidFill>
                <a:latin typeface="Arial"/>
                <a:ea typeface="Arial"/>
                <a:cs typeface="Arial"/>
                <a:sym typeface="Arial"/>
              </a:rPr>
              <a:t> et certains électroménagers) mais ne comprendra pas le mobilier (</a:t>
            </a:r>
            <a:r>
              <a:rPr lang="fr" sz="1100" b="0" i="0" u="none" strike="noStrike" cap="none">
                <a:solidFill>
                  <a:srgbClr val="4A86E8"/>
                </a:solidFill>
                <a:latin typeface="Arial"/>
                <a:ea typeface="Arial"/>
                <a:cs typeface="Arial"/>
                <a:sym typeface="Arial"/>
              </a:rPr>
              <a:t>table/chaises)</a:t>
            </a:r>
            <a:r>
              <a:rPr lang="fr" sz="1100" b="0" i="0" u="none" strike="noStrike" cap="none">
                <a:solidFill>
                  <a:srgbClr val="000000"/>
                </a:solidFill>
                <a:latin typeface="Arial"/>
                <a:ea typeface="Arial"/>
                <a:cs typeface="Arial"/>
                <a:sym typeface="Arial"/>
              </a:rPr>
              <a:t>, </a:t>
            </a:r>
            <a:r>
              <a:rPr lang="fr" sz="1100" b="0" i="0" u="none" strike="noStrike" cap="none">
                <a:solidFill>
                  <a:srgbClr val="4A86E8"/>
                </a:solidFill>
                <a:latin typeface="Arial"/>
                <a:ea typeface="Arial"/>
                <a:cs typeface="Arial"/>
                <a:sym typeface="Arial"/>
              </a:rPr>
              <a:t>ni les ustensiles de cuisine</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Superficie …..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une pièce principale de 2.20 sous plafond minimum ou volume de 20 m3 minimum </a:t>
            </a:r>
            <a:r>
              <a:rPr lang="fr" sz="1100" b="0" i="0" u="none" strike="noStrike" cap="none">
                <a:solidFill>
                  <a:srgbClr val="FF9900"/>
                </a:solidFill>
                <a:latin typeface="Arial"/>
                <a:ea typeface="Arial"/>
                <a:cs typeface="Arial"/>
                <a:sym typeface="Arial"/>
              </a:rPr>
              <a:t>&gt;&gt;&gt; Ludo : nous avions volontairement évité de mettre trop de détails</a:t>
            </a:r>
            <a:endParaRPr sz="1100" b="0" i="0" u="none" strike="noStrike" cap="none">
              <a:solidFill>
                <a:srgbClr val="FF99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 notion de logement “décent” à faire figurer ? Ce terme est parfois repris lors de certaines démarches (CAF etc.) : </a:t>
            </a:r>
            <a:r>
              <a:rPr lang="fr" sz="1100" b="0" i="0" u="none" strike="noStrike" cap="none">
                <a:solidFill>
                  <a:srgbClr val="4A86E8"/>
                </a:solidFill>
                <a:latin typeface="Arial"/>
                <a:ea typeface="Arial"/>
                <a:cs typeface="Arial"/>
                <a:sym typeface="Arial"/>
              </a:rPr>
              <a:t>oui deja mentionné page 14: mais il faut surement l’ajouter là aussi</a:t>
            </a:r>
            <a:endParaRPr sz="1100" b="0" i="0" u="none" strike="noStrike" cap="none">
              <a:solidFill>
                <a:srgbClr val="4A86E8"/>
              </a:solidFill>
              <a:latin typeface="Arial"/>
              <a:ea typeface="Arial"/>
              <a:cs typeface="Arial"/>
              <a:sym typeface="Arial"/>
            </a:endParaRPr>
          </a:p>
        </p:txBody>
      </p:sp>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12954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Shape 113"/>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2eme ligne/ 2eme colonne  : je supprimerais la référence à “(en france ou à l’étranger)” pour le statut étudiant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je mentionnerais la “tacite reconduction”  : bail 1 an / tacite reconduction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2eme ligne / 3eme colonne  : logement non meublé </a:t>
            </a:r>
            <a:r>
              <a:rPr lang="fr" sz="1100" b="0" i="0" u="none" strike="noStrike" cap="none">
                <a:solidFill>
                  <a:srgbClr val="4A86E8"/>
                </a:solidFill>
                <a:latin typeface="Arial"/>
                <a:ea typeface="Arial"/>
                <a:cs typeface="Arial"/>
                <a:sym typeface="Arial"/>
              </a:rPr>
              <a:t>(ou vide) </a:t>
            </a:r>
            <a:r>
              <a:rPr lang="fr" sz="1100" b="0" i="0" u="none" strike="noStrike" cap="none">
                <a:solidFill>
                  <a:srgbClr val="000000"/>
                </a:solidFill>
                <a:latin typeface="Arial"/>
                <a:ea typeface="Arial"/>
                <a:cs typeface="Arial"/>
                <a:sym typeface="Arial"/>
              </a:rPr>
              <a:t>: 3 ans / tacite reconduction </a:t>
            </a:r>
            <a:endParaRPr sz="11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supprimer “minimum” (ca laisse supposer qu’on peut  faire un bail de plus de 3 ans en non meublé !)</a:t>
            </a:r>
            <a:endParaRPr sz="1100" b="0" i="0" u="none" strike="noStrike" cap="none">
              <a:solidFill>
                <a:srgbClr val="000000"/>
              </a:solidFill>
              <a:latin typeface="Arial"/>
              <a:ea typeface="Arial"/>
              <a:cs typeface="Arial"/>
              <a:sym typeface="Arial"/>
            </a:endParaRPr>
          </a:p>
        </p:txBody>
      </p:sp>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226187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Shape 128"/>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commentaire KMR : dernier paragraphe , inscrire à la fin de la phrase :</a:t>
            </a:r>
            <a:r>
              <a:rPr lang="fr" sz="1100" b="0" i="0" u="none" strike="noStrike" cap="none">
                <a:solidFill>
                  <a:srgbClr val="4A86E8"/>
                </a:solidFill>
                <a:latin typeface="Arial"/>
                <a:ea typeface="Arial"/>
                <a:cs typeface="Arial"/>
                <a:sym typeface="Arial"/>
              </a:rPr>
              <a:t> (sauf conditions particulières : école internationale, école privée, dérogation) </a:t>
            </a:r>
            <a:r>
              <a:rPr lang="fr" sz="1100" b="0" i="0" u="none" strike="noStrike" cap="none">
                <a:solidFill>
                  <a:srgbClr val="FF9900"/>
                </a:solidFill>
                <a:latin typeface="Arial"/>
                <a:ea typeface="Arial"/>
                <a:cs typeface="Arial"/>
                <a:sym typeface="Arial"/>
              </a:rPr>
              <a:t>&gt;&gt;&gt; on parle bien déjà d’école </a:t>
            </a:r>
            <a:r>
              <a:rPr lang="fr" sz="1100" b="0" i="0" u="sng" strike="noStrike" cap="none">
                <a:solidFill>
                  <a:srgbClr val="FF9900"/>
                </a:solidFill>
                <a:latin typeface="Arial"/>
                <a:ea typeface="Arial"/>
                <a:cs typeface="Arial"/>
                <a:sym typeface="Arial"/>
              </a:rPr>
              <a:t>publique</a:t>
            </a:r>
            <a:endParaRPr sz="1100" b="0" i="0" u="none" strike="noStrike" cap="none">
              <a:solidFill>
                <a:srgbClr val="FF99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6AA84F"/>
                </a:solidFill>
                <a:latin typeface="Arial"/>
                <a:ea typeface="Arial"/>
                <a:cs typeface="Arial"/>
                <a:sym typeface="Arial"/>
              </a:rPr>
              <a:t>Luc : La partie localisation n’est vraiment intéressante que pour l’école à mon avis...le reste est-il vraiment nécessaire si on allège le guide au maximum ?</a:t>
            </a:r>
            <a:endParaRPr sz="1100" b="0" i="0" u="none" strike="noStrike" cap="none">
              <a:solidFill>
                <a:srgbClr val="6AA84F"/>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4A86E8"/>
                </a:solidFill>
                <a:latin typeface="Arial"/>
                <a:ea typeface="Arial"/>
                <a:cs typeface="Arial"/>
                <a:sym typeface="Arial"/>
              </a:rPr>
              <a:t>perso je pense que c’est utile , il se pose pas tjrs ces bonnes questions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FF9900"/>
                </a:solidFill>
                <a:latin typeface="Arial"/>
                <a:ea typeface="Arial"/>
                <a:cs typeface="Arial"/>
                <a:sym typeface="Arial"/>
              </a:rPr>
              <a:t>je suis d’accord, c’est utile car ils nous demandent souvent les quartiers et les informations sur la ville pour choisir la localisation du logement</a:t>
            </a:r>
            <a:endParaRPr sz="1100" b="0" i="0" u="none" strike="noStrike" cap="none">
              <a:solidFill>
                <a:srgbClr val="FF9900"/>
              </a:solidFill>
              <a:latin typeface="Arial"/>
              <a:ea typeface="Arial"/>
              <a:cs typeface="Arial"/>
              <a:sym typeface="Arial"/>
            </a:endParaRPr>
          </a:p>
        </p:txBody>
      </p:sp>
      <p:sp>
        <p:nvSpPr>
          <p:cNvPr id="129" name="Shape 1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635146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Shape 121"/>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000000"/>
                </a:solidFill>
                <a:latin typeface="Arial"/>
                <a:ea typeface="Arial"/>
                <a:cs typeface="Arial"/>
                <a:sym typeface="Arial"/>
              </a:rPr>
              <a:t>KMR : fin 1er paragraphe : ajouter : </a:t>
            </a:r>
            <a:r>
              <a:rPr lang="fr" sz="1100" b="0" i="0" u="none" strike="noStrike" cap="none">
                <a:solidFill>
                  <a:srgbClr val="4A86E8"/>
                </a:solidFill>
                <a:latin typeface="Arial"/>
                <a:ea typeface="Arial"/>
                <a:cs typeface="Arial"/>
                <a:sym typeface="Arial"/>
              </a:rPr>
              <a:t>cela permet aussi au propriétaire de souscrire une assurance loyer impayé pour ne pas exiger un garant </a:t>
            </a:r>
            <a:endParaRPr sz="1100" b="0" i="0" u="none" strike="noStrike" cap="none">
              <a:solidFill>
                <a:srgbClr val="4A86E8"/>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fr" sz="1100" b="0" i="0" u="none" strike="noStrike" cap="none">
                <a:solidFill>
                  <a:srgbClr val="FF9900"/>
                </a:solidFill>
                <a:latin typeface="Arial"/>
                <a:ea typeface="Arial"/>
                <a:cs typeface="Arial"/>
                <a:sym typeface="Arial"/>
              </a:rPr>
              <a:t>Ludo : cela devient trop technique et souvent difficile à comprendre pour les chercheurs je pense.</a:t>
            </a:r>
            <a:endParaRPr sz="1100" b="0" i="0" u="none" strike="noStrike" cap="none">
              <a:solidFill>
                <a:srgbClr val="FF9900"/>
              </a:solidFill>
              <a:latin typeface="Arial"/>
              <a:ea typeface="Arial"/>
              <a:cs typeface="Arial"/>
              <a:sym typeface="Arial"/>
            </a:endParaRPr>
          </a:p>
        </p:txBody>
      </p:sp>
      <p:sp>
        <p:nvSpPr>
          <p:cNvPr id="122" name="Shape 12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42863635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100" b="0" i="0" u="none" strike="noStrike" cap="none">
              <a:solidFill>
                <a:srgbClr val="000000"/>
              </a:solidFill>
              <a:latin typeface="Arial"/>
              <a:ea typeface="Arial"/>
              <a:cs typeface="Arial"/>
              <a:sym typeface="Arial"/>
            </a:endParaRPr>
          </a:p>
        </p:txBody>
      </p:sp>
      <p:sp>
        <p:nvSpPr>
          <p:cNvPr id="137" name="Shape 13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89354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re et contenu" type="obj">
  <p:cSld name="OBJECT">
    <p:spTree>
      <p:nvGrpSpPr>
        <p:cNvPr id="1" name="Shape 9"/>
        <p:cNvGrpSpPr/>
        <p:nvPr/>
      </p:nvGrpSpPr>
      <p:grpSpPr>
        <a:xfrm>
          <a:off x="0" y="0"/>
          <a:ext cx="0" cy="0"/>
          <a:chOff x="0" y="0"/>
          <a:chExt cx="0" cy="0"/>
        </a:xfrm>
      </p:grpSpPr>
      <p:sp>
        <p:nvSpPr>
          <p:cNvPr id="10" name="Shape 10"/>
          <p:cNvSpPr txBox="1">
            <a:spLocks noGrp="1"/>
          </p:cNvSpPr>
          <p:nvPr>
            <p:ph type="title"/>
          </p:nvPr>
        </p:nvSpPr>
        <p:spPr>
          <a:xfrm>
            <a:off x="628650" y="273844"/>
            <a:ext cx="7886700" cy="9942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11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11" name="Shape 11"/>
          <p:cNvSpPr txBox="1">
            <a:spLocks noGrp="1"/>
          </p:cNvSpPr>
          <p:nvPr>
            <p:ph type="body" idx="1"/>
          </p:nvPr>
        </p:nvSpPr>
        <p:spPr>
          <a:xfrm>
            <a:off x="628650" y="1369219"/>
            <a:ext cx="7886700" cy="32634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1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16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1600"/>
              </a:spcBef>
              <a:spcAft>
                <a:spcPts val="160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12" name="Shape 12"/>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3" name="Shape 13"/>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14" name="Shape 14"/>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49"/>
        <p:cNvGrpSpPr/>
        <p:nvPr/>
      </p:nvGrpSpPr>
      <p:grpSpPr>
        <a:xfrm>
          <a:off x="0" y="0"/>
          <a:ext cx="0" cy="0"/>
          <a:chOff x="0" y="0"/>
          <a:chExt cx="0" cy="0"/>
        </a:xfrm>
      </p:grpSpPr>
      <p:sp>
        <p:nvSpPr>
          <p:cNvPr id="50" name="Shape 50"/>
          <p:cNvSpPr txBox="1">
            <a:spLocks noGrp="1"/>
          </p:cNvSpPr>
          <p:nvPr>
            <p:ph type="title"/>
          </p:nvPr>
        </p:nvSpPr>
        <p:spPr>
          <a:xfrm>
            <a:off x="490250" y="450150"/>
            <a:ext cx="6367800" cy="40908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4800"/>
              <a:buFont typeface="Arial"/>
              <a:buNone/>
              <a:defRPr sz="4800" b="0" i="0" u="none" strike="noStrike" cap="none">
                <a:solidFill>
                  <a:schemeClr val="dk1"/>
                </a:solidFill>
                <a:latin typeface="Arial"/>
                <a:ea typeface="Arial"/>
                <a:cs typeface="Arial"/>
                <a:sym typeface="Arial"/>
              </a:defRPr>
            </a:lvl9pPr>
          </a:lstStyle>
          <a:p>
            <a:endParaRPr/>
          </a:p>
        </p:txBody>
      </p:sp>
      <p:sp>
        <p:nvSpPr>
          <p:cNvPr id="51" name="Shape 5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2"/>
        <p:cNvGrpSpPr/>
        <p:nvPr/>
      </p:nvGrpSpPr>
      <p:grpSpPr>
        <a:xfrm>
          <a:off x="0" y="0"/>
          <a:ext cx="0" cy="0"/>
          <a:chOff x="0" y="0"/>
          <a:chExt cx="0" cy="0"/>
        </a:xfrm>
      </p:grpSpPr>
      <p:sp>
        <p:nvSpPr>
          <p:cNvPr id="53" name="Shape 53"/>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marR="0" lvl="0" indent="0" algn="l" rtl="0">
              <a:lnSpc>
                <a:spcPct val="100000"/>
              </a:lnSpc>
              <a:spcBef>
                <a:spcPts val="0"/>
              </a:spcBef>
              <a:spcAft>
                <a:spcPts val="0"/>
              </a:spcAft>
              <a:buClr>
                <a:srgbClr val="000000"/>
              </a:buClr>
              <a:buSzPts val="1400"/>
              <a:buFont typeface="Arial"/>
              <a:buNone/>
            </a:pPr>
            <a:endParaRPr sz="1400" b="0" i="0" u="none" strike="noStrike" cap="none">
              <a:solidFill>
                <a:srgbClr val="000000"/>
              </a:solidFill>
              <a:latin typeface="Arial"/>
              <a:ea typeface="Arial"/>
              <a:cs typeface="Arial"/>
              <a:sym typeface="Arial"/>
            </a:endParaRPr>
          </a:p>
        </p:txBody>
      </p:sp>
      <p:sp>
        <p:nvSpPr>
          <p:cNvPr id="54" name="Shape 54"/>
          <p:cNvSpPr txBox="1">
            <a:spLocks noGrp="1"/>
          </p:cNvSpPr>
          <p:nvPr>
            <p:ph type="title"/>
          </p:nvPr>
        </p:nvSpPr>
        <p:spPr>
          <a:xfrm>
            <a:off x="265500" y="1233175"/>
            <a:ext cx="4045200" cy="14823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4200"/>
              <a:buFont typeface="Arial"/>
              <a:buNone/>
              <a:defRPr sz="4200" b="0" i="0" u="none" strike="noStrike" cap="none">
                <a:solidFill>
                  <a:schemeClr val="dk1"/>
                </a:solidFill>
                <a:latin typeface="Arial"/>
                <a:ea typeface="Arial"/>
                <a:cs typeface="Arial"/>
                <a:sym typeface="Arial"/>
              </a:defRPr>
            </a:lvl9pPr>
          </a:lstStyle>
          <a:p>
            <a:endParaRPr/>
          </a:p>
        </p:txBody>
      </p:sp>
      <p:sp>
        <p:nvSpPr>
          <p:cNvPr id="55" name="Shape 55"/>
          <p:cNvSpPr txBox="1">
            <a:spLocks noGrp="1"/>
          </p:cNvSpPr>
          <p:nvPr>
            <p:ph type="subTitle" idx="1"/>
          </p:nvPr>
        </p:nvSpPr>
        <p:spPr>
          <a:xfrm>
            <a:off x="265500" y="2803075"/>
            <a:ext cx="4045200" cy="12351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100"/>
              <a:buFont typeface="Arial"/>
              <a:buNone/>
              <a:defRPr sz="2100" b="0" i="0" u="none" strike="noStrike" cap="none">
                <a:solidFill>
                  <a:schemeClr val="dk2"/>
                </a:solidFill>
                <a:latin typeface="Arial"/>
                <a:ea typeface="Arial"/>
                <a:cs typeface="Arial"/>
                <a:sym typeface="Arial"/>
              </a:defRPr>
            </a:lvl9pPr>
          </a:lstStyle>
          <a:p>
            <a:endParaRPr/>
          </a:p>
        </p:txBody>
      </p:sp>
      <p:sp>
        <p:nvSpPr>
          <p:cNvPr id="56" name="Shape 56"/>
          <p:cNvSpPr txBox="1">
            <a:spLocks noGrp="1"/>
          </p:cNvSpPr>
          <p:nvPr>
            <p:ph type="body" idx="2"/>
          </p:nvPr>
        </p:nvSpPr>
        <p:spPr>
          <a:xfrm>
            <a:off x="4939500" y="724075"/>
            <a:ext cx="3837000" cy="3695100"/>
          </a:xfrm>
          <a:prstGeom prst="rect">
            <a:avLst/>
          </a:prstGeom>
          <a:noFill/>
          <a:ln>
            <a:noFill/>
          </a:ln>
        </p:spPr>
        <p:txBody>
          <a:bodyPr spcFirstLastPara="1" wrap="square" lIns="91425" tIns="91425" rIns="91425" bIns="91425" anchor="ctr"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57" name="Shape 57"/>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8"/>
        <p:cNvGrpSpPr/>
        <p:nvPr/>
      </p:nvGrpSpPr>
      <p:grpSpPr>
        <a:xfrm>
          <a:off x="0" y="0"/>
          <a:ext cx="0" cy="0"/>
          <a:chOff x="0" y="0"/>
          <a:chExt cx="0" cy="0"/>
        </a:xfrm>
      </p:grpSpPr>
      <p:sp>
        <p:nvSpPr>
          <p:cNvPr id="59" name="Shape 59"/>
          <p:cNvSpPr txBox="1">
            <a:spLocks noGrp="1"/>
          </p:cNvSpPr>
          <p:nvPr>
            <p:ph type="body" idx="1"/>
          </p:nvPr>
        </p:nvSpPr>
        <p:spPr>
          <a:xfrm>
            <a:off x="311700" y="4230575"/>
            <a:ext cx="5998800" cy="605100"/>
          </a:xfrm>
          <a:prstGeom prst="rect">
            <a:avLst/>
          </a:prstGeom>
          <a:noFill/>
          <a:ln>
            <a:noFill/>
          </a:ln>
        </p:spPr>
        <p:txBody>
          <a:bodyPr spcFirstLastPara="1" wrap="square" lIns="91425" tIns="91425" rIns="91425" bIns="91425" anchor="ctr" anchorCtr="0"/>
          <a:lstStyle>
            <a:lvl1pPr marL="457200" marR="0" lvl="0" indent="-228600" algn="l" rtl="0">
              <a:lnSpc>
                <a:spcPct val="100000"/>
              </a:lnSpc>
              <a:spcBef>
                <a:spcPts val="0"/>
              </a:spcBef>
              <a:spcAft>
                <a:spcPts val="0"/>
              </a:spcAft>
              <a:buClr>
                <a:schemeClr val="dk2"/>
              </a:buClr>
              <a:buSzPts val="1800"/>
              <a:buFont typeface="Arial"/>
              <a:buNone/>
              <a:defRPr sz="1800" b="0" i="0" u="none" strike="noStrike" cap="none">
                <a:solidFill>
                  <a:schemeClr val="dk2"/>
                </a:solidFill>
                <a:latin typeface="Arial"/>
                <a:ea typeface="Arial"/>
                <a:cs typeface="Arial"/>
                <a:sym typeface="Arial"/>
              </a:defRPr>
            </a:lvl1pPr>
          </a:lstStyle>
          <a:p>
            <a:endParaRPr/>
          </a:p>
        </p:txBody>
      </p:sp>
      <p:sp>
        <p:nvSpPr>
          <p:cNvPr id="60" name="Shape 60"/>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1"/>
        <p:cNvGrpSpPr/>
        <p:nvPr/>
      </p:nvGrpSpPr>
      <p:grpSpPr>
        <a:xfrm>
          <a:off x="0" y="0"/>
          <a:ext cx="0" cy="0"/>
          <a:chOff x="0" y="0"/>
          <a:chExt cx="0" cy="0"/>
        </a:xfrm>
      </p:grpSpPr>
      <p:sp>
        <p:nvSpPr>
          <p:cNvPr id="62" name="Shape 62"/>
          <p:cNvSpPr txBox="1">
            <a:spLocks noGrp="1"/>
          </p:cNvSpPr>
          <p:nvPr>
            <p:ph type="title" hasCustomPrompt="1"/>
          </p:nvPr>
        </p:nvSpPr>
        <p:spPr>
          <a:xfrm>
            <a:off x="311700" y="1106125"/>
            <a:ext cx="8520600" cy="19635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12000"/>
              <a:buFont typeface="Arial"/>
              <a:buNone/>
              <a:defRPr sz="12000" b="0" i="0" u="none" strike="noStrike" cap="none">
                <a:solidFill>
                  <a:schemeClr val="dk1"/>
                </a:solidFill>
                <a:latin typeface="Arial"/>
                <a:ea typeface="Arial"/>
                <a:cs typeface="Arial"/>
                <a:sym typeface="Arial"/>
              </a:defRPr>
            </a:lvl9pPr>
          </a:lstStyle>
          <a:p>
            <a:r>
              <a:t>xx%</a:t>
            </a:r>
          </a:p>
        </p:txBody>
      </p:sp>
      <p:sp>
        <p:nvSpPr>
          <p:cNvPr id="63" name="Shape 63"/>
          <p:cNvSpPr txBox="1">
            <a:spLocks noGrp="1"/>
          </p:cNvSpPr>
          <p:nvPr>
            <p:ph type="body" idx="1"/>
          </p:nvPr>
        </p:nvSpPr>
        <p:spPr>
          <a:xfrm>
            <a:off x="311700" y="3152225"/>
            <a:ext cx="8520600" cy="1300800"/>
          </a:xfrm>
          <a:prstGeom prst="rect">
            <a:avLst/>
          </a:prstGeom>
          <a:noFill/>
          <a:ln>
            <a:noFill/>
          </a:ln>
        </p:spPr>
        <p:txBody>
          <a:bodyPr spcFirstLastPara="1" wrap="square" lIns="91425" tIns="91425" rIns="91425" bIns="91425" anchor="t" anchorCtr="0"/>
          <a:lstStyle>
            <a:lvl1pPr marL="457200" marR="0" lvl="0" indent="-342900" algn="ctr"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ctr"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ctr"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64" name="Shape 6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Shape 16"/>
          <p:cNvSpPr txBox="1">
            <a:spLocks noGrp="1"/>
          </p:cNvSpPr>
          <p:nvPr>
            <p:ph type="ctrTitle"/>
          </p:nvPr>
        </p:nvSpPr>
        <p:spPr>
          <a:xfrm>
            <a:off x="311708" y="744575"/>
            <a:ext cx="8520600" cy="2052600"/>
          </a:xfrm>
          <a:prstGeom prst="rect">
            <a:avLst/>
          </a:prstGeom>
          <a:noFill/>
          <a:ln>
            <a:noFill/>
          </a:ln>
        </p:spPr>
        <p:txBody>
          <a:bodyPr spcFirstLastPara="1" wrap="square" lIns="91425" tIns="91425" rIns="91425" bIns="91425" anchor="b" anchorCtr="0"/>
          <a:lstStyle>
            <a:lvl1pPr marR="0" lvl="0"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5200"/>
              <a:buFont typeface="Arial"/>
              <a:buNone/>
              <a:defRPr sz="5200" b="0" i="0" u="none" strike="noStrike" cap="none">
                <a:solidFill>
                  <a:schemeClr val="dk1"/>
                </a:solidFill>
                <a:latin typeface="Arial"/>
                <a:ea typeface="Arial"/>
                <a:cs typeface="Arial"/>
                <a:sym typeface="Arial"/>
              </a:defRPr>
            </a:lvl9pPr>
          </a:lstStyle>
          <a:p>
            <a:endParaRPr/>
          </a:p>
        </p:txBody>
      </p:sp>
      <p:sp>
        <p:nvSpPr>
          <p:cNvPr id="17" name="Shape 17"/>
          <p:cNvSpPr txBox="1">
            <a:spLocks noGrp="1"/>
          </p:cNvSpPr>
          <p:nvPr>
            <p:ph type="subTitle" idx="1"/>
          </p:nvPr>
        </p:nvSpPr>
        <p:spPr>
          <a:xfrm>
            <a:off x="311700" y="2834125"/>
            <a:ext cx="8520600" cy="792600"/>
          </a:xfrm>
          <a:prstGeom prst="rect">
            <a:avLst/>
          </a:prstGeom>
          <a:noFill/>
          <a:ln>
            <a:noFill/>
          </a:ln>
        </p:spPr>
        <p:txBody>
          <a:bodyPr spcFirstLastPara="1" wrap="square" lIns="91425" tIns="91425" rIns="91425" bIns="91425" anchor="t" anchorCtr="0"/>
          <a:lstStyle>
            <a:lvl1pPr marR="0" lvl="0"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1pPr>
            <a:lvl2pPr marR="0" lvl="1"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2pPr>
            <a:lvl3pPr marR="0" lvl="2"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3pPr>
            <a:lvl4pPr marR="0" lvl="3"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4pPr>
            <a:lvl5pPr marR="0" lvl="4"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5pPr>
            <a:lvl6pPr marR="0" lvl="5"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6pPr>
            <a:lvl7pPr marR="0" lvl="6"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7pPr>
            <a:lvl8pPr marR="0" lvl="7"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8pPr>
            <a:lvl9pPr marR="0" lvl="8" algn="ctr" rtl="0">
              <a:lnSpc>
                <a:spcPct val="100000"/>
              </a:lnSpc>
              <a:spcBef>
                <a:spcPts val="0"/>
              </a:spcBef>
              <a:spcAft>
                <a:spcPts val="0"/>
              </a:spcAft>
              <a:buClr>
                <a:schemeClr val="dk2"/>
              </a:buClr>
              <a:buSzPts val="2800"/>
              <a:buFont typeface="Arial"/>
              <a:buNone/>
              <a:defRPr sz="2800" b="0" i="0" u="none" strike="noStrike" cap="none">
                <a:solidFill>
                  <a:schemeClr val="dk2"/>
                </a:solidFill>
                <a:latin typeface="Arial"/>
                <a:ea typeface="Arial"/>
                <a:cs typeface="Arial"/>
                <a:sym typeface="Arial"/>
              </a:defRPr>
            </a:lvl9pPr>
          </a:lstStyle>
          <a:p>
            <a:endParaRPr/>
          </a:p>
        </p:txBody>
      </p:sp>
      <p:sp>
        <p:nvSpPr>
          <p:cNvPr id="18" name="Shape 1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aison" type="twoTxTwoObj">
  <p:cSld name="TWO_OBJECTS_WITH_TEXT">
    <p:spTree>
      <p:nvGrpSpPr>
        <p:cNvPr id="1" name="Shape 19"/>
        <p:cNvGrpSpPr/>
        <p:nvPr/>
      </p:nvGrpSpPr>
      <p:grpSpPr>
        <a:xfrm>
          <a:off x="0" y="0"/>
          <a:ext cx="0" cy="0"/>
          <a:chOff x="0" y="0"/>
          <a:chExt cx="0" cy="0"/>
        </a:xfrm>
      </p:grpSpPr>
      <p:sp>
        <p:nvSpPr>
          <p:cNvPr id="20" name="Shape 20"/>
          <p:cNvSpPr txBox="1">
            <a:spLocks noGrp="1"/>
          </p:cNvSpPr>
          <p:nvPr>
            <p:ph type="title"/>
          </p:nvPr>
        </p:nvSpPr>
        <p:spPr>
          <a:xfrm>
            <a:off x="629841" y="273844"/>
            <a:ext cx="7886700" cy="994200"/>
          </a:xfrm>
          <a:prstGeom prst="rect">
            <a:avLst/>
          </a:prstGeom>
          <a:noFill/>
          <a:ln>
            <a:noFill/>
          </a:ln>
        </p:spPr>
        <p:txBody>
          <a:bodyPr spcFirstLastPara="1" wrap="square" lIns="91425" tIns="91425" rIns="91425" bIns="91425" anchor="ctr" anchorCtr="0"/>
          <a:lstStyle>
            <a:lvl1pPr marR="0" lvl="0" algn="l" rtl="0">
              <a:lnSpc>
                <a:spcPct val="90000"/>
              </a:lnSpc>
              <a:spcBef>
                <a:spcPts val="0"/>
              </a:spcBef>
              <a:spcAft>
                <a:spcPts val="0"/>
              </a:spcAft>
              <a:buClr>
                <a:schemeClr val="dk1"/>
              </a:buClr>
              <a:buSzPts val="1100"/>
              <a:buFont typeface="Calibri"/>
              <a:buNone/>
              <a:defRPr sz="33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1100"/>
              <a:buFont typeface="Arial"/>
              <a:buNone/>
              <a:defRPr sz="1400" b="0" i="0" u="none" strike="noStrike" cap="none">
                <a:solidFill>
                  <a:schemeClr val="dk1"/>
                </a:solidFill>
                <a:latin typeface="Arial"/>
                <a:ea typeface="Arial"/>
                <a:cs typeface="Arial"/>
                <a:sym typeface="Arial"/>
              </a:defRPr>
            </a:lvl9pPr>
          </a:lstStyle>
          <a:p>
            <a:endParaRPr/>
          </a:p>
        </p:txBody>
      </p:sp>
      <p:sp>
        <p:nvSpPr>
          <p:cNvPr id="21" name="Shape 21"/>
          <p:cNvSpPr txBox="1">
            <a:spLocks noGrp="1"/>
          </p:cNvSpPr>
          <p:nvPr>
            <p:ph type="body" idx="1"/>
          </p:nvPr>
        </p:nvSpPr>
        <p:spPr>
          <a:xfrm>
            <a:off x="629841" y="1260872"/>
            <a:ext cx="3868200" cy="618000"/>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800"/>
              </a:spcBef>
              <a:spcAft>
                <a:spcPts val="0"/>
              </a:spcAft>
              <a:buClr>
                <a:schemeClr val="dk1"/>
              </a:buClr>
              <a:buSzPts val="11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1600"/>
              </a:spcBef>
              <a:spcAft>
                <a:spcPts val="0"/>
              </a:spcAft>
              <a:buClr>
                <a:schemeClr val="dk1"/>
              </a:buClr>
              <a:buSzPts val="11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1600"/>
              </a:spcBef>
              <a:spcAft>
                <a:spcPts val="0"/>
              </a:spcAft>
              <a:buClr>
                <a:schemeClr val="dk1"/>
              </a:buClr>
              <a:buSzPts val="11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1600"/>
              </a:spcBef>
              <a:spcAft>
                <a:spcPts val="1600"/>
              </a:spcAft>
              <a:buClr>
                <a:schemeClr val="dk1"/>
              </a:buClr>
              <a:buSzPts val="11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22" name="Shape 22"/>
          <p:cNvSpPr txBox="1">
            <a:spLocks noGrp="1"/>
          </p:cNvSpPr>
          <p:nvPr>
            <p:ph type="body" idx="2"/>
          </p:nvPr>
        </p:nvSpPr>
        <p:spPr>
          <a:xfrm>
            <a:off x="629841" y="1878806"/>
            <a:ext cx="3868200" cy="27633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1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16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1600"/>
              </a:spcBef>
              <a:spcAft>
                <a:spcPts val="160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23" name="Shape 23"/>
          <p:cNvSpPr txBox="1">
            <a:spLocks noGrp="1"/>
          </p:cNvSpPr>
          <p:nvPr>
            <p:ph type="body" idx="3"/>
          </p:nvPr>
        </p:nvSpPr>
        <p:spPr>
          <a:xfrm>
            <a:off x="4629150" y="1260872"/>
            <a:ext cx="3887400" cy="618000"/>
          </a:xfrm>
          <a:prstGeom prst="rect">
            <a:avLst/>
          </a:prstGeom>
          <a:noFill/>
          <a:ln>
            <a:noFill/>
          </a:ln>
        </p:spPr>
        <p:txBody>
          <a:bodyPr spcFirstLastPara="1" wrap="square" lIns="91425" tIns="91425" rIns="91425" bIns="91425" anchor="b" anchorCtr="0"/>
          <a:lstStyle>
            <a:lvl1pPr marL="457200" marR="0" lvl="0" indent="-228600" algn="l" rtl="0">
              <a:lnSpc>
                <a:spcPct val="90000"/>
              </a:lnSpc>
              <a:spcBef>
                <a:spcPts val="800"/>
              </a:spcBef>
              <a:spcAft>
                <a:spcPts val="0"/>
              </a:spcAft>
              <a:buClr>
                <a:schemeClr val="dk1"/>
              </a:buClr>
              <a:buSzPts val="1100"/>
              <a:buFont typeface="Arial"/>
              <a:buNone/>
              <a:defRPr sz="1800" b="1" i="0" u="none" strike="noStrike" cap="none">
                <a:solidFill>
                  <a:schemeClr val="dk1"/>
                </a:solidFill>
                <a:latin typeface="Calibri"/>
                <a:ea typeface="Calibri"/>
                <a:cs typeface="Calibri"/>
                <a:sym typeface="Calibri"/>
              </a:defRPr>
            </a:lvl1pPr>
            <a:lvl2pPr marL="914400" marR="0" lvl="1" indent="-228600" algn="l" rtl="0">
              <a:lnSpc>
                <a:spcPct val="90000"/>
              </a:lnSpc>
              <a:spcBef>
                <a:spcPts val="1600"/>
              </a:spcBef>
              <a:spcAft>
                <a:spcPts val="0"/>
              </a:spcAft>
              <a:buClr>
                <a:schemeClr val="dk1"/>
              </a:buClr>
              <a:buSzPts val="1100"/>
              <a:buFont typeface="Arial"/>
              <a:buNone/>
              <a:defRPr sz="1500" b="1" i="0" u="none" strike="noStrike" cap="none">
                <a:solidFill>
                  <a:schemeClr val="dk1"/>
                </a:solidFill>
                <a:latin typeface="Calibri"/>
                <a:ea typeface="Calibri"/>
                <a:cs typeface="Calibri"/>
                <a:sym typeface="Calibri"/>
              </a:defRPr>
            </a:lvl2pPr>
            <a:lvl3pPr marL="1371600" marR="0" lvl="2" indent="-228600" algn="l" rtl="0">
              <a:lnSpc>
                <a:spcPct val="90000"/>
              </a:lnSpc>
              <a:spcBef>
                <a:spcPts val="1600"/>
              </a:spcBef>
              <a:spcAft>
                <a:spcPts val="0"/>
              </a:spcAft>
              <a:buClr>
                <a:schemeClr val="dk1"/>
              </a:buClr>
              <a:buSzPts val="1100"/>
              <a:buFont typeface="Arial"/>
              <a:buNone/>
              <a:defRPr sz="1400" b="1" i="0" u="none" strike="noStrike" cap="none">
                <a:solidFill>
                  <a:schemeClr val="dk1"/>
                </a:solidFill>
                <a:latin typeface="Calibri"/>
                <a:ea typeface="Calibri"/>
                <a:cs typeface="Calibri"/>
                <a:sym typeface="Calibri"/>
              </a:defRPr>
            </a:lvl3pPr>
            <a:lvl4pPr marL="1828800" marR="0" lvl="3"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4pPr>
            <a:lvl5pPr marL="2286000" marR="0" lvl="4"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5pPr>
            <a:lvl6pPr marL="2743200" marR="0" lvl="5"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6pPr>
            <a:lvl7pPr marL="3200400" marR="0" lvl="6"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7pPr>
            <a:lvl8pPr marL="3657600" marR="0" lvl="7" indent="-228600" algn="l" rtl="0">
              <a:lnSpc>
                <a:spcPct val="90000"/>
              </a:lnSpc>
              <a:spcBef>
                <a:spcPts val="1600"/>
              </a:spcBef>
              <a:spcAft>
                <a:spcPts val="0"/>
              </a:spcAft>
              <a:buClr>
                <a:schemeClr val="dk1"/>
              </a:buClr>
              <a:buSzPts val="1100"/>
              <a:buFont typeface="Arial"/>
              <a:buNone/>
              <a:defRPr sz="1200" b="1" i="0" u="none" strike="noStrike" cap="none">
                <a:solidFill>
                  <a:schemeClr val="dk1"/>
                </a:solidFill>
                <a:latin typeface="Calibri"/>
                <a:ea typeface="Calibri"/>
                <a:cs typeface="Calibri"/>
                <a:sym typeface="Calibri"/>
              </a:defRPr>
            </a:lvl8pPr>
            <a:lvl9pPr marL="4114800" marR="0" lvl="8" indent="-228600" algn="l" rtl="0">
              <a:lnSpc>
                <a:spcPct val="90000"/>
              </a:lnSpc>
              <a:spcBef>
                <a:spcPts val="1600"/>
              </a:spcBef>
              <a:spcAft>
                <a:spcPts val="1600"/>
              </a:spcAft>
              <a:buClr>
                <a:schemeClr val="dk1"/>
              </a:buClr>
              <a:buSzPts val="1100"/>
              <a:buFont typeface="Arial"/>
              <a:buNone/>
              <a:defRPr sz="1200" b="1" i="0" u="none" strike="noStrike" cap="none">
                <a:solidFill>
                  <a:schemeClr val="dk1"/>
                </a:solidFill>
                <a:latin typeface="Calibri"/>
                <a:ea typeface="Calibri"/>
                <a:cs typeface="Calibri"/>
                <a:sym typeface="Calibri"/>
              </a:defRPr>
            </a:lvl9pPr>
          </a:lstStyle>
          <a:p>
            <a:endParaRPr/>
          </a:p>
        </p:txBody>
      </p:sp>
      <p:sp>
        <p:nvSpPr>
          <p:cNvPr id="24" name="Shape 24"/>
          <p:cNvSpPr txBox="1">
            <a:spLocks noGrp="1"/>
          </p:cNvSpPr>
          <p:nvPr>
            <p:ph type="body" idx="4"/>
          </p:nvPr>
        </p:nvSpPr>
        <p:spPr>
          <a:xfrm>
            <a:off x="4629150" y="1878806"/>
            <a:ext cx="3887400" cy="2763300"/>
          </a:xfrm>
          <a:prstGeom prst="rect">
            <a:avLst/>
          </a:prstGeom>
          <a:noFill/>
          <a:ln>
            <a:noFill/>
          </a:ln>
        </p:spPr>
        <p:txBody>
          <a:bodyPr spcFirstLastPara="1" wrap="square" lIns="91425" tIns="91425" rIns="91425" bIns="91425" anchor="t" anchorCtr="0"/>
          <a:lstStyle>
            <a:lvl1pPr marL="457200" marR="0" lvl="0" indent="-361950" algn="l" rtl="0">
              <a:lnSpc>
                <a:spcPct val="90000"/>
              </a:lnSpc>
              <a:spcBef>
                <a:spcPts val="800"/>
              </a:spcBef>
              <a:spcAft>
                <a:spcPts val="0"/>
              </a:spcAft>
              <a:buClr>
                <a:schemeClr val="dk1"/>
              </a:buClr>
              <a:buSzPts val="2100"/>
              <a:buFont typeface="Arial"/>
              <a:buChar char="•"/>
              <a:defRPr sz="2100" b="0" i="0" u="none" strike="noStrike" cap="none">
                <a:solidFill>
                  <a:schemeClr val="dk1"/>
                </a:solidFill>
                <a:latin typeface="Calibri"/>
                <a:ea typeface="Calibri"/>
                <a:cs typeface="Calibri"/>
                <a:sym typeface="Calibri"/>
              </a:defRPr>
            </a:lvl1pPr>
            <a:lvl2pPr marL="914400" marR="0" lvl="1" indent="-342900" algn="l" rtl="0">
              <a:lnSpc>
                <a:spcPct val="90000"/>
              </a:lnSpc>
              <a:spcBef>
                <a:spcPts val="1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2pPr>
            <a:lvl3pPr marL="1371600" marR="0" lvl="2" indent="-323850" algn="l" rtl="0">
              <a:lnSpc>
                <a:spcPct val="90000"/>
              </a:lnSpc>
              <a:spcBef>
                <a:spcPts val="1600"/>
              </a:spcBef>
              <a:spcAft>
                <a:spcPts val="0"/>
              </a:spcAft>
              <a:buClr>
                <a:schemeClr val="dk1"/>
              </a:buClr>
              <a:buSzPts val="1500"/>
              <a:buFont typeface="Arial"/>
              <a:buChar char="•"/>
              <a:defRPr sz="1500" b="0" i="0" u="none" strike="noStrike" cap="none">
                <a:solidFill>
                  <a:schemeClr val="dk1"/>
                </a:solidFill>
                <a:latin typeface="Calibri"/>
                <a:ea typeface="Calibri"/>
                <a:cs typeface="Calibri"/>
                <a:sym typeface="Calibri"/>
              </a:defRPr>
            </a:lvl3pPr>
            <a:lvl4pPr marL="1828800" marR="0" lvl="3"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4pPr>
            <a:lvl5pPr marL="2286000" marR="0" lvl="4"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5pPr>
            <a:lvl6pPr marL="2743200" marR="0" lvl="5"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6pPr>
            <a:lvl7pPr marL="3200400" marR="0" lvl="6"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7pPr>
            <a:lvl8pPr marL="3657600" marR="0" lvl="7" indent="-317500" algn="l" rtl="0">
              <a:lnSpc>
                <a:spcPct val="90000"/>
              </a:lnSpc>
              <a:spcBef>
                <a:spcPts val="1600"/>
              </a:spcBef>
              <a:spcAft>
                <a:spcPts val="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8pPr>
            <a:lvl9pPr marL="4114800" marR="0" lvl="8" indent="-317500" algn="l" rtl="0">
              <a:lnSpc>
                <a:spcPct val="90000"/>
              </a:lnSpc>
              <a:spcBef>
                <a:spcPts val="1600"/>
              </a:spcBef>
              <a:spcAft>
                <a:spcPts val="1600"/>
              </a:spcAft>
              <a:buClr>
                <a:schemeClr val="dk1"/>
              </a:buClr>
              <a:buSzPts val="1400"/>
              <a:buFont typeface="Arial"/>
              <a:buChar char="•"/>
              <a:defRPr sz="1400" b="0" i="0" u="none" strike="noStrike" cap="none">
                <a:solidFill>
                  <a:schemeClr val="dk1"/>
                </a:solidFill>
                <a:latin typeface="Calibri"/>
                <a:ea typeface="Calibri"/>
                <a:cs typeface="Calibri"/>
                <a:sym typeface="Calibri"/>
              </a:defRPr>
            </a:lvl9pPr>
          </a:lstStyle>
          <a:p>
            <a:endParaRPr/>
          </a:p>
        </p:txBody>
      </p:sp>
      <p:sp>
        <p:nvSpPr>
          <p:cNvPr id="25" name="Shape 25"/>
          <p:cNvSpPr txBox="1">
            <a:spLocks noGrp="1"/>
          </p:cNvSpPr>
          <p:nvPr>
            <p:ph type="dt" idx="10"/>
          </p:nvPr>
        </p:nvSpPr>
        <p:spPr>
          <a:xfrm>
            <a:off x="628650" y="4767263"/>
            <a:ext cx="2057400" cy="273900"/>
          </a:xfrm>
          <a:prstGeom prst="rect">
            <a:avLst/>
          </a:prstGeom>
          <a:noFill/>
          <a:ln>
            <a:noFill/>
          </a:ln>
        </p:spPr>
        <p:txBody>
          <a:bodyPr spcFirstLastPara="1" wrap="square" lIns="91425" tIns="91425" rIns="91425" bIns="91425" anchor="ctr" anchorCtr="0"/>
          <a:lstStyle>
            <a:lvl1pPr marR="0" lvl="0" algn="l"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26" name="Shape 26"/>
          <p:cNvSpPr txBox="1">
            <a:spLocks noGrp="1"/>
          </p:cNvSpPr>
          <p:nvPr>
            <p:ph type="ftr" idx="11"/>
          </p:nvPr>
        </p:nvSpPr>
        <p:spPr>
          <a:xfrm>
            <a:off x="3028950" y="4767263"/>
            <a:ext cx="3086100" cy="2739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rgbClr val="000000"/>
              </a:buClr>
              <a:buSzPts val="1100"/>
              <a:buFont typeface="Arial"/>
              <a:buNone/>
              <a:defRPr sz="9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100"/>
              <a:buFont typeface="Arial"/>
              <a:buNone/>
              <a:defRPr sz="1400" b="0" i="0" u="none" strike="noStrike" cap="none">
                <a:solidFill>
                  <a:schemeClr val="dk1"/>
                </a:solidFill>
                <a:latin typeface="Calibri"/>
                <a:ea typeface="Calibri"/>
                <a:cs typeface="Calibri"/>
                <a:sym typeface="Calibri"/>
              </a:defRPr>
            </a:lvl9pPr>
          </a:lstStyle>
          <a:p>
            <a:endParaRPr/>
          </a:p>
        </p:txBody>
      </p:sp>
      <p:sp>
        <p:nvSpPr>
          <p:cNvPr id="27" name="Shape 27"/>
          <p:cNvSpPr txBox="1">
            <a:spLocks noGrp="1"/>
          </p:cNvSpPr>
          <p:nvPr>
            <p:ph type="sldNum" idx="12"/>
          </p:nvPr>
        </p:nvSpPr>
        <p:spPr>
          <a:xfrm>
            <a:off x="6457950" y="4767263"/>
            <a:ext cx="2057400" cy="273900"/>
          </a:xfrm>
          <a:prstGeom prst="rect">
            <a:avLst/>
          </a:prstGeom>
          <a:noFill/>
          <a:ln>
            <a:noFill/>
          </a:ln>
        </p:spPr>
        <p:txBody>
          <a:bodyPr spcFirstLastPara="1" wrap="square" lIns="68575" tIns="34275" rIns="68575" bIns="34275" anchor="ctr" anchorCtr="0">
            <a:noAutofit/>
          </a:bodyPr>
          <a:lstStyle>
            <a:lvl1pPr marL="0" marR="0" lvl="0"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900"/>
              <a:buFont typeface="Arial"/>
              <a:buNone/>
              <a:defRPr sz="900" b="0" i="0" u="none" strike="noStrike" cap="none">
                <a:solidFill>
                  <a:srgbClr val="888888"/>
                </a:solidFill>
                <a:latin typeface="Calibri"/>
                <a:ea typeface="Calibri"/>
                <a:cs typeface="Calibri"/>
                <a:sym typeface="Calibri"/>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28"/>
        <p:cNvGrpSpPr/>
        <p:nvPr/>
      </p:nvGrpSpPr>
      <p:grpSpPr>
        <a:xfrm>
          <a:off x="0" y="0"/>
          <a:ext cx="0" cy="0"/>
          <a:chOff x="0" y="0"/>
          <a:chExt cx="0" cy="0"/>
        </a:xfrm>
      </p:grpSpPr>
      <p:sp>
        <p:nvSpPr>
          <p:cNvPr id="29" name="Shape 29"/>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311700" y="2150850"/>
            <a:ext cx="8520600" cy="841800"/>
          </a:xfrm>
          <a:prstGeom prst="rect">
            <a:avLst/>
          </a:prstGeom>
          <a:noFill/>
          <a:ln>
            <a:noFill/>
          </a:ln>
        </p:spPr>
        <p:txBody>
          <a:bodyPr spcFirstLastPara="1" wrap="square" lIns="91425" tIns="91425" rIns="91425" bIns="91425" anchor="ctr" anchorCtr="0"/>
          <a:lstStyle>
            <a:lvl1pPr marR="0" lvl="0"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1pPr>
            <a:lvl2pPr marR="0" lvl="1"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2pPr>
            <a:lvl3pPr marR="0" lvl="2"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3pPr>
            <a:lvl4pPr marR="0" lvl="3"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4pPr>
            <a:lvl5pPr marR="0" lvl="4"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5pPr>
            <a:lvl6pPr marR="0" lvl="5"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6pPr>
            <a:lvl7pPr marR="0" lvl="6"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7pPr>
            <a:lvl8pPr marR="0" lvl="7"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8pPr>
            <a:lvl9pPr marR="0" lvl="8" algn="ctr" rtl="0">
              <a:lnSpc>
                <a:spcPct val="100000"/>
              </a:lnSpc>
              <a:spcBef>
                <a:spcPts val="0"/>
              </a:spcBef>
              <a:spcAft>
                <a:spcPts val="0"/>
              </a:spcAft>
              <a:buClr>
                <a:schemeClr val="dk1"/>
              </a:buClr>
              <a:buSzPts val="3600"/>
              <a:buFont typeface="Arial"/>
              <a:buNone/>
              <a:defRPr sz="3600" b="0" i="0" u="none" strike="noStrike" cap="none">
                <a:solidFill>
                  <a:schemeClr val="dk1"/>
                </a:solidFill>
                <a:latin typeface="Arial"/>
                <a:ea typeface="Arial"/>
                <a:cs typeface="Arial"/>
                <a:sym typeface="Arial"/>
              </a:defRPr>
            </a:lvl9pPr>
          </a:lstStyle>
          <a:p>
            <a:endParaRPr/>
          </a:p>
        </p:txBody>
      </p:sp>
      <p:sp>
        <p:nvSpPr>
          <p:cNvPr id="32" name="Shape 32"/>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35" name="Shape 3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36" name="Shape 36"/>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39" name="Shape 39"/>
          <p:cNvSpPr txBox="1">
            <a:spLocks noGrp="1"/>
          </p:cNvSpPr>
          <p:nvPr>
            <p:ph type="body" idx="1"/>
          </p:nvPr>
        </p:nvSpPr>
        <p:spPr>
          <a:xfrm>
            <a:off x="311700" y="1152475"/>
            <a:ext cx="3999900" cy="34164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0" name="Shape 40"/>
          <p:cNvSpPr txBox="1">
            <a:spLocks noGrp="1"/>
          </p:cNvSpPr>
          <p:nvPr>
            <p:ph type="body" idx="2"/>
          </p:nvPr>
        </p:nvSpPr>
        <p:spPr>
          <a:xfrm>
            <a:off x="4832400" y="1152475"/>
            <a:ext cx="3999900" cy="3416400"/>
          </a:xfrm>
          <a:prstGeom prst="rect">
            <a:avLst/>
          </a:prstGeom>
          <a:noFill/>
          <a:ln>
            <a:noFill/>
          </a:ln>
        </p:spPr>
        <p:txBody>
          <a:bodyPr spcFirstLastPara="1" wrap="square" lIns="91425" tIns="91425" rIns="91425" bIns="91425" anchor="t" anchorCtr="0"/>
          <a:lstStyle>
            <a:lvl1pPr marL="457200" marR="0" lvl="0" indent="-317500" algn="l" rtl="0">
              <a:lnSpc>
                <a:spcPct val="115000"/>
              </a:lnSpc>
              <a:spcBef>
                <a:spcPts val="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1" name="Shape 4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2"/>
        <p:cNvGrpSpPr/>
        <p:nvPr/>
      </p:nvGrpSpPr>
      <p:grpSpPr>
        <a:xfrm>
          <a:off x="0" y="0"/>
          <a:ext cx="0" cy="0"/>
          <a:chOff x="0" y="0"/>
          <a:chExt cx="0" cy="0"/>
        </a:xfrm>
      </p:grpSpPr>
      <p:sp>
        <p:nvSpPr>
          <p:cNvPr id="43" name="Shape 43"/>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44" name="Shape 44"/>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311700" y="555600"/>
            <a:ext cx="2808000" cy="755700"/>
          </a:xfrm>
          <a:prstGeom prst="rect">
            <a:avLst/>
          </a:prstGeom>
          <a:noFill/>
          <a:ln>
            <a:noFill/>
          </a:ln>
        </p:spPr>
        <p:txBody>
          <a:bodyPr spcFirstLastPara="1" wrap="square" lIns="91425" tIns="91425" rIns="91425" bIns="91425" anchor="b" anchorCtr="0"/>
          <a:lstStyle>
            <a:lvl1pPr marR="0" lvl="0"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9pPr>
          </a:lstStyle>
          <a:p>
            <a:endParaRPr/>
          </a:p>
        </p:txBody>
      </p:sp>
      <p:sp>
        <p:nvSpPr>
          <p:cNvPr id="47" name="Shape 47"/>
          <p:cNvSpPr txBox="1">
            <a:spLocks noGrp="1"/>
          </p:cNvSpPr>
          <p:nvPr>
            <p:ph type="body" idx="1"/>
          </p:nvPr>
        </p:nvSpPr>
        <p:spPr>
          <a:xfrm>
            <a:off x="311700" y="1389600"/>
            <a:ext cx="2808000" cy="3179400"/>
          </a:xfrm>
          <a:prstGeom prst="rect">
            <a:avLst/>
          </a:prstGeom>
          <a:noFill/>
          <a:ln>
            <a:noFill/>
          </a:ln>
        </p:spPr>
        <p:txBody>
          <a:bodyPr spcFirstLastPara="1" wrap="square" lIns="91425" tIns="91425" rIns="91425" bIns="91425" anchor="t" anchorCtr="0"/>
          <a:lstStyle>
            <a:lvl1pPr marL="457200" marR="0" lvl="0" indent="-304800" algn="l" rtl="0">
              <a:lnSpc>
                <a:spcPct val="115000"/>
              </a:lnSpc>
              <a:spcBef>
                <a:spcPts val="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1pPr>
            <a:lvl2pPr marL="914400" marR="0" lvl="1"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2pPr>
            <a:lvl3pPr marL="1371600" marR="0" lvl="2"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3pPr>
            <a:lvl4pPr marL="1828800" marR="0" lvl="3"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4pPr>
            <a:lvl5pPr marL="2286000" marR="0" lvl="4"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5pPr>
            <a:lvl6pPr marL="2743200" marR="0" lvl="5"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6pPr>
            <a:lvl7pPr marL="3200400" marR="0" lvl="6"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7pPr>
            <a:lvl8pPr marL="3657600" marR="0" lvl="7" indent="-304800" algn="l" rtl="0">
              <a:lnSpc>
                <a:spcPct val="115000"/>
              </a:lnSpc>
              <a:spcBef>
                <a:spcPts val="1600"/>
              </a:spcBef>
              <a:spcAft>
                <a:spcPts val="0"/>
              </a:spcAft>
              <a:buClr>
                <a:schemeClr val="dk2"/>
              </a:buClr>
              <a:buSzPts val="1200"/>
              <a:buFont typeface="Arial"/>
              <a:buChar char="○"/>
              <a:defRPr sz="1200" b="0" i="0" u="none" strike="noStrike" cap="none">
                <a:solidFill>
                  <a:schemeClr val="dk2"/>
                </a:solidFill>
                <a:latin typeface="Arial"/>
                <a:ea typeface="Arial"/>
                <a:cs typeface="Arial"/>
                <a:sym typeface="Arial"/>
              </a:defRPr>
            </a:lvl8pPr>
            <a:lvl9pPr marL="4114800" marR="0" lvl="8" indent="-304800" algn="l" rtl="0">
              <a:lnSpc>
                <a:spcPct val="115000"/>
              </a:lnSpc>
              <a:spcBef>
                <a:spcPts val="1600"/>
              </a:spcBef>
              <a:spcAft>
                <a:spcPts val="1600"/>
              </a:spcAft>
              <a:buClr>
                <a:schemeClr val="dk2"/>
              </a:buClr>
              <a:buSzPts val="1200"/>
              <a:buFont typeface="Arial"/>
              <a:buChar char="■"/>
              <a:defRPr sz="1200" b="0" i="0" u="none" strike="noStrike" cap="none">
                <a:solidFill>
                  <a:schemeClr val="dk2"/>
                </a:solidFill>
                <a:latin typeface="Arial"/>
                <a:ea typeface="Arial"/>
                <a:cs typeface="Arial"/>
                <a:sym typeface="Arial"/>
              </a:defRPr>
            </a:lvl9pPr>
          </a:lstStyle>
          <a:p>
            <a:endParaRPr/>
          </a:p>
        </p:txBody>
      </p:sp>
      <p:sp>
        <p:nvSpPr>
          <p:cNvPr id="48" name="Shape 4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marR="0" lvl="0"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9pPr>
          </a:lstStyle>
          <a:p>
            <a:endParaRPr/>
          </a:p>
        </p:txBody>
      </p:sp>
      <p:sp>
        <p:nvSpPr>
          <p:cNvPr id="7" name="Shape 7"/>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marR="0" lvl="0" indent="-342900" algn="l" rtl="0">
              <a:lnSpc>
                <a:spcPct val="115000"/>
              </a:lnSpc>
              <a:spcBef>
                <a:spcPts val="0"/>
              </a:spcBef>
              <a:spcAft>
                <a:spcPts val="0"/>
              </a:spcAft>
              <a:buClr>
                <a:schemeClr val="dk2"/>
              </a:buClr>
              <a:buSzPts val="1800"/>
              <a:buFont typeface="Arial"/>
              <a:buChar char="●"/>
              <a:defRPr sz="1800" b="0" i="0" u="none" strike="noStrike" cap="none">
                <a:solidFill>
                  <a:schemeClr val="dk2"/>
                </a:solidFill>
                <a:latin typeface="Arial"/>
                <a:ea typeface="Arial"/>
                <a:cs typeface="Arial"/>
                <a:sym typeface="Arial"/>
              </a:defRPr>
            </a:lvl1pPr>
            <a:lvl2pPr marL="914400" marR="0" lvl="1"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2pPr>
            <a:lvl3pPr marL="1371600" marR="0" lvl="2"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3pPr>
            <a:lvl4pPr marL="1828800" marR="0" lvl="3"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4pPr>
            <a:lvl5pPr marL="2286000" marR="0" lvl="4"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5pPr>
            <a:lvl6pPr marL="2743200" marR="0" lvl="5"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6pPr>
            <a:lvl7pPr marL="3200400" marR="0" lvl="6"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7pPr>
            <a:lvl8pPr marL="3657600" marR="0" lvl="7" indent="-317500" algn="l" rtl="0">
              <a:lnSpc>
                <a:spcPct val="115000"/>
              </a:lnSpc>
              <a:spcBef>
                <a:spcPts val="1600"/>
              </a:spcBef>
              <a:spcAft>
                <a:spcPts val="0"/>
              </a:spcAft>
              <a:buClr>
                <a:schemeClr val="dk2"/>
              </a:buClr>
              <a:buSzPts val="1400"/>
              <a:buFont typeface="Arial"/>
              <a:buChar char="○"/>
              <a:defRPr sz="1400" b="0" i="0" u="none" strike="noStrike" cap="none">
                <a:solidFill>
                  <a:schemeClr val="dk2"/>
                </a:solidFill>
                <a:latin typeface="Arial"/>
                <a:ea typeface="Arial"/>
                <a:cs typeface="Arial"/>
                <a:sym typeface="Arial"/>
              </a:defRPr>
            </a:lvl8pPr>
            <a:lvl9pPr marL="4114800" marR="0" lvl="8" indent="-317500" algn="l" rtl="0">
              <a:lnSpc>
                <a:spcPct val="115000"/>
              </a:lnSpc>
              <a:spcBef>
                <a:spcPts val="1600"/>
              </a:spcBef>
              <a:spcAft>
                <a:spcPts val="1600"/>
              </a:spcAft>
              <a:buClr>
                <a:schemeClr val="dk2"/>
              </a:buClr>
              <a:buSzPts val="1400"/>
              <a:buFont typeface="Arial"/>
              <a:buChar char="■"/>
              <a:defRPr sz="1400" b="0" i="0" u="none" strike="noStrike" cap="none">
                <a:solidFill>
                  <a:schemeClr val="dk2"/>
                </a:solidFill>
                <a:latin typeface="Arial"/>
                <a:ea typeface="Arial"/>
                <a:cs typeface="Arial"/>
                <a:sym typeface="Arial"/>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marL="0" marR="0" lvl="0"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pPr marL="0" lvl="0" indent="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12.xml"/><Relationship Id="rId7" Type="http://schemas.openxmlformats.org/officeDocument/2006/relationships/slide" Target="slide15.xml"/><Relationship Id="rId12"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 Id="rId6" Type="http://schemas.openxmlformats.org/officeDocument/2006/relationships/slide" Target="slide14.xml"/><Relationship Id="rId11" Type="http://schemas.openxmlformats.org/officeDocument/2006/relationships/slide" Target="slide2.xml"/><Relationship Id="rId5" Type="http://schemas.openxmlformats.org/officeDocument/2006/relationships/slide" Target="slide16.xml"/><Relationship Id="rId10" Type="http://schemas.openxmlformats.org/officeDocument/2006/relationships/image" Target="../media/image7.png"/><Relationship Id="rId4" Type="http://schemas.openxmlformats.org/officeDocument/2006/relationships/slide" Target="slide13.xml"/><Relationship Id="rId9"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3.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5.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slide" Target="slide19.xml"/><Relationship Id="rId7"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4.xml"/><Relationship Id="rId6" Type="http://schemas.openxmlformats.org/officeDocument/2006/relationships/image" Target="../media/image5.png"/><Relationship Id="rId5" Type="http://schemas.openxmlformats.org/officeDocument/2006/relationships/slide" Target="slide18.xml"/><Relationship Id="rId10" Type="http://schemas.openxmlformats.org/officeDocument/2006/relationships/image" Target="../media/image3.png"/><Relationship Id="rId4" Type="http://schemas.openxmlformats.org/officeDocument/2006/relationships/slide" Target="slide20.xml"/><Relationship Id="rId9"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17.xml"/><Relationship Id="rId3" Type="http://schemas.openxmlformats.org/officeDocument/2006/relationships/hyperlink" Target="http://www.euraxess.fr/information/centres/search/country/france-1104" TargetMode="External"/><Relationship Id="rId7" Type="http://schemas.openxmlformats.org/officeDocument/2006/relationships/slide" Target="slide27.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slide" Target="slide21.xml"/><Relationship Id="rId5" Type="http://schemas.openxmlformats.org/officeDocument/2006/relationships/slide" Target="slide11.xml"/><Relationship Id="rId10" Type="http://schemas.openxmlformats.org/officeDocument/2006/relationships/image" Target="../media/image3.png"/><Relationship Id="rId4" Type="http://schemas.openxmlformats.org/officeDocument/2006/relationships/slide" Target="slide9.xml"/><Relationship Id="rId9"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2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slide" Target="slide23.xml"/><Relationship Id="rId7" Type="http://schemas.openxmlformats.org/officeDocument/2006/relationships/slide" Target="slide22.xml"/><Relationship Id="rId12" Type="http://schemas.openxmlformats.org/officeDocument/2006/relationships/image" Target="../media/image3.png"/><Relationship Id="rId2" Type="http://schemas.openxmlformats.org/officeDocument/2006/relationships/notesSlide" Target="../notesSlides/notesSlide18.xml"/><Relationship Id="rId1" Type="http://schemas.openxmlformats.org/officeDocument/2006/relationships/slideLayout" Target="../slideLayouts/slideLayout4.xml"/><Relationship Id="rId6" Type="http://schemas.openxmlformats.org/officeDocument/2006/relationships/slide" Target="slide26.xml"/><Relationship Id="rId11" Type="http://schemas.openxmlformats.org/officeDocument/2006/relationships/slide" Target="slide2.xml"/><Relationship Id="rId5" Type="http://schemas.openxmlformats.org/officeDocument/2006/relationships/slide" Target="slide25.xml"/><Relationship Id="rId10" Type="http://schemas.openxmlformats.org/officeDocument/2006/relationships/image" Target="../media/image7.png"/><Relationship Id="rId4" Type="http://schemas.openxmlformats.org/officeDocument/2006/relationships/slide" Target="slide24.xml"/><Relationship Id="rId9"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 Id="rId5" Type="http://schemas.openxmlformats.org/officeDocument/2006/relationships/image" Target="../media/image3.png"/><Relationship Id="rId4" Type="http://schemas.openxmlformats.org/officeDocument/2006/relationships/slide" Target="slide2.xml"/></Relationships>
</file>

<file path=ppt/slides/_rels/slide25.xml.rels><?xml version="1.0" encoding="UTF-8" standalone="yes"?>
<Relationships xmlns="http://schemas.openxmlformats.org/package/2006/relationships"><Relationship Id="rId3" Type="http://schemas.openxmlformats.org/officeDocument/2006/relationships/hyperlink" Target="http://www.euraxess.fr/information/centres/search/country/france-1104" TargetMode="External"/><Relationship Id="rId7" Type="http://schemas.openxmlformats.org/officeDocument/2006/relationships/image" Target="../media/image3.png"/><Relationship Id="rId2" Type="http://schemas.openxmlformats.org/officeDocument/2006/relationships/notesSlide" Target="../notesSlides/notesSlide20.xml"/><Relationship Id="rId1" Type="http://schemas.openxmlformats.org/officeDocument/2006/relationships/slideLayout" Target="../slideLayouts/slideLayout4.xml"/><Relationship Id="rId6" Type="http://schemas.openxmlformats.org/officeDocument/2006/relationships/slide" Target="slide2.xml"/><Relationship Id="rId5" Type="http://schemas.openxmlformats.org/officeDocument/2006/relationships/image" Target="../media/image7.png"/><Relationship Id="rId4" Type="http://schemas.openxmlformats.org/officeDocument/2006/relationships/image" Target="../media/image6.png"/></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27.xml.rels><?xml version="1.0" encoding="UTF-8" standalone="yes"?>
<Relationships xmlns="http://schemas.openxmlformats.org/package/2006/relationships"><Relationship Id="rId8" Type="http://schemas.openxmlformats.org/officeDocument/2006/relationships/hyperlink" Target="https://www.caf.fr/" TargetMode="External"/><Relationship Id="rId13" Type="http://schemas.openxmlformats.org/officeDocument/2006/relationships/image" Target="../media/image4.png"/><Relationship Id="rId3" Type="http://schemas.openxmlformats.org/officeDocument/2006/relationships/hyperlink" Target="http://www.euraxess.fr/information/centres/search/country/france-1104" TargetMode="External"/><Relationship Id="rId7" Type="http://schemas.openxmlformats.org/officeDocument/2006/relationships/hyperlink" Target="http://www.cohesion-territoires.gouv.fr/logement-et-hebergement" TargetMode="External"/><Relationship Id="rId12" Type="http://schemas.openxmlformats.org/officeDocument/2006/relationships/hyperlink" Target="https://www.visale.fr/" TargetMode="External"/><Relationship Id="rId2" Type="http://schemas.openxmlformats.org/officeDocument/2006/relationships/notesSlide" Target="../notesSlides/notesSlide21.xml"/><Relationship Id="rId16" Type="http://schemas.openxmlformats.org/officeDocument/2006/relationships/image" Target="../media/image7.png"/><Relationship Id="rId1" Type="http://schemas.openxmlformats.org/officeDocument/2006/relationships/slideLayout" Target="../slideLayouts/slideLayout4.xml"/><Relationship Id="rId6" Type="http://schemas.openxmlformats.org/officeDocument/2006/relationships/hyperlink" Target="https://www.service-public.fr/particuliers/vosdroits/N19808" TargetMode="External"/><Relationship Id="rId11" Type="http://schemas.openxmlformats.org/officeDocument/2006/relationships/hyperlink" Target="https://www.service-public.fr/particuliers/vosdroits/F2042" TargetMode="External"/><Relationship Id="rId5" Type="http://schemas.openxmlformats.org/officeDocument/2006/relationships/hyperlink" Target="https://www.anil.org/lanil-et-les-adil/votre-adil/" TargetMode="External"/><Relationship Id="rId15" Type="http://schemas.openxmlformats.org/officeDocument/2006/relationships/image" Target="../media/image3.png"/><Relationship Id="rId10" Type="http://schemas.openxmlformats.org/officeDocument/2006/relationships/hyperlink" Target="https://calculettes.energie-info.fr/pratique/liste-des-fournisseurs" TargetMode="External"/><Relationship Id="rId4" Type="http://schemas.openxmlformats.org/officeDocument/2006/relationships/hyperlink" Target="https://www.anil.org" TargetMode="External"/><Relationship Id="rId9" Type="http://schemas.openxmlformats.org/officeDocument/2006/relationships/hyperlink" Target="http://www.energie-info.fr/" TargetMode="External"/><Relationship Id="rId14" Type="http://schemas.openxmlformats.org/officeDocument/2006/relationships/slide" Target="slide2.xml"/></Relationships>
</file>

<file path=ppt/slides/_rels/slide3.xml.rels><?xml version="1.0" encoding="UTF-8" standalone="yes"?>
<Relationships xmlns="http://schemas.openxmlformats.org/package/2006/relationships"><Relationship Id="rId8" Type="http://schemas.openxmlformats.org/officeDocument/2006/relationships/slide" Target="slide6.xml"/><Relationship Id="rId3" Type="http://schemas.openxmlformats.org/officeDocument/2006/relationships/slide" Target="slide7.xml"/><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3.png"/><Relationship Id="rId5" Type="http://schemas.openxmlformats.org/officeDocument/2006/relationships/image" Target="../media/image4.png"/><Relationship Id="rId10" Type="http://schemas.openxmlformats.org/officeDocument/2006/relationships/slide" Target="slide2.xml"/><Relationship Id="rId4" Type="http://schemas.openxmlformats.org/officeDocument/2006/relationships/slide" Target="slide8.xml"/><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3.png"/><Relationship Id="rId5" Type="http://schemas.openxmlformats.org/officeDocument/2006/relationships/slide" Target="slide2.xml"/><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8"/>
        <p:cNvGrpSpPr/>
        <p:nvPr/>
      </p:nvGrpSpPr>
      <p:grpSpPr>
        <a:xfrm>
          <a:off x="0" y="0"/>
          <a:ext cx="0" cy="0"/>
          <a:chOff x="0" y="0"/>
          <a:chExt cx="0" cy="0"/>
        </a:xfrm>
      </p:grpSpPr>
      <p:sp>
        <p:nvSpPr>
          <p:cNvPr id="69" name="Shape 69"/>
          <p:cNvSpPr txBox="1">
            <a:spLocks noGrp="1"/>
          </p:cNvSpPr>
          <p:nvPr>
            <p:ph type="title"/>
          </p:nvPr>
        </p:nvSpPr>
        <p:spPr>
          <a:xfrm>
            <a:off x="628650" y="273862"/>
            <a:ext cx="7886700" cy="2855400"/>
          </a:xfrm>
          <a:prstGeom prst="rect">
            <a:avLst/>
          </a:prstGeom>
          <a:noFill/>
          <a:ln>
            <a:noFill/>
          </a:ln>
        </p:spPr>
        <p:txBody>
          <a:bodyPr spcFirstLastPara="1" wrap="square" lIns="68575" tIns="68575" rIns="68575" bIns="68575" anchor="ctr" anchorCtr="0">
            <a:noAutofit/>
          </a:bodyPr>
          <a:lstStyle/>
          <a:p>
            <a:pPr marL="0" marR="0" lvl="0" indent="0" algn="ctr" rtl="0">
              <a:lnSpc>
                <a:spcPct val="90000"/>
              </a:lnSpc>
              <a:spcBef>
                <a:spcPts val="0"/>
              </a:spcBef>
              <a:spcAft>
                <a:spcPts val="0"/>
              </a:spcAft>
              <a:buClr>
                <a:schemeClr val="dk1"/>
              </a:buClr>
              <a:buSzPts val="1100"/>
              <a:buFont typeface="Calibri"/>
              <a:buNone/>
            </a:pPr>
            <a:endParaRPr sz="3000" b="0" i="0"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100"/>
              <a:buFont typeface="Calibri"/>
              <a:buNone/>
            </a:pPr>
            <a:r>
              <a:rPr lang="fr" sz="3000" b="1" i="0" u="none" strike="noStrike" cap="none" dirty="0">
                <a:solidFill>
                  <a:schemeClr val="dk1"/>
                </a:solidFill>
                <a:latin typeface="Chalkboard SE Regular"/>
                <a:ea typeface="Calibri"/>
                <a:cs typeface="Chalkboard SE Regular"/>
                <a:sym typeface="Calibri"/>
              </a:rPr>
              <a:t>CHERCHEURS EN MOBILITÉ : VOTRE GUIDE LOGEMENT</a:t>
            </a:r>
            <a:endParaRPr sz="3000" b="1" i="0"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100"/>
              <a:buFont typeface="Calibri"/>
              <a:buNone/>
            </a:pPr>
            <a:endParaRPr sz="3000" b="0" i="1"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100"/>
              <a:buFont typeface="Calibri"/>
              <a:buNone/>
            </a:pPr>
            <a:r>
              <a:rPr lang="fr" sz="2400" b="0" i="1" u="none" strike="noStrike" cap="none" dirty="0">
                <a:solidFill>
                  <a:schemeClr val="dk1"/>
                </a:solidFill>
                <a:latin typeface="Chalkboard SE Regular"/>
                <a:ea typeface="Calibri"/>
                <a:cs typeface="Chalkboard SE Regular"/>
                <a:sym typeface="Calibri"/>
              </a:rPr>
              <a:t>Mieux comprendre les règles de la location en France</a:t>
            </a:r>
            <a:r>
              <a:rPr lang="fr" sz="2400" b="0" i="0" u="none" strike="noStrike" cap="none" dirty="0">
                <a:solidFill>
                  <a:srgbClr val="1F497D"/>
                </a:solidFill>
                <a:latin typeface="Chalkboard SE Regular"/>
                <a:ea typeface="Calibri"/>
                <a:cs typeface="Chalkboard SE Regular"/>
                <a:sym typeface="Calibri"/>
              </a:rPr>
              <a:t>.</a:t>
            </a:r>
            <a:endParaRPr sz="2400" b="0" i="0" u="none" strike="noStrike" cap="none" dirty="0">
              <a:solidFill>
                <a:schemeClr val="dk1"/>
              </a:solidFill>
              <a:latin typeface="Chalkboard SE Regular"/>
              <a:ea typeface="Calibri"/>
              <a:cs typeface="Chalkboard SE Regular"/>
              <a:sym typeface="Calibri"/>
            </a:endParaRPr>
          </a:p>
        </p:txBody>
      </p:sp>
      <p:pic>
        <p:nvPicPr>
          <p:cNvPr id="70" name="Shape 70"/>
          <p:cNvPicPr preferRelativeResize="0"/>
          <p:nvPr/>
        </p:nvPicPr>
        <p:blipFill rotWithShape="1">
          <a:blip r:embed="rId3">
            <a:alphaModFix/>
          </a:blip>
          <a:srcRect/>
          <a:stretch/>
        </p:blipFill>
        <p:spPr>
          <a:xfrm>
            <a:off x="3519442" y="2926280"/>
            <a:ext cx="2035450" cy="1878875"/>
          </a:xfrm>
          <a:prstGeom prst="rect">
            <a:avLst/>
          </a:prstGeom>
          <a:noFill/>
          <a:ln>
            <a:noFill/>
          </a:ln>
        </p:spPr>
      </p:pic>
      <p:sp>
        <p:nvSpPr>
          <p:cNvPr id="2" name="ZoneTexte 1"/>
          <p:cNvSpPr txBox="1"/>
          <p:nvPr/>
        </p:nvSpPr>
        <p:spPr>
          <a:xfrm>
            <a:off x="6568325" y="568604"/>
            <a:ext cx="184666" cy="307777"/>
          </a:xfrm>
          <a:prstGeom prst="rect">
            <a:avLst/>
          </a:prstGeom>
          <a:noFill/>
        </p:spPr>
        <p:txBody>
          <a:bodyPr wrap="none" rtlCol="0">
            <a:spAutoFit/>
          </a:bodyPr>
          <a:lstStyle/>
          <a:p>
            <a:endParaRPr lang="fr-FR" dirty="0"/>
          </a:p>
        </p:txBody>
      </p:sp>
      <p:sp>
        <p:nvSpPr>
          <p:cNvPr id="3" name="ZoneTexte 2"/>
          <p:cNvSpPr txBox="1"/>
          <p:nvPr/>
        </p:nvSpPr>
        <p:spPr>
          <a:xfrm>
            <a:off x="7487701" y="3695928"/>
            <a:ext cx="184666" cy="307777"/>
          </a:xfrm>
          <a:prstGeom prst="rect">
            <a:avLst/>
          </a:prstGeom>
          <a:noFill/>
        </p:spPr>
        <p:txBody>
          <a:bodyPr wrap="none" rtlCol="0">
            <a:spAutoFit/>
          </a:bodyPr>
          <a:lstStyle/>
          <a:p>
            <a:endParaRPr lang="fr-F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graphicFrame>
        <p:nvGraphicFramePr>
          <p:cNvPr id="145" name="Shape 145"/>
          <p:cNvGraphicFramePr/>
          <p:nvPr>
            <p:extLst>
              <p:ext uri="{D42A27DB-BD31-4B8C-83A1-F6EECF244321}">
                <p14:modId xmlns:p14="http://schemas.microsoft.com/office/powerpoint/2010/main" val="1831000578"/>
              </p:ext>
            </p:extLst>
          </p:nvPr>
        </p:nvGraphicFramePr>
        <p:xfrm>
          <a:off x="175580" y="697031"/>
          <a:ext cx="8781229" cy="4107679"/>
        </p:xfrm>
        <a:graphic>
          <a:graphicData uri="http://schemas.openxmlformats.org/drawingml/2006/table">
            <a:tbl>
              <a:tblPr firstRow="1" firstCol="1" bandRow="1">
                <a:noFill/>
                <a:tableStyleId>{0D75F9AD-7970-48F6-8D9B-CE9ABCBCA2D0}</a:tableStyleId>
              </a:tblPr>
              <a:tblGrid>
                <a:gridCol w="1375058">
                  <a:extLst>
                    <a:ext uri="{9D8B030D-6E8A-4147-A177-3AD203B41FA5}">
                      <a16:colId xmlns:a16="http://schemas.microsoft.com/office/drawing/2014/main" val="20000"/>
                    </a:ext>
                  </a:extLst>
                </a:gridCol>
                <a:gridCol w="3042360">
                  <a:extLst>
                    <a:ext uri="{9D8B030D-6E8A-4147-A177-3AD203B41FA5}">
                      <a16:colId xmlns:a16="http://schemas.microsoft.com/office/drawing/2014/main" val="20001"/>
                    </a:ext>
                  </a:extLst>
                </a:gridCol>
                <a:gridCol w="1349056">
                  <a:extLst>
                    <a:ext uri="{9D8B030D-6E8A-4147-A177-3AD203B41FA5}">
                      <a16:colId xmlns:a16="http://schemas.microsoft.com/office/drawing/2014/main" val="20002"/>
                    </a:ext>
                  </a:extLst>
                </a:gridCol>
                <a:gridCol w="3014755">
                  <a:extLst>
                    <a:ext uri="{9D8B030D-6E8A-4147-A177-3AD203B41FA5}">
                      <a16:colId xmlns:a16="http://schemas.microsoft.com/office/drawing/2014/main" val="20003"/>
                    </a:ext>
                  </a:extLst>
                </a:gridCol>
              </a:tblGrid>
              <a:tr h="189833">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err="1">
                          <a:latin typeface="Georgia"/>
                          <a:ea typeface="Calibri"/>
                          <a:cs typeface="Georgia"/>
                          <a:sym typeface="Arial"/>
                        </a:rPr>
                        <a:t>Abbréviation</a:t>
                      </a:r>
                      <a:r>
                        <a:rPr lang="fr-FR" sz="800" b="1" u="none" strike="noStrike" cap="none" baseline="0" dirty="0">
                          <a:latin typeface="Georgia"/>
                          <a:ea typeface="Calibri"/>
                          <a:cs typeface="Georgia"/>
                          <a:sym typeface="Arial"/>
                        </a:rPr>
                        <a:t> </a:t>
                      </a:r>
                      <a:endParaRPr sz="800" b="1" u="none" strike="noStrike" cap="none" dirty="0">
                        <a:latin typeface="Georgia"/>
                        <a:ea typeface="Calibri"/>
                        <a:cs typeface="Georgia"/>
                        <a:sym typeface="Calibri"/>
                      </a:endParaRPr>
                    </a:p>
                  </a:txBody>
                  <a:tcPr marL="27500" marR="27500" marT="27500" marB="27500" anchor="ctr"/>
                </a:tc>
                <a:tc>
                  <a:txBody>
                    <a:bodyPr/>
                    <a:lstStyle/>
                    <a:p>
                      <a:pPr marL="0" marR="0" lvl="0" indent="0" algn="l" rtl="0">
                        <a:lnSpc>
                          <a:spcPct val="107000"/>
                        </a:lnSpc>
                        <a:spcBef>
                          <a:spcPts val="0"/>
                        </a:spcBef>
                        <a:spcAft>
                          <a:spcPts val="0"/>
                        </a:spcAft>
                        <a:buClr>
                          <a:srgbClr val="000000"/>
                        </a:buClr>
                        <a:buSzPts val="800"/>
                        <a:buFont typeface="Arial"/>
                        <a:buNone/>
                      </a:pPr>
                      <a:r>
                        <a:rPr lang="fr-FR" sz="800" u="none" strike="noStrike" cap="none" dirty="0">
                          <a:latin typeface="Georgia"/>
                          <a:ea typeface="Calibri"/>
                          <a:cs typeface="Georgia"/>
                          <a:sym typeface="Arial"/>
                        </a:rPr>
                        <a:t>Explication</a:t>
                      </a:r>
                      <a:endParaRPr sz="800" u="none" strike="noStrike" cap="none" dirty="0">
                        <a:latin typeface="Georgia"/>
                        <a:ea typeface="Calibri"/>
                        <a:cs typeface="Georgia"/>
                        <a:sym typeface="Calibri"/>
                      </a:endParaRPr>
                    </a:p>
                  </a:txBody>
                  <a:tcPr marL="27500" marR="27500" marT="27500" marB="27500" anchor="ct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err="1">
                          <a:solidFill>
                            <a:schemeClr val="lt1"/>
                          </a:solidFill>
                          <a:latin typeface="Georgia"/>
                          <a:cs typeface="Georgia"/>
                        </a:rPr>
                        <a:t>Abbréviation</a:t>
                      </a:r>
                      <a:endParaRPr sz="800" b="1" u="none" strike="noStrike" cap="none" dirty="0">
                        <a:solidFill>
                          <a:schemeClr val="lt1"/>
                        </a:solidFill>
                        <a:latin typeface="Georgia"/>
                        <a:ea typeface="Calibri"/>
                        <a:cs typeface="Georgia"/>
                        <a:sym typeface="Calibri"/>
                      </a:endParaRPr>
                    </a:p>
                  </a:txBody>
                  <a:tcPr marL="0" marR="0" marT="0" marB="0" anchor="ctr"/>
                </a:tc>
                <a:tc>
                  <a:txBody>
                    <a:bodyPr/>
                    <a:lstStyle/>
                    <a:p>
                      <a:pPr marL="0" marR="0" lvl="0" indent="0" algn="l" rtl="0">
                        <a:lnSpc>
                          <a:spcPct val="107000"/>
                        </a:lnSpc>
                        <a:spcBef>
                          <a:spcPts val="0"/>
                        </a:spcBef>
                        <a:spcAft>
                          <a:spcPts val="0"/>
                        </a:spcAft>
                        <a:buClr>
                          <a:srgbClr val="000000"/>
                        </a:buClr>
                        <a:buSzPts val="800"/>
                        <a:buFont typeface="Arial"/>
                        <a:buNone/>
                      </a:pPr>
                      <a:r>
                        <a:rPr lang="fr" sz="800" u="none" strike="noStrike" cap="none" dirty="0">
                          <a:latin typeface="Georgia"/>
                          <a:cs typeface="Georgia"/>
                        </a:rPr>
                        <a:t>  E</a:t>
                      </a:r>
                      <a:r>
                        <a:rPr lang="fr-FR" sz="800" u="none" strike="noStrike" cap="none" dirty="0" err="1">
                          <a:latin typeface="Georgia"/>
                          <a:cs typeface="Georgia"/>
                        </a:rPr>
                        <a:t>xplication</a:t>
                      </a:r>
                      <a:endParaRPr sz="800" u="none" strike="noStrike" cap="none" dirty="0">
                        <a:latin typeface="Georgia"/>
                        <a:ea typeface="Calibri"/>
                        <a:cs typeface="Georgia"/>
                        <a:sym typeface="Calibri"/>
                      </a:endParaRPr>
                    </a:p>
                  </a:txBody>
                  <a:tcPr marL="0" marR="0" marT="0" marB="0" anchor="ctr"/>
                </a:tc>
                <a:extLst>
                  <a:ext uri="{0D108BD9-81ED-4DB2-BD59-A6C34878D82A}">
                    <a16:rowId xmlns:a16="http://schemas.microsoft.com/office/drawing/2014/main" val="10000"/>
                  </a:ext>
                </a:extLst>
              </a:tr>
              <a:tr h="604086">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cs typeface="Georgia"/>
                        </a:rPr>
                        <a:t>« </a:t>
                      </a:r>
                      <a:r>
                        <a:rPr lang="fr" sz="800" b="1" u="none" strike="noStrike" cap="none" dirty="0">
                          <a:latin typeface="Georgia"/>
                          <a:cs typeface="Georgia"/>
                        </a:rPr>
                        <a:t>T1, T2, F1, F2</a:t>
                      </a:r>
                      <a:r>
                        <a:rPr lang="fr-FR" sz="800" b="1" u="none" strike="noStrike" cap="none" dirty="0">
                          <a:latin typeface="Georgia"/>
                          <a:cs typeface="Georgia"/>
                        </a:rPr>
                        <a:t> »</a:t>
                      </a:r>
                      <a:r>
                        <a:rPr lang="fr" sz="800" b="1" u="none" strike="noStrike" cap="none" dirty="0">
                          <a:latin typeface="Georgia"/>
                          <a:cs typeface="Georgia"/>
                        </a:rPr>
                        <a:t> etc.</a:t>
                      </a:r>
                      <a:endParaRPr sz="800" b="1" u="none" strike="noStrike" cap="none" dirty="0">
                        <a:latin typeface="Georgia"/>
                        <a:cs typeface="Georgia"/>
                      </a:endParaRPr>
                    </a:p>
                    <a:p>
                      <a:pPr marL="0" marR="0" lvl="0" indent="0" algn="l" rtl="0">
                        <a:lnSpc>
                          <a:spcPct val="107000"/>
                        </a:lnSpc>
                        <a:spcBef>
                          <a:spcPts val="0"/>
                        </a:spcBef>
                        <a:spcAft>
                          <a:spcPts val="0"/>
                        </a:spcAft>
                        <a:buClr>
                          <a:srgbClr val="000000"/>
                        </a:buClr>
                        <a:buSzPts val="800"/>
                        <a:buFont typeface="Arial"/>
                        <a:buNone/>
                      </a:pPr>
                      <a:endParaRPr lang="fr-FR" sz="800" b="1" u="none" strike="noStrike" cap="none" baseline="0" dirty="0">
                        <a:latin typeface="Georgia"/>
                        <a:cs typeface="Georgia"/>
                      </a:endParaRPr>
                    </a:p>
                    <a:p>
                      <a:pPr marL="0" marR="0" lvl="0" indent="0" algn="l" rtl="0">
                        <a:lnSpc>
                          <a:spcPct val="107000"/>
                        </a:lnSpc>
                        <a:spcBef>
                          <a:spcPts val="0"/>
                        </a:spcBef>
                        <a:spcAft>
                          <a:spcPts val="0"/>
                        </a:spcAft>
                        <a:buClr>
                          <a:srgbClr val="000000"/>
                        </a:buClr>
                        <a:buSzPts val="800"/>
                        <a:buFont typeface="Arial"/>
                        <a:buNone/>
                      </a:pPr>
                      <a:endParaRPr lang="fr-FR" sz="800" b="1" u="none" strike="noStrike" cap="none" baseline="0" dirty="0">
                        <a:latin typeface="Georgia"/>
                        <a:cs typeface="Georgia"/>
                      </a:endParaRPr>
                    </a:p>
                    <a:p>
                      <a:pPr marL="0" marR="0" lvl="0" indent="0" algn="l" rtl="0">
                        <a:lnSpc>
                          <a:spcPct val="107000"/>
                        </a:lnSpc>
                        <a:spcBef>
                          <a:spcPts val="0"/>
                        </a:spcBef>
                        <a:spcAft>
                          <a:spcPts val="0"/>
                        </a:spcAft>
                        <a:buClr>
                          <a:srgbClr val="000000"/>
                        </a:buClr>
                        <a:buSzPts val="800"/>
                        <a:buFont typeface="Arial"/>
                        <a:buNone/>
                      </a:pPr>
                      <a:r>
                        <a:rPr lang="fr-FR" sz="800" b="1" u="none" strike="noStrike" cap="none" baseline="0" dirty="0">
                          <a:latin typeface="Georgia"/>
                          <a:cs typeface="Georgia"/>
                        </a:rPr>
                        <a:t>« p. »</a:t>
                      </a:r>
                      <a:endParaRPr sz="800" b="1" u="none" strike="noStrike" cap="none" dirty="0">
                        <a:latin typeface="Georgia"/>
                        <a:cs typeface="Georgia"/>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cs typeface="Georgia"/>
                        </a:rPr>
                        <a:t>2, 3 ou 4 chambres (+ cuisine et salle de bain)</a:t>
                      </a:r>
                    </a:p>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cs typeface="Georgia"/>
                        </a:rPr>
                        <a:t>Ex : F2 = appartement d'une chambre à coucher + salle de séjour + cuisine (ou cuisine dans le salon)</a:t>
                      </a:r>
                    </a:p>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cs typeface="Georgia"/>
                        </a:rPr>
                        <a:t>pièce</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cuisine </a:t>
                      </a:r>
                      <a:r>
                        <a:rPr lang="fr-FR" sz="800" b="1" u="none" strike="noStrike" cap="none" dirty="0">
                          <a:solidFill>
                            <a:schemeClr val="lt1"/>
                          </a:solidFill>
                          <a:latin typeface="Georgia"/>
                          <a:cs typeface="Georgia"/>
                        </a:rPr>
                        <a:t> </a:t>
                      </a:r>
                      <a:r>
                        <a:rPr lang="fr" sz="800" b="1" u="none" strike="noStrike" cap="none" dirty="0">
                          <a:solidFill>
                            <a:schemeClr val="lt1"/>
                          </a:solidFill>
                          <a:latin typeface="Georgia"/>
                          <a:cs typeface="Georgia"/>
                        </a:rPr>
                        <a:t>américaine</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baseline="0" dirty="0">
                          <a:latin typeface="Georgia"/>
                          <a:ea typeface="Calibri"/>
                          <a:cs typeface="Georgia"/>
                          <a:sym typeface="Arial"/>
                        </a:rPr>
                        <a:t> cuisine ouverte sur le séjour</a:t>
                      </a: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01"/>
                  </a:ext>
                </a:extLst>
              </a:tr>
              <a:tr h="276169">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cs typeface="Georgia"/>
                        </a:rPr>
                        <a:t>« </a:t>
                      </a:r>
                      <a:r>
                        <a:rPr lang="fr" sz="800" b="1" u="none" strike="noStrike" cap="none" dirty="0">
                          <a:latin typeface="Georgia"/>
                          <a:cs typeface="Georgia"/>
                        </a:rPr>
                        <a:t>arr</a:t>
                      </a:r>
                      <a:r>
                        <a:rPr lang="fr-FR" sz="800" b="1" u="none" strike="noStrike" cap="none" dirty="0">
                          <a:latin typeface="Georgia"/>
                          <a:cs typeface="Georgia"/>
                        </a:rPr>
                        <a:t>. »</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ea typeface="Calibri"/>
                          <a:cs typeface="Georgia"/>
                          <a:sym typeface="Calibri"/>
                        </a:rPr>
                        <a:t>arrondissement</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kitchenette</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a:latin typeface="Georgia"/>
                          <a:cs typeface="Georgia"/>
                        </a:rPr>
                        <a:t>petite</a:t>
                      </a:r>
                      <a:r>
                        <a:rPr lang="fr-FR" sz="800" b="1" u="none" strike="noStrike" cap="none" baseline="0" dirty="0">
                          <a:latin typeface="Georgia"/>
                          <a:cs typeface="Georgia"/>
                        </a:rPr>
                        <a:t> cuisine souvent intégrée à la salle de   séjour; coin-cuisine</a:t>
                      </a: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02"/>
                  </a:ext>
                </a:extLst>
              </a:tr>
              <a:tr h="189833">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cs typeface="Georgia"/>
                        </a:rPr>
                        <a:t>« </a:t>
                      </a:r>
                      <a:r>
                        <a:rPr lang="fr" sz="800" b="1" u="none" strike="noStrike" cap="none" dirty="0">
                          <a:latin typeface="Georgia"/>
                          <a:cs typeface="Georgia"/>
                        </a:rPr>
                        <a:t>asc</a:t>
                      </a:r>
                      <a:r>
                        <a:rPr lang="fr-FR" sz="800" b="1" u="none" strike="noStrike" cap="none" dirty="0">
                          <a:latin typeface="Georgia"/>
                          <a:cs typeface="Georgia"/>
                        </a:rPr>
                        <a:t>. »</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ascenseur </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 </a:t>
                      </a:r>
                      <a:r>
                        <a:rPr lang="fr" sz="800" b="1" u="none" strike="noStrike" cap="none" dirty="0">
                          <a:solidFill>
                            <a:schemeClr val="lt1"/>
                          </a:solidFill>
                          <a:latin typeface="Georgia"/>
                          <a:cs typeface="Georgia"/>
                        </a:rPr>
                        <a:t>et.</a:t>
                      </a:r>
                      <a:r>
                        <a:rPr lang="fr-FR" sz="800" b="1" u="none" strike="noStrike" cap="none" dirty="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a:latin typeface="Georgia"/>
                          <a:cs typeface="Georgia"/>
                        </a:rPr>
                        <a:t>étage</a:t>
                      </a: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03"/>
                  </a:ext>
                </a:extLst>
              </a:tr>
              <a:tr h="276169">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ea typeface="Calibri"/>
                          <a:cs typeface="Georgia"/>
                          <a:sym typeface="Calibri"/>
                        </a:rPr>
                        <a:t>« </a:t>
                      </a:r>
                      <a:r>
                        <a:rPr lang="fr-FR" sz="800" b="1" u="none" strike="noStrike" cap="none" dirty="0" err="1">
                          <a:latin typeface="Georgia"/>
                          <a:ea typeface="Calibri"/>
                          <a:cs typeface="Georgia"/>
                          <a:sym typeface="Calibri"/>
                        </a:rPr>
                        <a:t>appt</a:t>
                      </a:r>
                      <a:r>
                        <a:rPr lang="fr-FR" sz="800" b="1" u="none" strike="noStrike" cap="none" dirty="0">
                          <a:latin typeface="Georgia"/>
                          <a:ea typeface="Calibri"/>
                          <a:cs typeface="Georgia"/>
                          <a:sym typeface="Calibri"/>
                        </a:rPr>
                        <a:t>. »</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ea typeface="Calibri"/>
                          <a:cs typeface="Georgia"/>
                          <a:sym typeface="Calibri"/>
                        </a:rPr>
                        <a:t>appartement</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 </a:t>
                      </a:r>
                      <a:r>
                        <a:rPr lang="fr" sz="800" b="1" u="none" strike="noStrike" cap="none" dirty="0">
                          <a:solidFill>
                            <a:schemeClr val="lt1"/>
                          </a:solidFill>
                          <a:latin typeface="Georgia"/>
                          <a:cs typeface="Georgia"/>
                        </a:rPr>
                        <a:t>FAI</a:t>
                      </a:r>
                      <a:r>
                        <a:rPr lang="fr-FR" sz="800" b="1" u="none" strike="noStrike" cap="none" dirty="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a:latin typeface="Georgia"/>
                          <a:cs typeface="Georgia"/>
                        </a:rPr>
                        <a:t> frais</a:t>
                      </a:r>
                      <a:r>
                        <a:rPr lang="fr" sz="800" b="1" u="none" strike="noStrike" cap="none" baseline="0" dirty="0">
                          <a:latin typeface="Georgia"/>
                          <a:cs typeface="Georgia"/>
                        </a:rPr>
                        <a:t> d’agence inclus</a:t>
                      </a:r>
                      <a:endParaRPr lang="fr" sz="800" b="1" u="none" strike="noStrike" cap="none" dirty="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04"/>
                  </a:ext>
                </a:extLst>
              </a:tr>
              <a:tr h="189833">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ea typeface="Calibri"/>
                          <a:cs typeface="Georgia"/>
                          <a:sym typeface="Calibri"/>
                        </a:rPr>
                        <a:t>« TCC » ou CC</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latin typeface="Georgia"/>
                          <a:ea typeface="Calibri"/>
                          <a:cs typeface="Georgia"/>
                          <a:sym typeface="Calibri"/>
                        </a:rPr>
                        <a:t>Toutes</a:t>
                      </a:r>
                      <a:r>
                        <a:rPr lang="fr-FR" sz="800" b="1" u="none" strike="noStrike" cap="none" baseline="0" dirty="0">
                          <a:latin typeface="Georgia"/>
                          <a:ea typeface="Calibri"/>
                          <a:cs typeface="Georgia"/>
                          <a:sym typeface="Calibri"/>
                        </a:rPr>
                        <a:t> Charges Comprises</a:t>
                      </a: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FR" sz="800" b="1" u="none" strike="noStrike" cap="none" dirty="0">
                          <a:solidFill>
                            <a:schemeClr val="lt1"/>
                          </a:solidFill>
                          <a:latin typeface="Georgia"/>
                          <a:ea typeface="Calibri"/>
                          <a:cs typeface="Georgia"/>
                          <a:sym typeface="Calibri"/>
                        </a:rPr>
                        <a:t>  </a:t>
                      </a:r>
                      <a:r>
                        <a:rPr lang="fr-FR" sz="800" b="1" u="none" strike="noStrike" cap="none" dirty="0">
                          <a:solidFill>
                            <a:schemeClr val="lt1"/>
                          </a:solidFill>
                          <a:latin typeface="Georgia"/>
                          <a:cs typeface="Georgia"/>
                        </a:rPr>
                        <a:t>« </a:t>
                      </a:r>
                      <a:r>
                        <a:rPr lang="fr" sz="800" b="1" u="none" strike="noStrike" cap="none" dirty="0">
                          <a:solidFill>
                            <a:schemeClr val="lt1"/>
                          </a:solidFill>
                          <a:latin typeface="Georgia"/>
                          <a:cs typeface="Georgia"/>
                        </a:rPr>
                        <a:t>gge</a:t>
                      </a:r>
                      <a:r>
                        <a:rPr lang="fr-FR" sz="800" b="1" u="none" strike="noStrike" cap="none" dirty="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garage</a:t>
                      </a: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05"/>
                  </a:ext>
                </a:extLst>
              </a:tr>
              <a:tr h="276169">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a:latin typeface="Georgia"/>
                          <a:cs typeface="Georgia"/>
                        </a:rPr>
                        <a:t>« ch, chbr »</a:t>
                      </a:r>
                      <a:endParaRPr lang="f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a:latin typeface="Georgia"/>
                          <a:cs typeface="Georgia"/>
                        </a:rPr>
                        <a:t>chambre</a:t>
                      </a:r>
                      <a:endParaRPr lang="fr-F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 </a:t>
                      </a:r>
                      <a:r>
                        <a:rPr lang="cs-CZ" sz="800" b="1" u="none" strike="noStrike" cap="none" dirty="0">
                          <a:solidFill>
                            <a:schemeClr val="lt1"/>
                          </a:solidFill>
                          <a:latin typeface="Georgia"/>
                          <a:cs typeface="Georgia"/>
                        </a:rPr>
                        <a:t>« HSP »</a:t>
                      </a:r>
                      <a:endParaRPr lang="cs-CZ" sz="800" b="1" u="none" strike="noStrike" cap="none" dirty="0">
                        <a:solidFill>
                          <a:schemeClr val="lt1"/>
                        </a:solidFill>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a:latin typeface="Georgia"/>
                          <a:cs typeface="Georgia"/>
                        </a:rPr>
                        <a:t> hauteur sous plafond</a:t>
                      </a:r>
                      <a:endParaRPr lang="fr" sz="800" b="1" u="none" strike="noStrike" cap="none" dirty="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06"/>
                  </a:ext>
                </a:extLst>
              </a:tr>
              <a:tr h="189833">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a:latin typeface="Georgia"/>
                          <a:ea typeface="Calibri"/>
                          <a:cs typeface="Georgia"/>
                          <a:sym typeface="Calibri"/>
                        </a:rPr>
                        <a:t>« ch. </a:t>
                      </a:r>
                      <a:r>
                        <a:rPr lang="fr-FR" sz="800" b="1" u="none" strike="noStrike" cap="none" dirty="0" err="1">
                          <a:latin typeface="Georgia"/>
                          <a:ea typeface="Calibri"/>
                          <a:cs typeface="Georgia"/>
                          <a:sym typeface="Calibri"/>
                        </a:rPr>
                        <a:t>coll</a:t>
                      </a:r>
                      <a:r>
                        <a:rPr lang="fr-FR" sz="800" b="1" u="none" strike="noStrike" cap="none" dirty="0">
                          <a:latin typeface="Georgia"/>
                          <a:ea typeface="Calibri"/>
                          <a:cs typeface="Georgia"/>
                          <a:sym typeface="Calibri"/>
                        </a:rPr>
                        <a:t> »</a:t>
                      </a: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a:latin typeface="Georgia"/>
                          <a:ea typeface="Calibri"/>
                          <a:cs typeface="Georgia"/>
                          <a:sym typeface="Calibri"/>
                        </a:rPr>
                        <a:t>chauffage</a:t>
                      </a:r>
                      <a:r>
                        <a:rPr lang="fr-FR" sz="800" b="1" u="none" strike="noStrike" cap="none" baseline="0" dirty="0">
                          <a:latin typeface="Georgia"/>
                          <a:ea typeface="Calibri"/>
                          <a:cs typeface="Georgia"/>
                          <a:sym typeface="Calibri"/>
                        </a:rPr>
                        <a:t> collectif</a:t>
                      </a:r>
                      <a:endParaRPr lang="fr-F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 « </a:t>
                      </a:r>
                      <a:r>
                        <a:rPr lang="fr" sz="800" b="1" u="none" strike="noStrike" cap="none" dirty="0">
                          <a:solidFill>
                            <a:schemeClr val="lt1"/>
                          </a:solidFill>
                          <a:latin typeface="Georgia"/>
                          <a:cs typeface="Georgia"/>
                        </a:rPr>
                        <a:t>imm</a:t>
                      </a:r>
                      <a:r>
                        <a:rPr lang="fr-FR" sz="800" b="1" u="none" strike="noStrike" cap="none" dirty="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a:latin typeface="Georgia"/>
                          <a:cs typeface="Georgia"/>
                        </a:rPr>
                        <a:t>immeuble</a:t>
                      </a: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07"/>
                  </a:ext>
                </a:extLst>
              </a:tr>
              <a:tr h="189833">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a:latin typeface="Georgia"/>
                          <a:cs typeface="Georgia"/>
                        </a:rPr>
                        <a:t>« </a:t>
                      </a:r>
                      <a:r>
                        <a:rPr lang="fr-FR" sz="800" b="1" u="none" strike="noStrike" cap="none" dirty="0" err="1">
                          <a:latin typeface="Georgia"/>
                          <a:cs typeface="Georgia"/>
                        </a:rPr>
                        <a:t>copro</a:t>
                      </a:r>
                      <a:r>
                        <a:rPr lang="fr-FR" sz="800" b="1" u="none" strike="noStrike" cap="none" dirty="0">
                          <a:latin typeface="Georgia"/>
                          <a:cs typeface="Georgia"/>
                        </a:rPr>
                        <a:t>  »</a:t>
                      </a:r>
                      <a:endParaRPr lang="fr-F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a:latin typeface="Georgia"/>
                          <a:ea typeface="Calibri"/>
                          <a:cs typeface="Georgia"/>
                          <a:sym typeface="Arial"/>
                        </a:rPr>
                        <a:t>copropriété</a:t>
                      </a:r>
                      <a:endParaRPr lang="fr-F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 « </a:t>
                      </a:r>
                      <a:r>
                        <a:rPr lang="fr" sz="800" b="1" u="none" strike="noStrike" cap="none" dirty="0">
                          <a:solidFill>
                            <a:schemeClr val="lt1"/>
                          </a:solidFill>
                          <a:latin typeface="Georgia"/>
                          <a:cs typeface="Georgia"/>
                        </a:rPr>
                        <a:t>RDC</a:t>
                      </a:r>
                      <a:r>
                        <a:rPr lang="fr-FR" sz="800" b="1" u="none" strike="noStrike" cap="none" dirty="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err="1">
                          <a:latin typeface="Georgia"/>
                          <a:cs typeface="Georgia"/>
                        </a:rPr>
                        <a:t>rez</a:t>
                      </a:r>
                      <a:r>
                        <a:rPr lang="fr-FR" sz="800" b="1" u="none" strike="noStrike" cap="none" baseline="0" dirty="0">
                          <a:latin typeface="Georgia"/>
                          <a:cs typeface="Georgia"/>
                        </a:rPr>
                        <a:t> de chaussée</a:t>
                      </a: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08"/>
                  </a:ext>
                </a:extLst>
              </a:tr>
              <a:tr h="327917">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cs-CZ" sz="800" b="1" u="none" strike="noStrike" cap="none" dirty="0">
                          <a:latin typeface="Georgia"/>
                          <a:cs typeface="Georgia"/>
                        </a:rPr>
                        <a:t>« </a:t>
                      </a:r>
                      <a:r>
                        <a:rPr lang="cs-CZ" sz="800" b="1" u="none" strike="noStrike" cap="none" dirty="0" err="1">
                          <a:latin typeface="Georgia"/>
                          <a:cs typeface="Georgia"/>
                        </a:rPr>
                        <a:t>sdb</a:t>
                      </a:r>
                      <a:r>
                        <a:rPr lang="cs-CZ" sz="800" b="1" u="none" strike="noStrike" cap="none" dirty="0">
                          <a:latin typeface="Georgia"/>
                          <a:cs typeface="Georgia"/>
                        </a:rPr>
                        <a:t> » </a:t>
                      </a:r>
                      <a:endParaRPr lang="cs-CZ" sz="800" b="1" u="none" strike="noStrike" cap="none" dirty="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a:latin typeface="Georgia"/>
                          <a:cs typeface="Georgia"/>
                        </a:rPr>
                        <a:t>salle de bain</a:t>
                      </a:r>
                      <a:endParaRPr lang="fr-F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 </a:t>
                      </a:r>
                      <a:r>
                        <a:rPr lang="fr" sz="800" b="1" u="none" strike="noStrike" cap="none" dirty="0">
                          <a:solidFill>
                            <a:schemeClr val="lt1"/>
                          </a:solidFill>
                          <a:latin typeface="Georgia"/>
                          <a:cs typeface="Georgia"/>
                        </a:rPr>
                        <a:t>dig.</a:t>
                      </a:r>
                      <a:r>
                        <a:rPr lang="fr-FR" sz="800" b="1" u="none" strike="noStrike" cap="none" dirty="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 sz="800" b="1" u="none" strike="noStrike" cap="none" dirty="0">
                          <a:latin typeface="Georgia"/>
                          <a:cs typeface="Georgia"/>
                        </a:rPr>
                        <a:t> digicode</a:t>
                      </a:r>
                      <a:endParaRPr lang="fr" sz="800" b="1" u="none" strike="noStrike" cap="none" dirty="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09"/>
                  </a:ext>
                </a:extLst>
              </a:tr>
              <a:tr h="327917">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it-IT" sz="800" b="1" u="none" strike="noStrike" cap="none" dirty="0">
                          <a:latin typeface="Georgia"/>
                          <a:cs typeface="Georgia"/>
                        </a:rPr>
                        <a:t>« </a:t>
                      </a:r>
                      <a:r>
                        <a:rPr lang="it-IT" sz="800" b="1" u="none" strike="noStrike" cap="none" dirty="0" err="1">
                          <a:latin typeface="Georgia"/>
                          <a:cs typeface="Georgia"/>
                        </a:rPr>
                        <a:t>s.d'eau</a:t>
                      </a:r>
                      <a:r>
                        <a:rPr lang="it-IT" sz="800" b="1" u="none" strike="noStrike" cap="none" dirty="0">
                          <a:latin typeface="Georgia"/>
                          <a:cs typeface="Georgia"/>
                        </a:rPr>
                        <a:t> »</a:t>
                      </a:r>
                      <a:endParaRPr lang="it-IT" sz="800" b="1" u="none" strike="noStrike" cap="none" dirty="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a:latin typeface="Georgia"/>
                          <a:ea typeface="Calibri"/>
                          <a:cs typeface="Georgia"/>
                          <a:sym typeface="Calibri"/>
                        </a:rPr>
                        <a:t>salle</a:t>
                      </a:r>
                      <a:r>
                        <a:rPr lang="fr-FR" sz="800" b="1" u="none" strike="noStrike" cap="none" baseline="0" dirty="0">
                          <a:latin typeface="Georgia"/>
                          <a:ea typeface="Calibri"/>
                          <a:cs typeface="Georgia"/>
                          <a:sym typeface="Calibri"/>
                        </a:rPr>
                        <a:t> d’eau</a:t>
                      </a:r>
                      <a:endParaRPr lang="fr-FR" sz="800" b="1" u="none" strike="noStrike" cap="none" dirty="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 « </a:t>
                      </a:r>
                      <a:r>
                        <a:rPr lang="fr" sz="800" b="1" u="none" strike="noStrike" cap="none" dirty="0">
                          <a:solidFill>
                            <a:schemeClr val="lt1"/>
                          </a:solidFill>
                          <a:latin typeface="Georgia"/>
                          <a:cs typeface="Georgia"/>
                        </a:rPr>
                        <a:t>disp.</a:t>
                      </a:r>
                      <a:r>
                        <a:rPr lang="fr-FR" sz="800" b="1" u="none" strike="noStrike" cap="none" dirty="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a:latin typeface="Georgia"/>
                          <a:cs typeface="Georgia"/>
                        </a:rPr>
                        <a:t>disponible</a:t>
                      </a: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10"/>
                  </a:ext>
                </a:extLst>
              </a:tr>
              <a:tr h="742170">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cs-CZ" sz="800" b="1" u="none" strike="noStrike" cap="none" dirty="0">
                          <a:latin typeface="Georgia"/>
                          <a:cs typeface="Georgia"/>
                        </a:rPr>
                        <a:t>« SH »</a:t>
                      </a:r>
                      <a:endParaRPr lang="cs-CZ" sz="800" b="1" u="none" strike="noStrike" cap="none" dirty="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a:latin typeface="Georgia"/>
                          <a:ea typeface="Calibri"/>
                          <a:cs typeface="Georgia"/>
                          <a:sym typeface="Calibri"/>
                        </a:rPr>
                        <a:t>la surface habitable totale (terme juridique définissant l'espace habitable, qui exclut les surfaces de plancher lorsque le plafond est en dessous d'une certaine hauteur)</a:t>
                      </a: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 « </a:t>
                      </a:r>
                      <a:r>
                        <a:rPr lang="fr" sz="800" b="1" u="none" strike="noStrike" cap="none" dirty="0">
                          <a:solidFill>
                            <a:schemeClr val="lt1"/>
                          </a:solidFill>
                          <a:latin typeface="Georgia"/>
                          <a:cs typeface="Georgia"/>
                        </a:rPr>
                        <a:t>coloc.</a:t>
                      </a:r>
                      <a:r>
                        <a:rPr lang="fr-FR" sz="800" b="1" u="none" strike="noStrike" cap="none" dirty="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a:latin typeface="Georgia"/>
                          <a:cs typeface="Georgia"/>
                        </a:rPr>
                        <a:t> colocation/colocataire</a:t>
                      </a: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11"/>
                  </a:ext>
                </a:extLst>
              </a:tr>
              <a:tr h="327917">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nb-NO" sz="800" b="1" u="none" strike="noStrike" cap="none" dirty="0">
                          <a:latin typeface="Georgia"/>
                          <a:cs typeface="Georgia"/>
                        </a:rPr>
                        <a:t>« TBE »</a:t>
                      </a:r>
                      <a:endParaRPr lang="nb-NO" sz="800" b="1" u="none" strike="noStrike" cap="none" dirty="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defTabSz="914400" rtl="0" eaLnBrk="1" fontAlgn="auto" latinLnBrk="0" hangingPunct="1">
                        <a:lnSpc>
                          <a:spcPct val="107000"/>
                        </a:lnSpc>
                        <a:spcBef>
                          <a:spcPts val="0"/>
                        </a:spcBef>
                        <a:spcAft>
                          <a:spcPts val="0"/>
                        </a:spcAft>
                        <a:buClr>
                          <a:srgbClr val="000000"/>
                        </a:buClr>
                        <a:buSzPts val="800"/>
                        <a:buFont typeface="Arial"/>
                        <a:buNone/>
                        <a:tabLst/>
                        <a:defRPr/>
                      </a:pPr>
                      <a:r>
                        <a:rPr lang="fr-FR" sz="800" b="1" u="none" strike="noStrike" cap="none" dirty="0">
                          <a:latin typeface="Georgia"/>
                          <a:ea typeface="Calibri"/>
                          <a:cs typeface="Georgia"/>
                          <a:sym typeface="Calibri"/>
                        </a:rPr>
                        <a:t>très</a:t>
                      </a:r>
                      <a:r>
                        <a:rPr lang="fr-FR" sz="800" b="1" u="none" strike="noStrike" cap="none" baseline="0" dirty="0">
                          <a:latin typeface="Georgia"/>
                          <a:ea typeface="Calibri"/>
                          <a:cs typeface="Georgia"/>
                          <a:sym typeface="Calibri"/>
                        </a:rPr>
                        <a:t> bon état</a:t>
                      </a:r>
                      <a:endParaRPr lang="fr-FR" sz="800" b="1" u="none" strike="noStrike" cap="none" dirty="0">
                        <a:latin typeface="Georgia"/>
                        <a:ea typeface="Calibri"/>
                        <a:cs typeface="Georgia"/>
                        <a:sym typeface="Calibri"/>
                      </a:endParaRPr>
                    </a:p>
                    <a:p>
                      <a:pPr marL="0" marR="0" lvl="0" indent="0" algn="l" rtl="0">
                        <a:lnSpc>
                          <a:spcPct val="107000"/>
                        </a:lnSpc>
                        <a:spcBef>
                          <a:spcPts val="0"/>
                        </a:spcBef>
                        <a:spcAft>
                          <a:spcPts val="0"/>
                        </a:spcAft>
                        <a:buClr>
                          <a:srgbClr val="000000"/>
                        </a:buClr>
                        <a:buSzPts val="800"/>
                        <a:buFont typeface="Arial"/>
                        <a:buNone/>
                      </a:pPr>
                      <a:endParaRPr sz="800" b="1" u="none" strike="noStrike" cap="none" dirty="0">
                        <a:latin typeface="Georgia"/>
                        <a:ea typeface="Calibri"/>
                        <a:cs typeface="Georgia"/>
                        <a:sym typeface="Calibri"/>
                      </a:endParaRPr>
                    </a:p>
                  </a:txBody>
                  <a:tcPr marL="55025" marR="55025" marT="27500" marB="27500"/>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solidFill>
                            <a:schemeClr val="lt1"/>
                          </a:solidFill>
                          <a:latin typeface="Georgia"/>
                          <a:cs typeface="Georgia"/>
                        </a:rPr>
                        <a:t> </a:t>
                      </a:r>
                      <a:r>
                        <a:rPr lang="fr-FR" sz="800" b="1" u="none" strike="noStrike" cap="none" dirty="0">
                          <a:solidFill>
                            <a:schemeClr val="lt1"/>
                          </a:solidFill>
                          <a:latin typeface="Georgia"/>
                          <a:cs typeface="Georgia"/>
                        </a:rPr>
                        <a:t>  « </a:t>
                      </a:r>
                      <a:r>
                        <a:rPr lang="fr" sz="800" b="1" u="none" strike="noStrike" cap="none" dirty="0">
                          <a:solidFill>
                            <a:schemeClr val="lt1"/>
                          </a:solidFill>
                          <a:latin typeface="Georgia"/>
                          <a:cs typeface="Georgia"/>
                        </a:rPr>
                        <a:t>esc.</a:t>
                      </a:r>
                      <a:r>
                        <a:rPr lang="fr-FR" sz="800" b="1" u="none" strike="noStrike" cap="none" dirty="0">
                          <a:solidFill>
                            <a:schemeClr val="lt1"/>
                          </a:solidFill>
                          <a:latin typeface="Georgia"/>
                          <a:cs typeface="Georgia"/>
                        </a:rPr>
                        <a:t> »</a:t>
                      </a:r>
                      <a:endParaRPr sz="800" b="1" u="none" strike="noStrike" cap="none" dirty="0">
                        <a:solidFill>
                          <a:schemeClr val="lt1"/>
                        </a:solidFill>
                        <a:latin typeface="Georgia"/>
                        <a:ea typeface="Calibri"/>
                        <a:cs typeface="Georgia"/>
                        <a:sym typeface="Calibri"/>
                      </a:endParaRPr>
                    </a:p>
                  </a:txBody>
                  <a:tcPr marL="0" marR="0" marT="0" marB="0">
                    <a:solidFill>
                      <a:schemeClr val="accent1"/>
                    </a:solidFill>
                  </a:tcPr>
                </a:tc>
                <a:tc>
                  <a:txBody>
                    <a:bodyPr/>
                    <a:lstStyle/>
                    <a:p>
                      <a:pPr marL="0" marR="0" lvl="0" indent="0" algn="l" rtl="0">
                        <a:lnSpc>
                          <a:spcPct val="107000"/>
                        </a:lnSpc>
                        <a:spcBef>
                          <a:spcPts val="0"/>
                        </a:spcBef>
                        <a:spcAft>
                          <a:spcPts val="0"/>
                        </a:spcAft>
                        <a:buClr>
                          <a:srgbClr val="000000"/>
                        </a:buClr>
                        <a:buSzPts val="800"/>
                        <a:buFont typeface="Arial"/>
                        <a:buNone/>
                      </a:pPr>
                      <a:r>
                        <a:rPr lang="fr" sz="800" b="1" u="none" strike="noStrike" cap="none" dirty="0">
                          <a:latin typeface="Georgia"/>
                          <a:cs typeface="Georgia"/>
                        </a:rPr>
                        <a:t> </a:t>
                      </a:r>
                      <a:r>
                        <a:rPr lang="fr-FR" sz="800" b="1" u="none" strike="noStrike" cap="none" dirty="0">
                          <a:latin typeface="Georgia"/>
                          <a:cs typeface="Georgia"/>
                        </a:rPr>
                        <a:t>escalier</a:t>
                      </a:r>
                      <a:endParaRPr sz="800" b="1" u="none" strike="noStrike" cap="none" dirty="0">
                        <a:latin typeface="Georgia"/>
                        <a:ea typeface="Calibri"/>
                        <a:cs typeface="Georgia"/>
                        <a:sym typeface="Calibri"/>
                      </a:endParaRPr>
                    </a:p>
                  </a:txBody>
                  <a:tcPr marL="0" marR="0" marT="0" marB="0"/>
                </a:tc>
                <a:extLst>
                  <a:ext uri="{0D108BD9-81ED-4DB2-BD59-A6C34878D82A}">
                    <a16:rowId xmlns:a16="http://schemas.microsoft.com/office/drawing/2014/main" val="10012"/>
                  </a:ext>
                </a:extLst>
              </a:tr>
            </a:tbl>
          </a:graphicData>
        </a:graphic>
      </p:graphicFrame>
      <p:sp>
        <p:nvSpPr>
          <p:cNvPr id="146" name="Shape 146"/>
          <p:cNvSpPr txBox="1"/>
          <p:nvPr/>
        </p:nvSpPr>
        <p:spPr>
          <a:xfrm>
            <a:off x="137200" y="139149"/>
            <a:ext cx="7862319" cy="459503"/>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050" b="0" i="0" u="none" strike="noStrike" cap="none" dirty="0">
                <a:solidFill>
                  <a:schemeClr val="dk1"/>
                </a:solidFill>
                <a:latin typeface="Georgia"/>
                <a:ea typeface="Calibri"/>
                <a:cs typeface="Georgia"/>
                <a:sym typeface="Calibri"/>
              </a:rPr>
              <a:t>Vous êtes actuellement à la recherche d'un logement mais les termes</a:t>
            </a:r>
            <a:r>
              <a:rPr lang="fr-FR" sz="1050" b="0" i="0" u="none" strike="noStrike" cap="none" dirty="0">
                <a:solidFill>
                  <a:schemeClr val="dk1"/>
                </a:solidFill>
                <a:latin typeface="Georgia"/>
                <a:ea typeface="Calibri"/>
                <a:cs typeface="Georgia"/>
                <a:sym typeface="Calibri"/>
              </a:rPr>
              <a:t> ou les </a:t>
            </a:r>
            <a:r>
              <a:rPr lang="fr-FR" sz="1050" b="0" i="0" u="none" strike="noStrike" cap="none" dirty="0" err="1">
                <a:solidFill>
                  <a:schemeClr val="dk1"/>
                </a:solidFill>
                <a:latin typeface="Georgia"/>
                <a:ea typeface="Calibri"/>
                <a:cs typeface="Georgia"/>
                <a:sym typeface="Calibri"/>
              </a:rPr>
              <a:t>abbréviations</a:t>
            </a:r>
            <a:r>
              <a:rPr lang="fr" sz="1050" b="0" i="0" u="none" strike="noStrike" cap="none" dirty="0">
                <a:solidFill>
                  <a:schemeClr val="dk1"/>
                </a:solidFill>
                <a:latin typeface="Georgia"/>
                <a:ea typeface="Calibri"/>
                <a:cs typeface="Georgia"/>
                <a:sym typeface="Calibri"/>
              </a:rPr>
              <a:t> utilisés peuvent parfois rendre</a:t>
            </a:r>
            <a:r>
              <a:rPr lang="fr-FR" sz="1050" b="0" i="0" u="none" strike="noStrike" cap="none" dirty="0">
                <a:solidFill>
                  <a:schemeClr val="dk1"/>
                </a:solidFill>
                <a:latin typeface="Georgia"/>
                <a:ea typeface="Calibri"/>
                <a:cs typeface="Georgia"/>
                <a:sym typeface="Calibri"/>
              </a:rPr>
              <a:t> la lecture</a:t>
            </a:r>
            <a:r>
              <a:rPr lang="fr" sz="1050" b="0" i="0" u="none" strike="noStrike" cap="none" dirty="0">
                <a:solidFill>
                  <a:schemeClr val="dk1"/>
                </a:solidFill>
                <a:latin typeface="Georgia"/>
                <a:ea typeface="Calibri"/>
                <a:cs typeface="Georgia"/>
                <a:sym typeface="Calibri"/>
              </a:rPr>
              <a:t> </a:t>
            </a:r>
            <a:r>
              <a:rPr lang="fr-FR" sz="1050" dirty="0">
                <a:solidFill>
                  <a:schemeClr val="dk1"/>
                </a:solidFill>
                <a:latin typeface="Georgia"/>
                <a:ea typeface="Calibri"/>
                <a:cs typeface="Georgia"/>
                <a:sym typeface="Calibri"/>
              </a:rPr>
              <a:t>d</a:t>
            </a:r>
            <a:r>
              <a:rPr lang="fr" sz="1050" b="0" i="0" u="none" strike="noStrike" cap="none" dirty="0">
                <a:solidFill>
                  <a:schemeClr val="dk1"/>
                </a:solidFill>
                <a:latin typeface="Georgia"/>
                <a:ea typeface="Calibri"/>
                <a:cs typeface="Georgia"/>
                <a:sym typeface="Calibri"/>
              </a:rPr>
              <a:t>es annonces</a:t>
            </a:r>
            <a:r>
              <a:rPr lang="fr-FR" sz="1050" b="0" i="0" u="none" strike="noStrike" cap="none" dirty="0">
                <a:solidFill>
                  <a:schemeClr val="dk1"/>
                </a:solidFill>
                <a:latin typeface="Georgia"/>
                <a:ea typeface="Calibri"/>
                <a:cs typeface="Georgia"/>
                <a:sym typeface="Calibri"/>
              </a:rPr>
              <a:t> difficile</a:t>
            </a:r>
            <a:r>
              <a:rPr lang="fr" sz="1050" b="0" i="0" u="none" strike="noStrike" cap="none" dirty="0">
                <a:solidFill>
                  <a:schemeClr val="dk1"/>
                </a:solidFill>
                <a:latin typeface="Georgia"/>
                <a:ea typeface="Calibri"/>
                <a:cs typeface="Georgia"/>
                <a:sym typeface="Calibri"/>
              </a:rPr>
              <a:t>. Voici une liste non exhaustive du vocabulaire pour vous aider :</a:t>
            </a:r>
            <a:endParaRPr sz="9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400"/>
              <a:buFont typeface="Arial"/>
              <a:buNone/>
            </a:pPr>
            <a:endParaRPr sz="1400" b="0" i="1" u="none" strike="noStrike" cap="none" dirty="0">
              <a:solidFill>
                <a:schemeClr val="dk1"/>
              </a:solidFill>
              <a:latin typeface="Calibri"/>
              <a:ea typeface="Calibri"/>
              <a:cs typeface="Calibri"/>
              <a:sym typeface="Calibri"/>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84286"/>
            <a:ext cx="814367" cy="257340"/>
          </a:xfrm>
          <a:prstGeom prst="rect">
            <a:avLst/>
          </a:prstGeom>
        </p:spPr>
      </p:pic>
      <p:pic>
        <p:nvPicPr>
          <p:cNvPr id="6" name="Image 5"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500" y="4832444"/>
            <a:ext cx="814367" cy="257340"/>
          </a:xfrm>
          <a:prstGeom prst="rect">
            <a:avLst/>
          </a:prstGeom>
        </p:spPr>
      </p:pic>
      <p:pic>
        <p:nvPicPr>
          <p:cNvPr id="10" name="Image 9"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39921"/>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Shape 151">
            <a:hlinkClick r:id="rId3" action="ppaction://hlinksldjump"/>
          </p:cNvPr>
          <p:cNvSpPr/>
          <p:nvPr/>
        </p:nvSpPr>
        <p:spPr>
          <a:xfrm>
            <a:off x="521296" y="1307791"/>
            <a:ext cx="1320203" cy="1367148"/>
          </a:xfrm>
          <a:prstGeom prst="roundRect">
            <a:avLst>
              <a:gd name="adj" fmla="val 16667"/>
            </a:avLst>
          </a:prstGeom>
          <a:solidFill>
            <a:srgbClr val="92D050"/>
          </a:solidFill>
          <a:ln w="19050" cap="flat" cmpd="sng">
            <a:solidFill>
              <a:schemeClr val="accent3">
                <a:lumMod val="75000"/>
              </a:schemeClr>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Calibri"/>
              <a:ea typeface="Calibri"/>
              <a:cs typeface="Calibri"/>
              <a:sym typeface="Calibri"/>
            </a:endParaRPr>
          </a:p>
        </p:txBody>
      </p:sp>
      <p:sp>
        <p:nvSpPr>
          <p:cNvPr id="152" name="Shape 152"/>
          <p:cNvSpPr txBox="1"/>
          <p:nvPr/>
        </p:nvSpPr>
        <p:spPr>
          <a:xfrm>
            <a:off x="521296" y="1620522"/>
            <a:ext cx="1317455" cy="1042441"/>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1400"/>
              <a:buFont typeface="Arial"/>
              <a:buNone/>
            </a:pPr>
            <a:r>
              <a:rPr lang="fr" dirty="0">
                <a:solidFill>
                  <a:schemeClr val="dk1"/>
                </a:solidFill>
                <a:latin typeface="Chalkboard SE Regular"/>
                <a:ea typeface="Calibri"/>
                <a:cs typeface="Chalkboard SE Regular"/>
                <a:sym typeface="Calibri"/>
              </a:rPr>
              <a:t>3.1 </a:t>
            </a:r>
            <a:endParaRPr dirty="0">
              <a:solidFill>
                <a:schemeClr val="dk1"/>
              </a:solidFill>
              <a:latin typeface="Chalkboard SE Regular"/>
              <a:ea typeface="Calibri"/>
              <a:cs typeface="Chalkboard SE Regular"/>
            </a:endParaRPr>
          </a:p>
          <a:p>
            <a:pPr marL="0" marR="0" lvl="0" indent="0" algn="ctr" rtl="0">
              <a:lnSpc>
                <a:spcPct val="100000"/>
              </a:lnSpc>
              <a:spcBef>
                <a:spcPts val="0"/>
              </a:spcBef>
              <a:spcAft>
                <a:spcPts val="0"/>
              </a:spcAft>
              <a:buClr>
                <a:srgbClr val="000000"/>
              </a:buClr>
              <a:buSzPts val="1400"/>
              <a:buFont typeface="Arial"/>
              <a:buNone/>
            </a:pPr>
            <a:r>
              <a:rPr lang="fr-FR" sz="1300" dirty="0">
                <a:solidFill>
                  <a:schemeClr val="dk1"/>
                </a:solidFill>
                <a:latin typeface="Chalkboard SE Regular"/>
                <a:ea typeface="Calibri"/>
                <a:cs typeface="Chalkboard SE Regular"/>
                <a:sym typeface="Calibri"/>
              </a:rPr>
              <a:t>La p</a:t>
            </a:r>
            <a:r>
              <a:rPr lang="fr" sz="1300" dirty="0">
                <a:solidFill>
                  <a:schemeClr val="dk1"/>
                </a:solidFill>
                <a:latin typeface="Chalkboard SE Regular"/>
                <a:ea typeface="Calibri"/>
                <a:cs typeface="Chalkboard SE Regular"/>
                <a:sym typeface="Calibri"/>
              </a:rPr>
              <a:t>répar</a:t>
            </a:r>
            <a:r>
              <a:rPr lang="fr-FR" sz="1300" dirty="0" err="1">
                <a:solidFill>
                  <a:schemeClr val="dk1"/>
                </a:solidFill>
                <a:latin typeface="Chalkboard SE Regular"/>
                <a:ea typeface="Calibri"/>
                <a:cs typeface="Chalkboard SE Regular"/>
                <a:sym typeface="Calibri"/>
              </a:rPr>
              <a:t>ation</a:t>
            </a:r>
            <a:r>
              <a:rPr lang="fr" sz="1300" dirty="0">
                <a:solidFill>
                  <a:schemeClr val="dk1"/>
                </a:solidFill>
                <a:latin typeface="Chalkboard SE Regular"/>
                <a:ea typeface="Calibri"/>
                <a:cs typeface="Chalkboard SE Regular"/>
                <a:sym typeface="Calibri"/>
              </a:rPr>
              <a:t> </a:t>
            </a:r>
            <a:r>
              <a:rPr lang="fr-FR" sz="1300" dirty="0">
                <a:solidFill>
                  <a:schemeClr val="dk1"/>
                </a:solidFill>
                <a:latin typeface="Chalkboard SE Regular"/>
                <a:ea typeface="Calibri"/>
                <a:cs typeface="Chalkboard SE Regular"/>
                <a:sym typeface="Calibri"/>
              </a:rPr>
              <a:t>du</a:t>
            </a:r>
            <a:r>
              <a:rPr lang="fr" sz="1300" dirty="0">
                <a:solidFill>
                  <a:schemeClr val="dk1"/>
                </a:solidFill>
                <a:latin typeface="Chalkboard SE Regular"/>
                <a:ea typeface="Calibri"/>
                <a:cs typeface="Chalkboard SE Regular"/>
                <a:sym typeface="Calibri"/>
              </a:rPr>
              <a:t> dossier</a:t>
            </a:r>
            <a:r>
              <a:rPr lang="fr"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p:txBody>
      </p:sp>
      <p:sp>
        <p:nvSpPr>
          <p:cNvPr id="153" name="Shape 153">
            <a:hlinkClick r:id="rId4" action="ppaction://hlinksldjump"/>
          </p:cNvPr>
          <p:cNvSpPr/>
          <p:nvPr/>
        </p:nvSpPr>
        <p:spPr>
          <a:xfrm>
            <a:off x="2056748" y="1307790"/>
            <a:ext cx="1393282" cy="1364651"/>
          </a:xfrm>
          <a:prstGeom prst="roundRect">
            <a:avLst>
              <a:gd name="adj" fmla="val 18047"/>
            </a:avLst>
          </a:prstGeom>
          <a:solidFill>
            <a:srgbClr val="92D050"/>
          </a:solidFill>
          <a:ln w="19050" cap="flat" cmpd="sng">
            <a:solidFill>
              <a:srgbClr val="5D9936"/>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200"/>
              <a:buFont typeface="Calibri"/>
              <a:buNone/>
            </a:pPr>
            <a:endParaRPr sz="1200" b="0" i="0" u="none" strike="noStrike" cap="none"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200"/>
              <a:buFont typeface="Calibri"/>
              <a:buNone/>
            </a:pPr>
            <a:r>
              <a:rPr lang="fr" b="0" i="0" u="none" strike="noStrike" cap="none" dirty="0">
                <a:solidFill>
                  <a:schemeClr val="dk1"/>
                </a:solidFill>
                <a:latin typeface="Chalkboard SE Regular"/>
                <a:ea typeface="Calibri"/>
                <a:cs typeface="Chalkboard SE Regular"/>
                <a:sym typeface="Calibri"/>
              </a:rPr>
              <a:t>3.2 </a:t>
            </a:r>
            <a:endParaRPr lang="fr-FR" dirty="0">
              <a:latin typeface="Chalkboard SE Regular"/>
              <a:cs typeface="Chalkboard SE Regular"/>
            </a:endParaRPr>
          </a:p>
          <a:p>
            <a:pPr marL="0" marR="0" lvl="0" indent="0" algn="ctr" rtl="0">
              <a:lnSpc>
                <a:spcPct val="90000"/>
              </a:lnSpc>
              <a:spcBef>
                <a:spcPts val="0"/>
              </a:spcBef>
              <a:spcAft>
                <a:spcPts val="0"/>
              </a:spcAft>
              <a:buClr>
                <a:schemeClr val="dk1"/>
              </a:buClr>
              <a:buSzPts val="1200"/>
              <a:buFont typeface="Calibri"/>
              <a:buNone/>
            </a:pPr>
            <a:r>
              <a:rPr lang="fr" sz="1300" b="0" i="0" u="none" strike="noStrike" cap="none" dirty="0">
                <a:solidFill>
                  <a:schemeClr val="dk1"/>
                </a:solidFill>
                <a:latin typeface="Chalkboard SE Regular"/>
                <a:ea typeface="Calibri"/>
                <a:cs typeface="Chalkboard SE Regular"/>
                <a:sym typeface="Calibri"/>
              </a:rPr>
              <a:t> </a:t>
            </a:r>
            <a:r>
              <a:rPr lang="fr-FR" sz="1300" dirty="0">
                <a:solidFill>
                  <a:schemeClr val="dk1"/>
                </a:solidFill>
                <a:latin typeface="Chalkboard SE Regular"/>
                <a:ea typeface="Calibri"/>
                <a:cs typeface="Chalkboard SE Regular"/>
                <a:sym typeface="Calibri"/>
              </a:rPr>
              <a:t>Le</a:t>
            </a:r>
            <a:r>
              <a:rPr lang="fr" sz="1300" b="0" i="0" u="none" strike="noStrike" cap="none" dirty="0">
                <a:solidFill>
                  <a:schemeClr val="dk1"/>
                </a:solidFill>
                <a:latin typeface="Chalkboard SE Regular"/>
                <a:ea typeface="Calibri"/>
                <a:cs typeface="Chalkboard SE Regular"/>
                <a:sym typeface="Calibri"/>
              </a:rPr>
              <a:t> contrat de location</a:t>
            </a:r>
            <a:br>
              <a:rPr lang="fr" sz="1300" b="0" i="0" u="none" strike="noStrike" cap="none" dirty="0">
                <a:solidFill>
                  <a:schemeClr val="dk1"/>
                </a:solidFill>
                <a:latin typeface="Chalkboard SE Regular"/>
                <a:ea typeface="Calibri"/>
                <a:cs typeface="Chalkboard SE Regular"/>
                <a:sym typeface="Calibri"/>
              </a:rPr>
            </a:br>
            <a:endParaRPr sz="1300" b="0" i="0" u="none" strike="noStrike" cap="none" dirty="0">
              <a:solidFill>
                <a:schemeClr val="dk1"/>
              </a:solidFill>
              <a:latin typeface="Chalkboard SE Regular"/>
              <a:ea typeface="Calibri"/>
              <a:cs typeface="Chalkboard SE Regular"/>
              <a:sym typeface="Calibri"/>
            </a:endParaRPr>
          </a:p>
        </p:txBody>
      </p:sp>
      <p:sp>
        <p:nvSpPr>
          <p:cNvPr id="154" name="Shape 154">
            <a:hlinkClick r:id="rId5" action="ppaction://hlinksldjump"/>
          </p:cNvPr>
          <p:cNvSpPr/>
          <p:nvPr/>
        </p:nvSpPr>
        <p:spPr>
          <a:xfrm>
            <a:off x="7044391" y="1275554"/>
            <a:ext cx="1353208" cy="1396885"/>
          </a:xfrm>
          <a:prstGeom prst="roundRect">
            <a:avLst>
              <a:gd name="adj" fmla="val 18047"/>
            </a:avLst>
          </a:prstGeom>
          <a:solidFill>
            <a:srgbClr val="92D050"/>
          </a:solidFill>
          <a:ln w="19050" cap="flat" cmpd="sng">
            <a:solidFill>
              <a:srgbClr val="5D9936"/>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300" b="0" i="0" u="none" strike="noStrike" cap="none" dirty="0">
                <a:solidFill>
                  <a:schemeClr val="dk1"/>
                </a:solidFill>
                <a:latin typeface="Chalkboard SE Regular"/>
                <a:ea typeface="Calibri"/>
                <a:cs typeface="Chalkboard SE Regular"/>
                <a:sym typeface="Calibri"/>
              </a:rPr>
              <a:t>3.</a:t>
            </a:r>
            <a:r>
              <a:rPr lang="fr-FR" sz="1300" b="0" i="0" u="none" strike="noStrike" cap="none" dirty="0">
                <a:solidFill>
                  <a:schemeClr val="dk1"/>
                </a:solidFill>
                <a:latin typeface="Chalkboard SE Regular"/>
                <a:ea typeface="Calibri"/>
                <a:cs typeface="Chalkboard SE Regular"/>
                <a:sym typeface="Calibri"/>
              </a:rPr>
              <a:t>5</a:t>
            </a:r>
            <a:r>
              <a:rPr lang="fr" sz="1300" b="0" i="0" u="none" strike="noStrike" cap="none" dirty="0">
                <a:solidFill>
                  <a:schemeClr val="dk1"/>
                </a:solidFill>
                <a:latin typeface="Chalkboard SE Regular"/>
                <a:ea typeface="Calibri"/>
                <a:cs typeface="Chalkboard SE Regular"/>
                <a:sym typeface="Calibri"/>
              </a:rPr>
              <a:t> </a:t>
            </a:r>
            <a:endParaRPr sz="13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dk1"/>
              </a:buClr>
              <a:buSzPts val="1400"/>
              <a:buFont typeface="Calibri"/>
              <a:buNone/>
            </a:pPr>
            <a:r>
              <a:rPr lang="fr" sz="1300" b="0" i="0" u="none" strike="noStrike" cap="none" dirty="0">
                <a:solidFill>
                  <a:schemeClr val="dk1"/>
                </a:solidFill>
                <a:latin typeface="Chalkboard SE Regular"/>
                <a:ea typeface="Calibri"/>
                <a:cs typeface="Chalkboard SE Regular"/>
                <a:sym typeface="Calibri"/>
              </a:rPr>
              <a:t>L’état des lieux</a:t>
            </a:r>
            <a:endParaRPr sz="1300" b="0" i="0" u="none" strike="noStrike" cap="none" dirty="0">
              <a:solidFill>
                <a:schemeClr val="dk1"/>
              </a:solidFill>
              <a:latin typeface="Chalkboard SE Regular"/>
              <a:ea typeface="Calibri"/>
              <a:cs typeface="Chalkboard SE Regular"/>
              <a:sym typeface="Calibri"/>
            </a:endParaRPr>
          </a:p>
        </p:txBody>
      </p:sp>
      <p:sp>
        <p:nvSpPr>
          <p:cNvPr id="155" name="Shape 155">
            <a:hlinkClick r:id="rId6" action="ppaction://hlinksldjump"/>
          </p:cNvPr>
          <p:cNvSpPr/>
          <p:nvPr/>
        </p:nvSpPr>
        <p:spPr>
          <a:xfrm>
            <a:off x="3677732" y="1312099"/>
            <a:ext cx="1421487" cy="1353702"/>
          </a:xfrm>
          <a:prstGeom prst="roundRect">
            <a:avLst>
              <a:gd name="adj" fmla="val 18047"/>
            </a:avLst>
          </a:prstGeom>
          <a:solidFill>
            <a:srgbClr val="92D050"/>
          </a:solidFill>
          <a:ln w="19050" cap="flat" cmpd="sng">
            <a:solidFill>
              <a:srgbClr val="5D9936"/>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300" dirty="0">
                <a:solidFill>
                  <a:schemeClr val="dk1"/>
                </a:solidFill>
                <a:latin typeface="Chalkboard SE Regular"/>
                <a:ea typeface="Calibri"/>
                <a:cs typeface="Chalkboard SE Regular"/>
                <a:sym typeface="Calibri"/>
              </a:rPr>
              <a:t>3.</a:t>
            </a:r>
            <a:r>
              <a:rPr lang="fr-FR" sz="1300" dirty="0">
                <a:solidFill>
                  <a:schemeClr val="dk1"/>
                </a:solidFill>
                <a:latin typeface="Chalkboard SE Regular"/>
                <a:ea typeface="Calibri"/>
                <a:cs typeface="Chalkboard SE Regular"/>
                <a:sym typeface="Calibri"/>
              </a:rPr>
              <a:t>3</a:t>
            </a:r>
            <a:r>
              <a:rPr lang="fr" sz="1300" b="0" i="0" u="none" strike="noStrike" cap="none" dirty="0">
                <a:solidFill>
                  <a:schemeClr val="dk1"/>
                </a:solidFill>
                <a:latin typeface="Chalkboard SE Regular"/>
                <a:ea typeface="Calibri"/>
                <a:cs typeface="Chalkboard SE Regular"/>
                <a:sym typeface="Calibri"/>
              </a:rPr>
              <a:t> </a:t>
            </a:r>
            <a:endParaRPr sz="13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dk1"/>
              </a:buClr>
              <a:buSzPts val="1200"/>
              <a:buFont typeface="Calibri"/>
              <a:buNone/>
            </a:pPr>
            <a:r>
              <a:rPr lang="fr" sz="1300" b="0" i="0" u="none" strike="noStrike" cap="none" dirty="0">
                <a:solidFill>
                  <a:schemeClr val="dk1"/>
                </a:solidFill>
                <a:latin typeface="Chalkboard SE Regular"/>
                <a:ea typeface="Calibri"/>
                <a:cs typeface="Chalkboard SE Regular"/>
                <a:sym typeface="Calibri"/>
              </a:rPr>
              <a:t>Les responsabilités du locataire</a:t>
            </a:r>
            <a:endParaRPr sz="1300" b="0" i="0" u="none" strike="noStrike" cap="none" dirty="0">
              <a:solidFill>
                <a:schemeClr val="dk1"/>
              </a:solidFill>
              <a:latin typeface="Chalkboard SE Regular"/>
              <a:ea typeface="Calibri"/>
              <a:cs typeface="Chalkboard SE Regular"/>
              <a:sym typeface="Calibri"/>
            </a:endParaRPr>
          </a:p>
        </p:txBody>
      </p:sp>
      <p:sp>
        <p:nvSpPr>
          <p:cNvPr id="156" name="Shape 156">
            <a:hlinkClick r:id="rId7" action="ppaction://hlinksldjump"/>
          </p:cNvPr>
          <p:cNvSpPr/>
          <p:nvPr/>
        </p:nvSpPr>
        <p:spPr>
          <a:xfrm>
            <a:off x="5328038" y="1291375"/>
            <a:ext cx="1458284" cy="1383562"/>
          </a:xfrm>
          <a:prstGeom prst="roundRect">
            <a:avLst>
              <a:gd name="adj" fmla="val 18047"/>
            </a:avLst>
          </a:prstGeom>
          <a:solidFill>
            <a:srgbClr val="92D050"/>
          </a:solidFill>
          <a:ln w="19050" cap="flat" cmpd="sng">
            <a:solidFill>
              <a:srgbClr val="5D9936"/>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300" dirty="0">
                <a:solidFill>
                  <a:schemeClr val="dk1"/>
                </a:solidFill>
                <a:latin typeface="Chalkboard SE Regular"/>
                <a:ea typeface="Calibri"/>
                <a:cs typeface="Chalkboard SE Regular"/>
                <a:sym typeface="Calibri"/>
              </a:rPr>
              <a:t>3.</a:t>
            </a:r>
            <a:r>
              <a:rPr lang="fr-FR" sz="1300" dirty="0">
                <a:solidFill>
                  <a:schemeClr val="dk1"/>
                </a:solidFill>
                <a:latin typeface="Chalkboard SE Regular"/>
                <a:ea typeface="Calibri"/>
                <a:cs typeface="Chalkboard SE Regular"/>
                <a:sym typeface="Calibri"/>
              </a:rPr>
              <a:t>4</a:t>
            </a:r>
            <a:r>
              <a:rPr lang="fr" sz="1300" dirty="0">
                <a:solidFill>
                  <a:schemeClr val="dk1"/>
                </a:solidFill>
                <a:latin typeface="Chalkboard SE Regular"/>
                <a:ea typeface="Calibri"/>
                <a:cs typeface="Chalkboard SE Regular"/>
                <a:sym typeface="Calibri"/>
              </a:rPr>
              <a:t> </a:t>
            </a:r>
            <a:endParaRPr sz="1300" dirty="0">
              <a:solidFill>
                <a:schemeClr val="dk1"/>
              </a:solidFill>
              <a:latin typeface="Chalkboard SE Regular"/>
              <a:ea typeface="Calibri"/>
              <a:cs typeface="Chalkboard SE Regular"/>
            </a:endParaRPr>
          </a:p>
          <a:p>
            <a:pPr marL="0" marR="0" lvl="0" indent="0" algn="ctr" rtl="0">
              <a:lnSpc>
                <a:spcPct val="90000"/>
              </a:lnSpc>
              <a:spcBef>
                <a:spcPts val="0"/>
              </a:spcBef>
              <a:spcAft>
                <a:spcPts val="0"/>
              </a:spcAft>
              <a:buClr>
                <a:schemeClr val="dk1"/>
              </a:buClr>
              <a:buSzPts val="1200"/>
              <a:buFont typeface="Calibri"/>
              <a:buNone/>
            </a:pPr>
            <a:r>
              <a:rPr lang="fr" sz="1300" b="0" i="0" u="none" strike="noStrike" cap="none" dirty="0">
                <a:solidFill>
                  <a:schemeClr val="dk1"/>
                </a:solidFill>
                <a:latin typeface="Chalkboard SE Regular"/>
                <a:ea typeface="Calibri"/>
                <a:cs typeface="Chalkboard SE Regular"/>
                <a:sym typeface="Calibri"/>
              </a:rPr>
              <a:t>Les </a:t>
            </a:r>
            <a:r>
              <a:rPr lang="fr" sz="1300" dirty="0">
                <a:solidFill>
                  <a:schemeClr val="dk1"/>
                </a:solidFill>
                <a:latin typeface="Chalkboard SE Regular"/>
                <a:ea typeface="Calibri"/>
                <a:cs typeface="Chalkboard SE Regular"/>
                <a:sym typeface="Calibri"/>
              </a:rPr>
              <a:t>responsabilités</a:t>
            </a:r>
            <a:r>
              <a:rPr lang="fr" sz="1300" b="0" i="0" u="none" strike="noStrike" cap="none" dirty="0">
                <a:solidFill>
                  <a:schemeClr val="dk1"/>
                </a:solidFill>
                <a:latin typeface="Chalkboard SE Regular"/>
                <a:ea typeface="Calibri"/>
                <a:cs typeface="Chalkboard SE Regular"/>
                <a:sym typeface="Calibri"/>
              </a:rPr>
              <a:t> du propriétaire</a:t>
            </a:r>
            <a:endParaRPr sz="1300" b="0" i="0" u="none" strike="noStrike" cap="none" dirty="0">
              <a:solidFill>
                <a:schemeClr val="dk1"/>
              </a:solidFill>
              <a:latin typeface="Chalkboard SE Regular"/>
              <a:ea typeface="Calibri"/>
              <a:cs typeface="Chalkboard SE Regular"/>
              <a:sym typeface="Calibri"/>
            </a:endParaRPr>
          </a:p>
        </p:txBody>
      </p:sp>
      <p:sp>
        <p:nvSpPr>
          <p:cNvPr id="157" name="Shape 157"/>
          <p:cNvSpPr txBox="1"/>
          <p:nvPr/>
        </p:nvSpPr>
        <p:spPr>
          <a:xfrm>
            <a:off x="521296" y="504089"/>
            <a:ext cx="7876303" cy="392415"/>
          </a:xfrm>
          <a:prstGeom prst="rect">
            <a:avLst/>
          </a:prstGeom>
          <a:noFill/>
          <a:ln w="38100" cap="flat" cmpd="sng">
            <a:solidFill>
              <a:schemeClr val="accent3">
                <a:lumMod val="75000"/>
              </a:schemeClr>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3. SIGNER UN CONTRAT DE LOCATION (</a:t>
            </a:r>
            <a:r>
              <a:rPr lang="fr-FR" sz="2100" dirty="0">
                <a:solidFill>
                  <a:schemeClr val="dk1"/>
                </a:solidFill>
                <a:latin typeface="Chalkboard SE Regular"/>
                <a:ea typeface="Calibri"/>
                <a:cs typeface="Chalkboard SE Regular"/>
                <a:sym typeface="Calibri"/>
              </a:rPr>
              <a:t>BAIL</a:t>
            </a:r>
            <a:r>
              <a:rPr lang="fr" sz="2100" b="0" i="0" u="none" strike="noStrike" cap="none" dirty="0">
                <a:solidFill>
                  <a:schemeClr val="dk1"/>
                </a:solidFill>
                <a:latin typeface="Chalkboard SE Regular"/>
                <a:ea typeface="Calibri"/>
                <a:cs typeface="Chalkboard SE Regular"/>
                <a:sym typeface="Calibri"/>
              </a:rPr>
              <a:t>)</a:t>
            </a:r>
            <a:endParaRPr sz="2100" b="0" i="0" u="none" strike="noStrike" cap="none" dirty="0">
              <a:solidFill>
                <a:schemeClr val="dk1"/>
              </a:solidFill>
              <a:latin typeface="Chalkboard SE Regular"/>
              <a:ea typeface="Calibri"/>
              <a:cs typeface="Chalkboard SE Regular"/>
              <a:sym typeface="Calibri"/>
            </a:endParaRPr>
          </a:p>
        </p:txBody>
      </p:sp>
      <p:pic>
        <p:nvPicPr>
          <p:cNvPr id="15" name="Image 14"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6725447" y="2554360"/>
            <a:ext cx="452288" cy="559633"/>
          </a:xfrm>
          <a:prstGeom prst="rect">
            <a:avLst/>
          </a:prstGeom>
        </p:spPr>
      </p:pic>
      <p:pic>
        <p:nvPicPr>
          <p:cNvPr id="16" name="Image 15" descr="29-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646313">
            <a:off x="54082" y="799262"/>
            <a:ext cx="477109" cy="623714"/>
          </a:xfrm>
          <a:prstGeom prst="rect">
            <a:avLst/>
          </a:prstGeom>
        </p:spPr>
      </p:pic>
      <p:pic>
        <p:nvPicPr>
          <p:cNvPr id="17" name="Image 16"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5010661" y="2545655"/>
            <a:ext cx="452288" cy="559633"/>
          </a:xfrm>
          <a:prstGeom prst="rect">
            <a:avLst/>
          </a:prstGeom>
        </p:spPr>
      </p:pic>
      <p:pic>
        <p:nvPicPr>
          <p:cNvPr id="18" name="Image 17"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3371698" y="2565380"/>
            <a:ext cx="452288" cy="559633"/>
          </a:xfrm>
          <a:prstGeom prst="rect">
            <a:avLst/>
          </a:prstGeom>
        </p:spPr>
      </p:pic>
      <p:pic>
        <p:nvPicPr>
          <p:cNvPr id="19" name="Image 18"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1751694" y="2547200"/>
            <a:ext cx="452288" cy="559633"/>
          </a:xfrm>
          <a:prstGeom prst="rect">
            <a:avLst/>
          </a:prstGeom>
        </p:spPr>
      </p:pic>
      <p:pic>
        <p:nvPicPr>
          <p:cNvPr id="14" name="Image 13" descr="18-arrow.png">
            <a:hlinkClick r:id="" action="ppaction://hlinkshowjump?jump=next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22" name="Image 21" descr="iconmonstr-home-5-240.png">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461578" y="276841"/>
            <a:ext cx="616076" cy="616076"/>
          </a:xfrm>
          <a:prstGeom prst="rect">
            <a:avLst/>
          </a:prstGeom>
        </p:spPr>
      </p:pic>
      <p:pic>
        <p:nvPicPr>
          <p:cNvPr id="23" name="Image 22" descr="18-arrow.png">
            <a:hlinkClick r:id="" action="ppaction://hlinkshowjump?jump=previous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Shape 162"/>
          <p:cNvSpPr txBox="1"/>
          <p:nvPr/>
        </p:nvSpPr>
        <p:spPr>
          <a:xfrm>
            <a:off x="177910" y="163882"/>
            <a:ext cx="7982464"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rgbClr val="5D9936"/>
                </a:solidFill>
                <a:latin typeface="Chalkboard SE Regular"/>
                <a:ea typeface="Calibri"/>
                <a:cs typeface="Chalkboard SE Regular"/>
                <a:sym typeface="Calibri"/>
              </a:rPr>
              <a:t>3.1 Prépar</a:t>
            </a:r>
            <a:r>
              <a:rPr lang="fr-FR" sz="2100" b="1" i="0" u="none" strike="noStrike" cap="none" dirty="0" err="1">
                <a:solidFill>
                  <a:srgbClr val="5D9936"/>
                </a:solidFill>
                <a:latin typeface="Chalkboard SE Regular"/>
                <a:ea typeface="Calibri"/>
                <a:cs typeface="Chalkboard SE Regular"/>
                <a:sym typeface="Calibri"/>
              </a:rPr>
              <a:t>ation</a:t>
            </a:r>
            <a:r>
              <a:rPr lang="fr" sz="2100" b="1" i="0" u="none" strike="noStrike" cap="none" dirty="0">
                <a:solidFill>
                  <a:srgbClr val="5D9936"/>
                </a:solidFill>
                <a:latin typeface="Chalkboard SE Regular"/>
                <a:ea typeface="Calibri"/>
                <a:cs typeface="Chalkboard SE Regular"/>
                <a:sym typeface="Calibri"/>
              </a:rPr>
              <a:t> </a:t>
            </a:r>
            <a:r>
              <a:rPr lang="fr-FR" sz="2100" b="1" i="0" u="none" strike="noStrike" cap="none" dirty="0">
                <a:solidFill>
                  <a:srgbClr val="5D9936"/>
                </a:solidFill>
                <a:latin typeface="Chalkboard SE Regular"/>
                <a:ea typeface="Calibri"/>
                <a:cs typeface="Chalkboard SE Regular"/>
                <a:sym typeface="Calibri"/>
              </a:rPr>
              <a:t>du</a:t>
            </a:r>
            <a:r>
              <a:rPr lang="fr" sz="2100" b="1" i="0" u="none" strike="noStrike" cap="none" dirty="0">
                <a:solidFill>
                  <a:srgbClr val="5D9936"/>
                </a:solidFill>
                <a:latin typeface="Chalkboard SE Regular"/>
                <a:ea typeface="Calibri"/>
                <a:cs typeface="Chalkboard SE Regular"/>
                <a:sym typeface="Calibri"/>
              </a:rPr>
              <a:t> dossier</a:t>
            </a:r>
            <a:endParaRPr sz="2100" b="1" i="0" u="none" strike="noStrike" cap="none" dirty="0">
              <a:solidFill>
                <a:srgbClr val="5D9936"/>
              </a:solidFill>
              <a:latin typeface="Chalkboard SE Regular"/>
              <a:ea typeface="Calibri"/>
              <a:cs typeface="Chalkboard SE Regular"/>
              <a:sym typeface="Calibri"/>
            </a:endParaRPr>
          </a:p>
        </p:txBody>
      </p:sp>
      <p:sp>
        <p:nvSpPr>
          <p:cNvPr id="163" name="Shape 163"/>
          <p:cNvSpPr/>
          <p:nvPr/>
        </p:nvSpPr>
        <p:spPr>
          <a:xfrm>
            <a:off x="216504" y="726431"/>
            <a:ext cx="8617088" cy="3060378"/>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1" i="0" u="none" strike="noStrike" cap="none" dirty="0">
                <a:solidFill>
                  <a:schemeClr val="dk1"/>
                </a:solidFill>
                <a:latin typeface="Georgia"/>
                <a:ea typeface="Calibri"/>
                <a:cs typeface="Georgia"/>
                <a:sym typeface="Calibri"/>
              </a:rPr>
              <a:t>Les documents qui peuvent être demandés lors du dépôt du dossier (ou de l’envoi par email)</a:t>
            </a:r>
            <a:r>
              <a:rPr lang="fr-FR" sz="1400" b="1" i="0" u="none" strike="noStrike" cap="none" dirty="0">
                <a:solidFill>
                  <a:schemeClr val="dk1"/>
                </a:solidFill>
                <a:latin typeface="Georgia"/>
                <a:ea typeface="Calibri"/>
                <a:cs typeface="Georgia"/>
                <a:sym typeface="Calibri"/>
              </a:rPr>
              <a:t>:</a:t>
            </a: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215900" indent="-215900">
              <a:lnSpc>
                <a:spcPct val="110000"/>
              </a:lnSpc>
              <a:buClr>
                <a:schemeClr val="dk1"/>
              </a:buClr>
              <a:buSzPts val="1400"/>
              <a:buFont typeface="Noto Sans Symbols"/>
              <a:buChar char="✓"/>
            </a:pPr>
            <a:r>
              <a:rPr lang="fr-FR" dirty="0">
                <a:solidFill>
                  <a:schemeClr val="dk1"/>
                </a:solidFill>
                <a:latin typeface="Georgia"/>
                <a:ea typeface="Calibri"/>
                <a:cs typeface="Georgia"/>
                <a:sym typeface="Calibri"/>
              </a:rPr>
              <a:t>Justificatif d’identité (carte d’identité ou passeport)</a:t>
            </a:r>
          </a:p>
          <a:p>
            <a:pPr marL="215900" indent="-215900">
              <a:lnSpc>
                <a:spcPct val="110000"/>
              </a:lnSpc>
              <a:buClr>
                <a:schemeClr val="dk1"/>
              </a:buClr>
              <a:buSzPts val="1400"/>
              <a:buFont typeface="Noto Sans Symbols"/>
              <a:buChar char="✓"/>
            </a:pPr>
            <a:r>
              <a:rPr lang="fr-FR" dirty="0">
                <a:solidFill>
                  <a:schemeClr val="dk1"/>
                </a:solidFill>
                <a:latin typeface="Georgia"/>
                <a:ea typeface="Calibri"/>
                <a:cs typeface="Georgia"/>
                <a:sym typeface="Calibri"/>
              </a:rPr>
              <a:t>Justificatif de séjour (visa d’entrée ou titre de séjour) si conditions requises</a:t>
            </a:r>
            <a:endParaRPr lang="fr-FR" sz="1400" b="0" i="0" u="none" strike="noStrike" cap="none" dirty="0">
              <a:solidFill>
                <a:schemeClr val="dk1"/>
              </a:solidFill>
              <a:latin typeface="Georgia"/>
              <a:ea typeface="Calibri"/>
              <a:cs typeface="Georgia"/>
              <a:sym typeface="Calibri"/>
            </a:endParaRPr>
          </a:p>
          <a:p>
            <a:pPr marL="215900" marR="0" lvl="0" indent="-215900" algn="l" rtl="0">
              <a:lnSpc>
                <a:spcPct val="110000"/>
              </a:lnSpc>
              <a:spcBef>
                <a:spcPts val="0"/>
              </a:spcBef>
              <a:spcAft>
                <a:spcPts val="0"/>
              </a:spcAft>
              <a:buClr>
                <a:schemeClr val="dk1"/>
              </a:buClr>
              <a:buSzPts val="1400"/>
              <a:buFont typeface="Noto Sans Symbols"/>
              <a:buChar char="✓"/>
            </a:pPr>
            <a:r>
              <a:rPr lang="fr" sz="1400" b="0" i="0" strike="noStrike" cap="none" dirty="0">
                <a:solidFill>
                  <a:schemeClr val="dk1"/>
                </a:solidFill>
                <a:latin typeface="Georgia"/>
                <a:ea typeface="Calibri"/>
                <a:cs typeface="Georgia"/>
                <a:sym typeface="Calibri"/>
              </a:rPr>
              <a:t>Justificatifs de revenus</a:t>
            </a:r>
            <a:r>
              <a:rPr lang="fr-FR" sz="1400" b="0" i="0" strike="noStrike" cap="none" dirty="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dernières fiches de paie</a:t>
            </a:r>
            <a:r>
              <a:rPr lang="fr-FR" sz="1400" b="0" i="0" u="none" strike="noStrike" cap="none" dirty="0">
                <a:solidFill>
                  <a:schemeClr val="dk1"/>
                </a:solidFill>
                <a:latin typeface="Georgia"/>
                <a:ea typeface="Calibri"/>
                <a:cs typeface="Georgia"/>
                <a:sym typeface="Calibri"/>
              </a:rPr>
              <a:t>, attest</a:t>
            </a:r>
            <a:r>
              <a:rPr lang="fr-FR" dirty="0">
                <a:solidFill>
                  <a:schemeClr val="dk1"/>
                </a:solidFill>
                <a:latin typeface="Georgia"/>
                <a:ea typeface="Calibri"/>
                <a:cs typeface="Georgia"/>
                <a:sym typeface="Calibri"/>
              </a:rPr>
              <a:t>ation de bourse,</a:t>
            </a:r>
            <a:r>
              <a:rPr lang="fr-FR" sz="1400" b="0" i="0" u="none" strike="noStrike" cap="none" dirty="0">
                <a:solidFill>
                  <a:schemeClr val="dk1"/>
                </a:solidFill>
                <a:latin typeface="Georgia"/>
                <a:ea typeface="Calibri"/>
                <a:cs typeface="Georgia"/>
                <a:sym typeface="Calibri"/>
              </a:rPr>
              <a:t> fonds propres, </a:t>
            </a:r>
            <a:r>
              <a:rPr lang="fr" sz="1400" b="0" i="0" u="none" strike="noStrike" cap="none" dirty="0">
                <a:solidFill>
                  <a:schemeClr val="dk1"/>
                </a:solidFill>
                <a:latin typeface="Georgia"/>
                <a:ea typeface="Calibri"/>
                <a:cs typeface="Georgia"/>
                <a:sym typeface="Calibri"/>
              </a:rPr>
              <a:t>avis d’imposition</a:t>
            </a:r>
            <a:r>
              <a:rPr lang="fr-FR" sz="1400" b="0" i="0" u="none" strike="noStrike" cap="none" dirty="0">
                <a:solidFill>
                  <a:schemeClr val="dk1"/>
                </a:solidFill>
                <a:latin typeface="Georgia"/>
                <a:ea typeface="Calibri"/>
                <a:cs typeface="Georgia"/>
                <a:sym typeface="Calibri"/>
              </a:rPr>
              <a:t>, </a:t>
            </a:r>
            <a:r>
              <a:rPr lang="fr-FR" dirty="0">
                <a:solidFill>
                  <a:schemeClr val="dk1"/>
                </a:solidFill>
                <a:latin typeface="Georgia"/>
                <a:ea typeface="Calibri"/>
                <a:cs typeface="Georgia"/>
                <a:sym typeface="Calibri"/>
              </a:rPr>
              <a:t>contrat de travail ou attestation de l'employeur précisant l'emploi et la rémunération proposée, la date de début et la durée du contrat…</a:t>
            </a:r>
            <a:endParaRPr lang="fr-FR" sz="1100" dirty="0">
              <a:latin typeface="Georgia"/>
              <a:cs typeface="Georgia"/>
            </a:endParaRPr>
          </a:p>
          <a:p>
            <a:pPr marL="215900" marR="0" lvl="0" indent="-215900" algn="l" rtl="0">
              <a:lnSpc>
                <a:spcPct val="110000"/>
              </a:lnSpc>
              <a:spcBef>
                <a:spcPts val="0"/>
              </a:spcBef>
              <a:spcAft>
                <a:spcPts val="0"/>
              </a:spcAft>
              <a:buClr>
                <a:schemeClr val="dk1"/>
              </a:buClr>
              <a:buSzPts val="1400"/>
              <a:buFont typeface="Noto Sans Symbols"/>
              <a:buChar char="✓"/>
            </a:pPr>
            <a:r>
              <a:rPr lang="fr-FR" dirty="0">
                <a:solidFill>
                  <a:schemeClr val="dk1"/>
                </a:solidFill>
                <a:latin typeface="Georgia"/>
                <a:ea typeface="Calibri"/>
                <a:cs typeface="Georgia"/>
                <a:sym typeface="Calibri"/>
              </a:rPr>
              <a:t>Carte</a:t>
            </a:r>
            <a:r>
              <a:rPr lang="fr" dirty="0">
                <a:solidFill>
                  <a:schemeClr val="dk1"/>
                </a:solidFill>
                <a:latin typeface="Georgia"/>
                <a:ea typeface="Calibri"/>
                <a:cs typeface="Georgia"/>
                <a:sym typeface="Calibri"/>
              </a:rPr>
              <a:t> </a:t>
            </a:r>
            <a:r>
              <a:rPr lang="fr-FR" dirty="0">
                <a:solidFill>
                  <a:schemeClr val="dk1"/>
                </a:solidFill>
                <a:latin typeface="Georgia"/>
                <a:ea typeface="Calibri"/>
                <a:cs typeface="Georgia"/>
                <a:sym typeface="Calibri"/>
              </a:rPr>
              <a:t>d’</a:t>
            </a:r>
            <a:r>
              <a:rPr lang="fr" dirty="0">
                <a:solidFill>
                  <a:schemeClr val="dk1"/>
                </a:solidFill>
                <a:latin typeface="Georgia"/>
                <a:ea typeface="Calibri"/>
                <a:cs typeface="Georgia"/>
                <a:sym typeface="Calibri"/>
              </a:rPr>
              <a:t>étudiant </a:t>
            </a:r>
            <a:r>
              <a:rPr lang="fr" sz="1400" b="0" i="0" u="none" strike="noStrike" cap="none" dirty="0">
                <a:solidFill>
                  <a:schemeClr val="dk1"/>
                </a:solidFill>
                <a:latin typeface="Georgia"/>
                <a:ea typeface="Calibri"/>
                <a:cs typeface="Georgia"/>
                <a:sym typeface="Calibri"/>
              </a:rPr>
              <a:t>ou certificat de scolarité </a:t>
            </a:r>
            <a:r>
              <a:rPr lang="fr-FR" sz="1400" b="0" i="0" u="none" strike="noStrike" cap="none" dirty="0">
                <a:solidFill>
                  <a:schemeClr val="dk1"/>
                </a:solidFill>
                <a:latin typeface="Georgia"/>
                <a:ea typeface="Calibri"/>
                <a:cs typeface="Georgia"/>
                <a:sym typeface="Calibri"/>
              </a:rPr>
              <a:t>de </a:t>
            </a:r>
            <a:r>
              <a:rPr lang="fr" sz="1400" b="0" i="0" u="none" strike="noStrike" cap="none" dirty="0">
                <a:solidFill>
                  <a:schemeClr val="dk1"/>
                </a:solidFill>
                <a:latin typeface="Georgia"/>
                <a:ea typeface="Calibri"/>
                <a:cs typeface="Georgia"/>
                <a:sym typeface="Calibri"/>
              </a:rPr>
              <a:t>l'année en cours</a:t>
            </a:r>
            <a:r>
              <a:rPr lang="fr-FR" sz="1400" b="0" i="0" u="none" strike="noStrike" cap="none" dirty="0">
                <a:solidFill>
                  <a:schemeClr val="dk1"/>
                </a:solidFill>
                <a:latin typeface="Georgia"/>
                <a:ea typeface="Calibri"/>
                <a:cs typeface="Georgia"/>
                <a:sym typeface="Calibri"/>
              </a:rPr>
              <a:t> pour les étudiants</a:t>
            </a:r>
            <a:endParaRPr sz="1100" b="0" i="0" u="none" strike="noStrike" cap="none" dirty="0">
              <a:solidFill>
                <a:srgbClr val="000000"/>
              </a:solidFill>
              <a:latin typeface="Georgia"/>
              <a:cs typeface="Georgia"/>
              <a:sym typeface="Arial"/>
            </a:endParaRPr>
          </a:p>
          <a:p>
            <a:pPr marL="215900" marR="0" lvl="0" indent="-215900" algn="l" rtl="0">
              <a:lnSpc>
                <a:spcPct val="110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La caution d’un tiers (garant) : un membre de la famille, un ami, </a:t>
            </a:r>
            <a:r>
              <a:rPr lang="fr-FR" sz="1400" b="0" i="0" u="none" strike="noStrike" cap="none" dirty="0">
                <a:solidFill>
                  <a:schemeClr val="dk1"/>
                </a:solidFill>
                <a:latin typeface="Georgia"/>
                <a:ea typeface="Calibri"/>
                <a:cs typeface="Georgia"/>
                <a:sym typeface="Calibri"/>
              </a:rPr>
              <a:t>un collègue </a:t>
            </a:r>
            <a:r>
              <a:rPr lang="fr" sz="1400" b="0" i="0" u="none" strike="noStrike" cap="none" dirty="0">
                <a:solidFill>
                  <a:schemeClr val="dk1"/>
                </a:solidFill>
                <a:latin typeface="Georgia"/>
                <a:ea typeface="Calibri"/>
                <a:cs typeface="Georgia"/>
                <a:sym typeface="Calibri"/>
              </a:rPr>
              <a:t>ou une personne morale qui s’engage à payer à votre place au cas où vous ne payez pas le loyer ou les charges : il devra fournir </a:t>
            </a:r>
            <a:r>
              <a:rPr lang="fr-FR" sz="1400" b="0" i="0" u="none" strike="noStrike" cap="none" dirty="0">
                <a:solidFill>
                  <a:schemeClr val="dk1"/>
                </a:solidFill>
                <a:latin typeface="Georgia"/>
                <a:ea typeface="Calibri"/>
                <a:cs typeface="Georgia"/>
                <a:sym typeface="Calibri"/>
              </a:rPr>
              <a:t>au moins </a:t>
            </a:r>
            <a:r>
              <a:rPr lang="fr" sz="1400" b="0" i="0" u="none" strike="noStrike" cap="none" dirty="0">
                <a:solidFill>
                  <a:schemeClr val="dk1"/>
                </a:solidFill>
                <a:latin typeface="Georgia"/>
                <a:ea typeface="Calibri"/>
                <a:cs typeface="Georgia"/>
                <a:sym typeface="Calibri"/>
              </a:rPr>
              <a:t>les mêmes pièces justificatives </a:t>
            </a:r>
            <a:endParaRPr lang="fr" sz="1100" dirty="0">
              <a:latin typeface="Georgia"/>
              <a:ea typeface="Calibri"/>
              <a:cs typeface="Georgia"/>
            </a:endParaRPr>
          </a:p>
          <a:p>
            <a:pPr marR="0" lvl="0" algn="l" rtl="0">
              <a:lnSpc>
                <a:spcPct val="110000"/>
              </a:lnSpc>
              <a:spcBef>
                <a:spcPts val="0"/>
              </a:spcBef>
              <a:spcAft>
                <a:spcPts val="0"/>
              </a:spcAft>
              <a:buClr>
                <a:schemeClr val="dk1"/>
              </a:buClr>
              <a:buSzPts val="1400"/>
            </a:pPr>
            <a:r>
              <a:rPr lang="fr-FR" sz="1400" b="0" i="0" u="none" strike="noStrike" cap="none" dirty="0">
                <a:solidFill>
                  <a:schemeClr val="dk1"/>
                </a:solidFill>
                <a:latin typeface="Calibri"/>
                <a:ea typeface="Calibri"/>
                <a:cs typeface="Calibri"/>
                <a:sym typeface="Calibri"/>
              </a:rPr>
              <a:t>Si vous avez moins de trente ans , vous pouvez solliciter </a:t>
            </a:r>
            <a:r>
              <a:rPr lang="fr-FR" dirty="0">
                <a:solidFill>
                  <a:schemeClr val="dk1"/>
                </a:solidFill>
                <a:latin typeface="Calibri"/>
                <a:ea typeface="Calibri"/>
                <a:cs typeface="Calibri"/>
                <a:sym typeface="Calibri"/>
              </a:rPr>
              <a:t>la garantie « VISALE ».</a:t>
            </a:r>
          </a:p>
          <a:p>
            <a:pPr lvl="0">
              <a:buSzPts val="1400"/>
            </a:pPr>
            <a:endParaRPr sz="14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Calibri"/>
                <a:ea typeface="Calibri"/>
                <a:cs typeface="Calibri"/>
                <a:sym typeface="Calibri"/>
              </a:rPr>
              <a:t>	</a:t>
            </a:r>
            <a:endParaRPr sz="1400" b="0" i="0" u="none" strike="noStrike" cap="none" dirty="0">
              <a:solidFill>
                <a:schemeClr val="dk1"/>
              </a:solidFill>
              <a:latin typeface="Calibri"/>
              <a:ea typeface="Calibri"/>
              <a:cs typeface="Calibri"/>
              <a:sym typeface="Calibri"/>
            </a:endParaRPr>
          </a:p>
        </p:txBody>
      </p:sp>
      <p:sp>
        <p:nvSpPr>
          <p:cNvPr id="165" name="Shape 165"/>
          <p:cNvSpPr txBox="1"/>
          <p:nvPr/>
        </p:nvSpPr>
        <p:spPr>
          <a:xfrm>
            <a:off x="884095" y="3786809"/>
            <a:ext cx="7845238" cy="63026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b="1" dirty="0">
                <a:solidFill>
                  <a:srgbClr val="5D9936"/>
                </a:solidFill>
                <a:latin typeface="Georgia"/>
                <a:ea typeface="Calibri"/>
                <a:cs typeface="Georgia"/>
                <a:sym typeface="Calibri"/>
              </a:rPr>
              <a:t>Renseignez-vous auprès de votre Centre de Services EURAXESS pour un conseil personnalisé</a:t>
            </a:r>
            <a:r>
              <a:rPr lang="fr-FR" b="1" dirty="0">
                <a:solidFill>
                  <a:srgbClr val="5D9936"/>
                </a:solidFill>
                <a:latin typeface="Georgia"/>
                <a:ea typeface="Calibri"/>
                <a:cs typeface="Georgia"/>
                <a:sym typeface="Calibri"/>
              </a:rPr>
              <a:t>.</a:t>
            </a:r>
            <a:endParaRPr b="1" dirty="0">
              <a:solidFill>
                <a:srgbClr val="5D9936"/>
              </a:solidFill>
              <a:latin typeface="Georgia"/>
              <a:ea typeface="Calibri"/>
              <a:cs typeface="Georgia"/>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77497" y="3811463"/>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1" name="Image 10"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69"/>
        <p:cNvGrpSpPr/>
        <p:nvPr/>
      </p:nvGrpSpPr>
      <p:grpSpPr>
        <a:xfrm>
          <a:off x="0" y="0"/>
          <a:ext cx="0" cy="0"/>
          <a:chOff x="0" y="0"/>
          <a:chExt cx="0" cy="0"/>
        </a:xfrm>
      </p:grpSpPr>
      <p:sp>
        <p:nvSpPr>
          <p:cNvPr id="170" name="Shape 170"/>
          <p:cNvSpPr/>
          <p:nvPr/>
        </p:nvSpPr>
        <p:spPr>
          <a:xfrm>
            <a:off x="-94783" y="487550"/>
            <a:ext cx="8719857" cy="3843321"/>
          </a:xfrm>
          <a:prstGeom prst="rect">
            <a:avLst/>
          </a:prstGeom>
          <a:noFill/>
          <a:ln>
            <a:noFill/>
          </a:ln>
        </p:spPr>
        <p:txBody>
          <a:bodyPr spcFirstLastPara="1" wrap="square" lIns="68575" tIns="34275" rIns="68575" bIns="34275" anchor="t" anchorCtr="0">
            <a:noAutofit/>
          </a:bodyPr>
          <a:lstStyle/>
          <a:p>
            <a:pPr marL="558800" marR="0" lvl="1" indent="-209550" algn="l" rtl="0">
              <a:lnSpc>
                <a:spcPct val="107000"/>
              </a:lnSpc>
              <a:spcBef>
                <a:spcPts val="0"/>
              </a:spcBef>
              <a:spcAft>
                <a:spcPts val="0"/>
              </a:spcAft>
              <a:buClr>
                <a:schemeClr val="dk1"/>
              </a:buClr>
              <a:buSzPts val="1300"/>
              <a:buFont typeface="Noto Sans Symbols"/>
              <a:buChar char="∙"/>
            </a:pPr>
            <a:r>
              <a:rPr lang="fr-FR" sz="1200" b="1" i="0" u="none" strike="noStrike" cap="none" dirty="0">
                <a:solidFill>
                  <a:schemeClr val="dk1"/>
                </a:solidFill>
                <a:latin typeface="Georgia"/>
                <a:ea typeface="Calibri"/>
                <a:cs typeface="Georgia"/>
                <a:sym typeface="Calibri"/>
              </a:rPr>
              <a:t>Votre dossier est accepté, </a:t>
            </a:r>
            <a:r>
              <a:rPr lang="fr-FR" sz="1200" b="1" dirty="0">
                <a:solidFill>
                  <a:schemeClr val="dk1"/>
                </a:solidFill>
                <a:latin typeface="Georgia"/>
                <a:ea typeface="Calibri"/>
                <a:cs typeface="Georgia"/>
                <a:sym typeface="Calibri"/>
              </a:rPr>
              <a:t>v</a:t>
            </a:r>
            <a:r>
              <a:rPr lang="fr" sz="1200" b="1" i="0" u="none" strike="noStrike" cap="none" dirty="0">
                <a:solidFill>
                  <a:schemeClr val="dk1"/>
                </a:solidFill>
                <a:latin typeface="Georgia"/>
                <a:ea typeface="Calibri"/>
                <a:cs typeface="Georgia"/>
                <a:sym typeface="Calibri"/>
              </a:rPr>
              <a:t>ous devez maintenant signer votre bail (contrat de location)</a:t>
            </a:r>
            <a:r>
              <a:rPr lang="fr-FR" sz="1200" b="1" i="0" u="none" strike="noStrike" cap="none" dirty="0">
                <a:solidFill>
                  <a:schemeClr val="dk1"/>
                </a:solidFill>
                <a:latin typeface="Georgia"/>
                <a:ea typeface="Calibri"/>
                <a:cs typeface="Georgia"/>
                <a:sym typeface="Calibri"/>
              </a:rPr>
              <a:t>. </a:t>
            </a:r>
          </a:p>
          <a:p>
            <a:pPr marL="349250" marR="0" lvl="1" algn="l" rtl="0">
              <a:lnSpc>
                <a:spcPct val="107000"/>
              </a:lnSpc>
              <a:spcBef>
                <a:spcPts val="0"/>
              </a:spcBef>
              <a:spcAft>
                <a:spcPts val="0"/>
              </a:spcAft>
              <a:buClr>
                <a:schemeClr val="dk1"/>
              </a:buClr>
              <a:buSzPts val="1300"/>
            </a:pPr>
            <a:r>
              <a:rPr lang="fr-FR" sz="1200" b="1" dirty="0">
                <a:solidFill>
                  <a:schemeClr val="dk1"/>
                </a:solidFill>
                <a:latin typeface="Georgia"/>
                <a:ea typeface="Calibri"/>
                <a:cs typeface="Georgia"/>
                <a:sym typeface="Calibri"/>
              </a:rPr>
              <a:t>     </a:t>
            </a:r>
            <a:r>
              <a:rPr lang="fr-FR" sz="1200" b="1" i="0" u="none" strike="noStrike" cap="none" dirty="0">
                <a:solidFill>
                  <a:schemeClr val="dk1"/>
                </a:solidFill>
                <a:latin typeface="Georgia"/>
                <a:ea typeface="Calibri"/>
                <a:cs typeface="Georgia"/>
                <a:sym typeface="Calibri"/>
              </a:rPr>
              <a:t>Celui-ci</a:t>
            </a:r>
            <a:r>
              <a:rPr lang="fr" sz="1200" b="1" i="0" u="none" strike="noStrike" cap="none" dirty="0">
                <a:solidFill>
                  <a:schemeClr val="dk1"/>
                </a:solidFill>
                <a:latin typeface="Georgia"/>
                <a:ea typeface="Calibri"/>
                <a:cs typeface="Georgia"/>
                <a:sym typeface="Calibri"/>
              </a:rPr>
              <a:t> doit obligatoirement comporter :</a:t>
            </a:r>
            <a:endParaRPr sz="1200" b="1"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 nom et le domicile du propriétaire ;</a:t>
            </a:r>
            <a:endParaRPr sz="1200" b="0" i="0" u="none" strike="noStrike" cap="none" dirty="0">
              <a:solidFill>
                <a:schemeClr val="dk1"/>
              </a:solidFill>
              <a:latin typeface="Georgia"/>
              <a:ea typeface="Calibri"/>
              <a:cs typeface="Georgia"/>
              <a:sym typeface="Calibri"/>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les noms du ou des locataires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la date de prise d'effet et la durée du bai</a:t>
            </a:r>
            <a:r>
              <a:rPr lang="fr-FR" sz="1200" b="0" i="0" u="none" strike="noStrike" cap="none" dirty="0">
                <a:solidFill>
                  <a:schemeClr val="dk1"/>
                </a:solidFill>
                <a:latin typeface="Georgia"/>
                <a:ea typeface="Calibri"/>
                <a:cs typeface="Georgia"/>
                <a:sym typeface="Calibri"/>
              </a:rPr>
              <a:t>l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la destination du logement (résidence principale ou temporaire)</a:t>
            </a:r>
            <a:r>
              <a:rPr lang="fr-FR" sz="1200" b="0" i="0" u="none" strike="noStrike" cap="none" dirty="0">
                <a:solidFill>
                  <a:schemeClr val="dk1"/>
                </a:solidFill>
                <a:latin typeface="Georgia"/>
                <a:ea typeface="Calibri"/>
                <a:cs typeface="Georgia"/>
                <a:sym typeface="Calibri"/>
              </a:rPr>
              <a:t> </a:t>
            </a:r>
            <a:r>
              <a:rPr lang="fr" sz="1200" b="0" i="0" u="none" strike="noStrike" cap="none" dirty="0">
                <a:solidFill>
                  <a:schemeClr val="dk1"/>
                </a:solidFill>
                <a:latin typeface="Georgia"/>
                <a:ea typeface="Calibri"/>
                <a:cs typeface="Georgia"/>
                <a:sym typeface="Calibri"/>
              </a:rPr>
              <a:t>;</a:t>
            </a:r>
            <a:endParaRPr sz="1200" b="0" i="0" u="none" strike="noStrike" cap="none" dirty="0">
              <a:solidFill>
                <a:schemeClr val="dk1"/>
              </a:solidFill>
              <a:latin typeface="Georgia"/>
              <a:ea typeface="Calibri"/>
              <a:cs typeface="Georgia"/>
              <a:sym typeface="Calibri"/>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la surface habitable du logement en m²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la description du logement (maison ou appartement, nombre de pièces) et de ses équipements à usage privatif et commun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informations sur le loyer et le dépôt de garantie (montants, dates et périodicité de paiement) ;</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informations concernant les frais d'agence et d’état des lieux, le cas échéant</a:t>
            </a:r>
            <a:r>
              <a:rPr lang="fr-FR" sz="1200" b="0" i="0" u="none" strike="noStrike" cap="none" dirty="0">
                <a:solidFill>
                  <a:schemeClr val="dk1"/>
                </a:solidFill>
                <a:latin typeface="Georgia"/>
                <a:ea typeface="Calibri"/>
                <a:cs typeface="Georgia"/>
                <a:sym typeface="Calibri"/>
              </a:rPr>
              <a:t>.</a:t>
            </a:r>
            <a:endParaRPr lang="fr-FR" sz="1200" dirty="0">
              <a:latin typeface="Georgia"/>
              <a:cs typeface="Georgia"/>
            </a:endParaRPr>
          </a:p>
          <a:p>
            <a:pPr marL="692150" marR="0" lvl="2" algn="l" rtl="0">
              <a:lnSpc>
                <a:spcPct val="107000"/>
              </a:lnSpc>
              <a:spcBef>
                <a:spcPts val="0"/>
              </a:spcBef>
              <a:spcAft>
                <a:spcPts val="0"/>
              </a:spcAft>
              <a:buClr>
                <a:schemeClr val="dk1"/>
              </a:buClr>
              <a:buSzPts val="1300"/>
            </a:pPr>
            <a:endParaRPr sz="1200" b="0" i="0" u="none" strike="noStrike" cap="none" dirty="0">
              <a:solidFill>
                <a:schemeClr val="dk1"/>
              </a:solidFill>
              <a:latin typeface="Georgia"/>
              <a:ea typeface="Calibri"/>
              <a:cs typeface="Georgia"/>
              <a:sym typeface="Calibri"/>
            </a:endParaRPr>
          </a:p>
          <a:p>
            <a:pPr marL="558800" marR="0" lvl="1" indent="-209550" algn="l" rtl="0">
              <a:lnSpc>
                <a:spcPct val="107000"/>
              </a:lnSpc>
              <a:spcBef>
                <a:spcPts val="0"/>
              </a:spcBef>
              <a:spcAft>
                <a:spcPts val="0"/>
              </a:spcAft>
              <a:buClr>
                <a:schemeClr val="dk1"/>
              </a:buClr>
              <a:buSzPts val="1300"/>
              <a:buFont typeface="Noto Sans Symbols"/>
              <a:buChar char="∙"/>
            </a:pPr>
            <a:r>
              <a:rPr lang="fr" sz="1200" b="1" i="0" u="none" strike="noStrike" cap="none" dirty="0">
                <a:solidFill>
                  <a:schemeClr val="dk1"/>
                </a:solidFill>
                <a:latin typeface="Georgia"/>
                <a:ea typeface="Calibri"/>
                <a:cs typeface="Georgia"/>
                <a:sym typeface="Calibri"/>
              </a:rPr>
              <a:t>Que faut-il payer ?</a:t>
            </a:r>
            <a:endParaRPr sz="1200" b="1"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 premier mois de loyer</a:t>
            </a:r>
            <a:endParaRPr sz="1200" b="0" i="0" u="none" strike="noStrike" cap="none" dirty="0">
              <a:solidFill>
                <a:srgbClr val="000000"/>
              </a:solidFill>
              <a:latin typeface="Georgia"/>
              <a:cs typeface="Georgia"/>
              <a:sym typeface="Arial"/>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 dépôt de garantie </a:t>
            </a:r>
            <a:endParaRPr sz="1200" b="0" i="0" u="none" strike="noStrike" cap="none" dirty="0">
              <a:solidFill>
                <a:schemeClr val="dk1"/>
              </a:solidFill>
              <a:latin typeface="Georgia"/>
              <a:ea typeface="Calibri"/>
              <a:cs typeface="Georgia"/>
              <a:sym typeface="Calibri"/>
            </a:endParaRPr>
          </a:p>
          <a:p>
            <a:pPr marL="863600" marR="0" lvl="2" indent="-171450" algn="l" rtl="0">
              <a:lnSpc>
                <a:spcPct val="107000"/>
              </a:lnSpc>
              <a:spcBef>
                <a:spcPts val="0"/>
              </a:spcBef>
              <a:spcAft>
                <a:spcPts val="0"/>
              </a:spcAft>
              <a:buClr>
                <a:schemeClr val="dk1"/>
              </a:buClr>
              <a:buSzPts val="1300"/>
              <a:buFont typeface="Times New Roman"/>
              <a:buChar char="-"/>
            </a:pPr>
            <a:r>
              <a:rPr lang="fr" sz="1200" b="0" i="0" u="none" strike="noStrike" cap="none" dirty="0">
                <a:solidFill>
                  <a:schemeClr val="dk1"/>
                </a:solidFill>
                <a:latin typeface="Georgia"/>
                <a:ea typeface="Calibri"/>
                <a:cs typeface="Georgia"/>
                <a:sym typeface="Calibri"/>
              </a:rPr>
              <a:t>Les honoraires de l’agence (le cas échéant)</a:t>
            </a:r>
            <a:endParaRPr lang="fr-FR" sz="1200" dirty="0">
              <a:solidFill>
                <a:schemeClr val="dk1"/>
              </a:solidFill>
              <a:latin typeface="Georgia"/>
              <a:ea typeface="Calibri"/>
              <a:cs typeface="Georgia"/>
              <a:sym typeface="Calibri"/>
            </a:endParaRPr>
          </a:p>
          <a:p>
            <a:pPr marL="692150" marR="0" lvl="2" algn="l" rtl="0">
              <a:lnSpc>
                <a:spcPct val="107000"/>
              </a:lnSpc>
              <a:spcBef>
                <a:spcPts val="0"/>
              </a:spcBef>
              <a:spcAft>
                <a:spcPts val="0"/>
              </a:spcAft>
              <a:buClr>
                <a:schemeClr val="dk1"/>
              </a:buClr>
              <a:buSzPts val="1300"/>
            </a:pPr>
            <a:endParaRPr sz="1200" b="0" i="0" u="none" strike="noStrike" cap="none" dirty="0">
              <a:solidFill>
                <a:schemeClr val="dk1"/>
              </a:solidFill>
              <a:latin typeface="Georgia"/>
              <a:ea typeface="Calibri"/>
              <a:cs typeface="Georgia"/>
              <a:sym typeface="Calibri"/>
            </a:endParaRPr>
          </a:p>
          <a:p>
            <a:pPr marL="558800" marR="0" lvl="1" indent="-209550" algn="l" rtl="0">
              <a:lnSpc>
                <a:spcPct val="107000"/>
              </a:lnSpc>
              <a:spcBef>
                <a:spcPts val="0"/>
              </a:spcBef>
              <a:spcAft>
                <a:spcPts val="0"/>
              </a:spcAft>
              <a:buClr>
                <a:schemeClr val="dk1"/>
              </a:buClr>
              <a:buSzPts val="1300"/>
              <a:buFont typeface="Noto Sans Symbols"/>
              <a:buChar char="∙"/>
            </a:pPr>
            <a:r>
              <a:rPr lang="fr" sz="1200" b="1" i="0" u="none" strike="noStrike" cap="none" dirty="0">
                <a:solidFill>
                  <a:schemeClr val="dk1"/>
                </a:solidFill>
                <a:latin typeface="Georgia"/>
                <a:ea typeface="Calibri"/>
                <a:cs typeface="Georgia"/>
                <a:sym typeface="Calibri"/>
              </a:rPr>
              <a:t>Souscrivez une assurance habitation </a:t>
            </a:r>
            <a:r>
              <a:rPr lang="fr" sz="1200" b="0" i="0" u="none" strike="noStrike" cap="none" dirty="0">
                <a:solidFill>
                  <a:schemeClr val="dk1"/>
                </a:solidFill>
                <a:latin typeface="Georgia"/>
                <a:ea typeface="Calibri"/>
                <a:cs typeface="Georgia"/>
                <a:sym typeface="Calibri"/>
              </a:rPr>
              <a:t>qui protègera votre logement et vos biens contre les sinistres qui pourraient survenir.</a:t>
            </a:r>
            <a:endParaRPr sz="1200" b="0" i="0" u="none" strike="noStrike" cap="none" dirty="0">
              <a:solidFill>
                <a:schemeClr val="dk1"/>
              </a:solidFill>
              <a:latin typeface="Georgia"/>
              <a:ea typeface="Calibri"/>
              <a:cs typeface="Georgia"/>
              <a:sym typeface="Calibri"/>
            </a:endParaRPr>
          </a:p>
          <a:p>
            <a:pPr marL="0" marR="0" lvl="0" indent="0" algn="l" rtl="0">
              <a:lnSpc>
                <a:spcPct val="107000"/>
              </a:lnSpc>
              <a:spcBef>
                <a:spcPts val="0"/>
              </a:spcBef>
              <a:spcAft>
                <a:spcPts val="0"/>
              </a:spcAft>
              <a:buClr>
                <a:srgbClr val="000000"/>
              </a:buClr>
              <a:buSzPts val="1300"/>
              <a:buFont typeface="Arial"/>
              <a:buNone/>
            </a:pPr>
            <a:endParaRPr sz="1200" b="0" i="0" u="none" strike="noStrike" cap="none" dirty="0">
              <a:solidFill>
                <a:schemeClr val="dk1"/>
              </a:solidFill>
              <a:latin typeface="Calibri"/>
              <a:ea typeface="Calibri"/>
              <a:cs typeface="Calibri"/>
              <a:sym typeface="Calibri"/>
            </a:endParaRPr>
          </a:p>
        </p:txBody>
      </p:sp>
      <p:sp>
        <p:nvSpPr>
          <p:cNvPr id="171" name="Shape 171"/>
          <p:cNvSpPr txBox="1"/>
          <p:nvPr/>
        </p:nvSpPr>
        <p:spPr>
          <a:xfrm>
            <a:off x="164784" y="109189"/>
            <a:ext cx="7654637" cy="415018"/>
          </a:xfrm>
          <a:prstGeom prst="rect">
            <a:avLst/>
          </a:prstGeom>
          <a:noFill/>
          <a:ln>
            <a:noFill/>
          </a:ln>
        </p:spPr>
        <p:txBody>
          <a:bodyPr spcFirstLastPara="1" wrap="square" lIns="68575" tIns="34275" rIns="68575" bIns="34275" anchor="t" anchorCtr="0">
            <a:noAutofit/>
          </a:bodyPr>
          <a:lstStyle/>
          <a:p>
            <a:pPr marL="0" marR="0" lvl="0" indent="0" algn="l" rtl="0">
              <a:lnSpc>
                <a:spcPct val="107000"/>
              </a:lnSpc>
              <a:spcBef>
                <a:spcPts val="0"/>
              </a:spcBef>
              <a:spcAft>
                <a:spcPts val="0"/>
              </a:spcAft>
              <a:buClr>
                <a:srgbClr val="000000"/>
              </a:buClr>
              <a:buSzPts val="2100"/>
              <a:buFont typeface="Arial"/>
              <a:buNone/>
            </a:pPr>
            <a:r>
              <a:rPr lang="fr" sz="2100" b="1" i="0" u="none" strike="noStrike" cap="none" dirty="0">
                <a:solidFill>
                  <a:srgbClr val="5D9936"/>
                </a:solidFill>
                <a:latin typeface="Chalkboard SE Regular"/>
                <a:ea typeface="Calibri"/>
                <a:cs typeface="Chalkboard SE Regular"/>
                <a:sym typeface="Calibri"/>
              </a:rPr>
              <a:t>3.2 </a:t>
            </a:r>
            <a:r>
              <a:rPr lang="fr-FR" sz="2100" b="1" dirty="0">
                <a:solidFill>
                  <a:srgbClr val="5D9936"/>
                </a:solidFill>
                <a:latin typeface="Chalkboard SE Regular"/>
                <a:ea typeface="Calibri"/>
                <a:cs typeface="Chalkboard SE Regular"/>
                <a:sym typeface="Calibri"/>
              </a:rPr>
              <a:t>Le </a:t>
            </a:r>
            <a:r>
              <a:rPr lang="fr" sz="2100" b="1" i="0" u="none" strike="noStrike" cap="none" dirty="0">
                <a:solidFill>
                  <a:srgbClr val="5D9936"/>
                </a:solidFill>
                <a:latin typeface="Chalkboard SE Regular"/>
                <a:ea typeface="Calibri"/>
                <a:cs typeface="Chalkboard SE Regular"/>
                <a:sym typeface="Calibri"/>
              </a:rPr>
              <a:t>contrat de location</a:t>
            </a:r>
            <a:endParaRPr sz="2100" b="1" i="0" u="none" strike="noStrike" cap="none" dirty="0">
              <a:solidFill>
                <a:srgbClr val="5D9936"/>
              </a:solidFill>
              <a:latin typeface="Chalkboard SE Regular"/>
              <a:ea typeface="Calibri"/>
              <a:cs typeface="Chalkboard SE Regular"/>
              <a:sym typeface="Calibri"/>
            </a:endParaRPr>
          </a:p>
        </p:txBody>
      </p:sp>
      <p:sp>
        <p:nvSpPr>
          <p:cNvPr id="173" name="Shape 173"/>
          <p:cNvSpPr txBox="1"/>
          <p:nvPr/>
        </p:nvSpPr>
        <p:spPr>
          <a:xfrm>
            <a:off x="624427" y="4317025"/>
            <a:ext cx="8237599" cy="5232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sz="1300" b="1" i="0" u="none" strike="noStrike" cap="none" dirty="0">
                <a:solidFill>
                  <a:srgbClr val="5D9936"/>
                </a:solidFill>
                <a:latin typeface="Georgia"/>
                <a:ea typeface="Calibri"/>
                <a:cs typeface="Georgia"/>
                <a:sym typeface="Calibri"/>
              </a:rPr>
              <a:t>Le </a:t>
            </a:r>
            <a:r>
              <a:rPr lang="fr-FR" sz="1300" b="1" dirty="0">
                <a:solidFill>
                  <a:srgbClr val="5D9936"/>
                </a:solidFill>
                <a:latin typeface="Georgia"/>
                <a:ea typeface="Calibri"/>
                <a:cs typeface="Georgia"/>
                <a:sym typeface="Calibri"/>
              </a:rPr>
              <a:t>bailleur</a:t>
            </a:r>
            <a:r>
              <a:rPr lang="fr" sz="1300" b="1" i="0" u="none" strike="noStrike" cap="none" dirty="0">
                <a:solidFill>
                  <a:srgbClr val="5D9936"/>
                </a:solidFill>
                <a:latin typeface="Georgia"/>
                <a:ea typeface="Calibri"/>
                <a:cs typeface="Georgia"/>
                <a:sym typeface="Calibri"/>
              </a:rPr>
              <a:t> et vous-même conserve</a:t>
            </a:r>
            <a:r>
              <a:rPr lang="fr-FR" sz="1300" b="1" dirty="0">
                <a:solidFill>
                  <a:srgbClr val="5D9936"/>
                </a:solidFill>
                <a:latin typeface="Georgia"/>
                <a:ea typeface="Calibri"/>
                <a:cs typeface="Georgia"/>
                <a:sym typeface="Calibri"/>
              </a:rPr>
              <a:t>z </a:t>
            </a:r>
            <a:r>
              <a:rPr lang="fr" sz="1300" b="1" i="0" u="none" strike="noStrike" cap="none" dirty="0">
                <a:solidFill>
                  <a:srgbClr val="5D9936"/>
                </a:solidFill>
                <a:latin typeface="Georgia"/>
                <a:ea typeface="Calibri"/>
                <a:cs typeface="Georgia"/>
                <a:sym typeface="Calibri"/>
              </a:rPr>
              <a:t>chacun un exemplaire identique de tous les documents signés.</a:t>
            </a:r>
            <a:endParaRPr sz="1300" b="1" i="0" u="none" strike="noStrike" cap="none" dirty="0">
              <a:solidFill>
                <a:srgbClr val="5D9936"/>
              </a:solidFill>
              <a:latin typeface="Georgia"/>
              <a:cs typeface="Georgia"/>
              <a:sym typeface="Arial"/>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348" y="4263301"/>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1" name="Image 10"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p:nvPr/>
        </p:nvSpPr>
        <p:spPr>
          <a:xfrm>
            <a:off x="173797" y="151532"/>
            <a:ext cx="8346988"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rgbClr val="5D9936"/>
                </a:solidFill>
                <a:latin typeface="Chalkboard SE Regular"/>
                <a:ea typeface="Calibri"/>
                <a:cs typeface="Chalkboard SE Regular"/>
                <a:sym typeface="Calibri"/>
              </a:rPr>
              <a:t>3.</a:t>
            </a:r>
            <a:r>
              <a:rPr lang="fr-FR" sz="2100" b="1" i="0" u="none" strike="noStrike" cap="none" dirty="0">
                <a:solidFill>
                  <a:srgbClr val="5D9936"/>
                </a:solidFill>
                <a:latin typeface="Chalkboard SE Regular"/>
                <a:ea typeface="Calibri"/>
                <a:cs typeface="Chalkboard SE Regular"/>
                <a:sym typeface="Calibri"/>
              </a:rPr>
              <a:t>3</a:t>
            </a:r>
            <a:r>
              <a:rPr lang="fr" sz="2100" b="1" i="0" u="none" strike="noStrike" cap="none" dirty="0">
                <a:solidFill>
                  <a:srgbClr val="5D9936"/>
                </a:solidFill>
                <a:latin typeface="Chalkboard SE Regular"/>
                <a:ea typeface="Calibri"/>
                <a:cs typeface="Chalkboard SE Regular"/>
                <a:sym typeface="Calibri"/>
              </a:rPr>
              <a:t> Les responsabilités du locataire</a:t>
            </a:r>
            <a:endParaRPr sz="2100" b="1" i="0" u="none" strike="noStrike" cap="none" dirty="0">
              <a:solidFill>
                <a:srgbClr val="5D9936"/>
              </a:solidFill>
              <a:latin typeface="Chalkboard SE Regular"/>
              <a:ea typeface="Calibri"/>
              <a:cs typeface="Chalkboard SE Regular"/>
              <a:sym typeface="Calibri"/>
            </a:endParaRPr>
          </a:p>
        </p:txBody>
      </p:sp>
      <p:sp>
        <p:nvSpPr>
          <p:cNvPr id="187" name="Shape 187"/>
          <p:cNvSpPr/>
          <p:nvPr/>
        </p:nvSpPr>
        <p:spPr>
          <a:xfrm>
            <a:off x="376881" y="726295"/>
            <a:ext cx="8403608" cy="3547714"/>
          </a:xfrm>
          <a:prstGeom prst="rect">
            <a:avLst/>
          </a:prstGeom>
          <a:noFill/>
          <a:ln>
            <a:noFill/>
          </a:ln>
        </p:spPr>
        <p:txBody>
          <a:bodyPr spcFirstLastPara="1" wrap="square" lIns="68575" tIns="34275" rIns="68575" bIns="34275" anchor="t" anchorCtr="0">
            <a:noAutofit/>
          </a:bodyPr>
          <a:lstStyle/>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Payer le loyer et les charges aux dates prévues,</a:t>
            </a:r>
            <a:endParaRPr lang="fr-FR" b="0" i="0" u="none" strike="noStrike" cap="none" dirty="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Utiliser le logement seulement pour l’usage prévu dans le contrat de location en respectant les règles d’habitation paisibles,</a:t>
            </a:r>
            <a:endParaRPr lang="fr-FR" b="0" i="0" u="none" strike="noStrike" cap="none" dirty="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Effectuer les réparations locatives qui lui incombent,</a:t>
            </a:r>
            <a:endParaRPr lang="fr-FR" b="0" i="0" u="none" strike="noStrike" cap="none" dirty="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Assurer l'entretien courant du logement et de ses équipements,</a:t>
            </a:r>
            <a:endParaRPr lang="fr-FR" b="0" i="0" u="none" strike="noStrike" cap="none" dirty="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Souscrire une assurance habitation</a:t>
            </a:r>
            <a:r>
              <a:rPr lang="fr-FR" b="0" i="0" u="none" strike="noStrike" cap="none" dirty="0">
                <a:solidFill>
                  <a:schemeClr val="dk1"/>
                </a:solidFill>
                <a:latin typeface="Georgia"/>
                <a:ea typeface="Calibri"/>
                <a:cs typeface="Georgia"/>
                <a:sym typeface="Calibri"/>
              </a:rPr>
              <a:t>,</a:t>
            </a: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Payer la taxe d’habitation (si le locataire est présent au 1er janvier dans le logement,  et s’il en est redevable)</a:t>
            </a:r>
            <a:r>
              <a:rPr lang="fr-FR" dirty="0">
                <a:solidFill>
                  <a:schemeClr val="dk1"/>
                </a:solidFill>
                <a:latin typeface="Georgia"/>
                <a:ea typeface="Calibri"/>
                <a:cs typeface="Georgia"/>
                <a:sym typeface="Calibri"/>
              </a:rPr>
              <a:t> ; </a:t>
            </a:r>
            <a:r>
              <a:rPr lang="fr-FR" b="0" i="0" u="none" strike="noStrike" cap="none" dirty="0">
                <a:solidFill>
                  <a:schemeClr val="dk1"/>
                </a:solidFill>
                <a:latin typeface="Georgia"/>
                <a:ea typeface="Calibri"/>
                <a:cs typeface="Georgia"/>
                <a:sym typeface="Calibri"/>
              </a:rPr>
              <a:t>cette taxe devrait être supprimée </a:t>
            </a:r>
            <a:r>
              <a:rPr lang="fr-FR" b="0" i="0" u="none" strike="noStrike" cap="none">
                <a:solidFill>
                  <a:schemeClr val="dk1"/>
                </a:solidFill>
                <a:latin typeface="Georgia"/>
                <a:ea typeface="Calibri"/>
                <a:cs typeface="Georgia"/>
                <a:sym typeface="Calibri"/>
              </a:rPr>
              <a:t>pour tous en 2023,</a:t>
            </a:r>
            <a:endParaRPr lang="fr-FR" b="0" i="0" u="none" strike="noStrike" cap="none" dirty="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Permettre au propriétaire d’accéder au logement, sous conditions et sur rendez-vous (travaux, visites de futurs locataires…)</a:t>
            </a:r>
            <a:r>
              <a:rPr lang="fr-FR" b="0" i="0" u="none" strike="noStrike" cap="none" dirty="0">
                <a:solidFill>
                  <a:schemeClr val="dk1"/>
                </a:solidFill>
                <a:latin typeface="Georgia"/>
                <a:ea typeface="Calibri"/>
                <a:cs typeface="Georgia"/>
                <a:sym typeface="Calibri"/>
              </a:rPr>
              <a:t>.</a:t>
            </a:r>
            <a:endParaRPr b="0" i="0" u="none" strike="noStrike" cap="none" dirty="0">
              <a:solidFill>
                <a:srgbClr val="000000"/>
              </a:solidFill>
              <a:latin typeface="Georgia"/>
              <a:cs typeface="Georgia"/>
              <a:sym typeface="Arial"/>
            </a:endParaRPr>
          </a:p>
        </p:txBody>
      </p:sp>
      <p:pic>
        <p:nvPicPr>
          <p:cNvPr id="4" name="Image 3"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7" name="Image 6"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8" name="Image 7"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hape 188"/>
          <p:cNvSpPr txBox="1"/>
          <p:nvPr/>
        </p:nvSpPr>
        <p:spPr>
          <a:xfrm>
            <a:off x="187339" y="177626"/>
            <a:ext cx="7821827"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rgbClr val="5D9936"/>
                </a:solidFill>
                <a:latin typeface="Chalkboard SE Regular"/>
                <a:ea typeface="Calibri"/>
                <a:cs typeface="Chalkboard SE Regular"/>
                <a:sym typeface="Calibri"/>
              </a:rPr>
              <a:t>3.</a:t>
            </a:r>
            <a:r>
              <a:rPr lang="fr-FR" sz="2100" b="1" i="0" u="none" strike="noStrike" cap="none" dirty="0">
                <a:solidFill>
                  <a:srgbClr val="5D9936"/>
                </a:solidFill>
                <a:latin typeface="Chalkboard SE Regular"/>
                <a:ea typeface="Calibri"/>
                <a:cs typeface="Chalkboard SE Regular"/>
                <a:sym typeface="Calibri"/>
              </a:rPr>
              <a:t>4</a:t>
            </a:r>
            <a:r>
              <a:rPr lang="fr" sz="2100" b="1" i="0" u="none" strike="noStrike" cap="none" dirty="0">
                <a:solidFill>
                  <a:srgbClr val="5D9936"/>
                </a:solidFill>
                <a:latin typeface="Chalkboard SE Regular"/>
                <a:ea typeface="Calibri"/>
                <a:cs typeface="Chalkboard SE Regular"/>
                <a:sym typeface="Calibri"/>
              </a:rPr>
              <a:t> Les responsabilités du propriétaire</a:t>
            </a:r>
            <a:endParaRPr sz="2100" b="1" i="0" u="none" strike="noStrike" cap="none" dirty="0">
              <a:solidFill>
                <a:srgbClr val="5D9936"/>
              </a:solidFill>
              <a:latin typeface="Chalkboard SE Regular"/>
              <a:ea typeface="Calibri"/>
              <a:cs typeface="Chalkboard SE Regular"/>
              <a:sym typeface="Calibri"/>
            </a:endParaRPr>
          </a:p>
        </p:txBody>
      </p:sp>
      <p:sp>
        <p:nvSpPr>
          <p:cNvPr id="3" name="Shape 189"/>
          <p:cNvSpPr/>
          <p:nvPr/>
        </p:nvSpPr>
        <p:spPr>
          <a:xfrm>
            <a:off x="331231" y="808319"/>
            <a:ext cx="7346092" cy="1920981"/>
          </a:xfrm>
          <a:prstGeom prst="rect">
            <a:avLst/>
          </a:prstGeom>
          <a:noFill/>
          <a:ln>
            <a:noFill/>
          </a:ln>
        </p:spPr>
        <p:txBody>
          <a:bodyPr spcFirstLastPara="1" wrap="square" lIns="68575" tIns="34275" rIns="68575" bIns="34275" anchor="t" anchorCtr="0">
            <a:noAutofit/>
          </a:bodyPr>
          <a:lstStyle/>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Délivrer un logement décent et conforme à l'usage d'habitation,</a:t>
            </a:r>
            <a:endParaRPr lang="fr-FR" b="0" i="0" u="none" strike="noStrike" cap="none" dirty="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Mettre le logement en conformité avec les conditions de décence, </a:t>
            </a:r>
            <a:endParaRPr lang="fr-FR" b="0" i="0" u="none" strike="noStrike" cap="none" dirty="0">
              <a:solidFill>
                <a:schemeClr val="dk1"/>
              </a:solidFill>
              <a:latin typeface="Georgia"/>
              <a:ea typeface="Calibri"/>
              <a:cs typeface="Georgia"/>
              <a:sym typeface="Calibri"/>
            </a:endParaRPr>
          </a:p>
          <a:p>
            <a:pPr marR="0" lvl="0" algn="l" rtl="0">
              <a:lnSpc>
                <a:spcPct val="100000"/>
              </a:lnSpc>
              <a:spcBef>
                <a:spcPts val="0"/>
              </a:spcBef>
              <a:spcAft>
                <a:spcPts val="0"/>
              </a:spcAft>
              <a:buClr>
                <a:schemeClr val="dk1"/>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chemeClr val="dk1"/>
              </a:buClr>
              <a:buSzPts val="1400"/>
              <a:buFont typeface="Noto Sans Symbols"/>
              <a:buChar char="✓"/>
            </a:pPr>
            <a:r>
              <a:rPr lang="fr" b="0" i="0" u="none" strike="noStrike" cap="none" dirty="0">
                <a:solidFill>
                  <a:schemeClr val="dk1"/>
                </a:solidFill>
                <a:latin typeface="Georgia"/>
                <a:ea typeface="Calibri"/>
                <a:cs typeface="Georgia"/>
                <a:sym typeface="Calibri"/>
              </a:rPr>
              <a:t>Fournir gratuitement une quittance de loyer sur demande</a:t>
            </a:r>
            <a:r>
              <a:rPr lang="fr-FR" b="0" i="0" u="none" strike="noStrike" cap="none" dirty="0">
                <a:solidFill>
                  <a:schemeClr val="dk1"/>
                </a:solidFill>
                <a:latin typeface="Georgia"/>
                <a:ea typeface="Calibri"/>
                <a:cs typeface="Georgia"/>
                <a:sym typeface="Calibri"/>
              </a:rPr>
              <a:t>,</a:t>
            </a:r>
          </a:p>
          <a:p>
            <a:pPr marR="0" lvl="0" algn="l" rtl="0">
              <a:lnSpc>
                <a:spcPct val="100000"/>
              </a:lnSpc>
              <a:spcBef>
                <a:spcPts val="0"/>
              </a:spcBef>
              <a:spcAft>
                <a:spcPts val="0"/>
              </a:spcAft>
              <a:buClr>
                <a:schemeClr val="dk1"/>
              </a:buClr>
              <a:buSzPts val="1400"/>
            </a:pPr>
            <a:endParaRPr lang="fr-FR" b="0" i="0" u="none" strike="noStrike" cap="none" dirty="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 dirty="0">
                <a:solidFill>
                  <a:schemeClr val="dk1"/>
                </a:solidFill>
                <a:latin typeface="Georgia"/>
                <a:ea typeface="Calibri"/>
                <a:cs typeface="Georgia"/>
                <a:sym typeface="Calibri"/>
              </a:rPr>
              <a:t>Effectuer les réparations qui lui incombent</a:t>
            </a:r>
            <a:r>
              <a:rPr lang="fr-FR" dirty="0">
                <a:solidFill>
                  <a:schemeClr val="dk1"/>
                </a:solidFill>
                <a:latin typeface="Georgia"/>
                <a:ea typeface="Calibri"/>
                <a:cs typeface="Georgia"/>
                <a:sym typeface="Calibri"/>
              </a:rPr>
              <a:t>.</a:t>
            </a:r>
            <a:endParaRPr b="0" i="0" u="none" strike="noStrike" cap="none" dirty="0">
              <a:solidFill>
                <a:srgbClr val="000000"/>
              </a:solidFill>
              <a:latin typeface="Georgia"/>
              <a:cs typeface="Georgia"/>
              <a:sym typeface="Arial"/>
            </a:endParaRPr>
          </a:p>
        </p:txBody>
      </p:sp>
      <p:pic>
        <p:nvPicPr>
          <p:cNvPr id="4" name="Image 3" descr="18-arrow.png">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7" name="Image 6" descr="iconmonstr-home-5-240.png">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8" name="Image 7" descr="18-arrow.png">
            <a:hlinkClick r:id="" action="ppaction://hlinkshowjump?jump=previous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218311692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Shape 178"/>
          <p:cNvSpPr/>
          <p:nvPr/>
        </p:nvSpPr>
        <p:spPr>
          <a:xfrm>
            <a:off x="269645" y="552226"/>
            <a:ext cx="8118476" cy="3570156"/>
          </a:xfrm>
          <a:prstGeom prst="rect">
            <a:avLst/>
          </a:prstGeom>
          <a:noFill/>
          <a:ln>
            <a:noFill/>
          </a:ln>
        </p:spPr>
        <p:txBody>
          <a:bodyPr spcFirstLastPara="1" wrap="square" lIns="68575" tIns="34275" rIns="68575" bIns="34275" anchor="t" anchorCtr="0">
            <a:noAutofit/>
          </a:bodyPr>
          <a:lstStyle/>
          <a:p>
            <a:pPr marL="285750" marR="0" lvl="0" indent="-285750" algn="just" rtl="0">
              <a:lnSpc>
                <a:spcPct val="107000"/>
              </a:lnSpc>
              <a:spcBef>
                <a:spcPts val="0"/>
              </a:spcBef>
              <a:spcAft>
                <a:spcPts val="0"/>
              </a:spcAft>
              <a:buClr>
                <a:srgbClr val="000000"/>
              </a:buClr>
              <a:buSzPts val="1400"/>
              <a:buFont typeface="Arial"/>
              <a:buChar char="•"/>
            </a:pPr>
            <a:r>
              <a:rPr lang="fr" sz="1400" b="0" i="0" u="none" strike="noStrike" cap="none" dirty="0">
                <a:solidFill>
                  <a:schemeClr val="dk1"/>
                </a:solidFill>
                <a:latin typeface="Georgia"/>
                <a:ea typeface="Calibri"/>
                <a:cs typeface="Georgia"/>
                <a:sym typeface="Calibri"/>
              </a:rPr>
              <a:t>L'état des lieux est un document obligatoire qui décrit le logement loué. Il doit être joint au contrat de location. Il permet </a:t>
            </a:r>
            <a:r>
              <a:rPr lang="fr" sz="1400" b="1" i="0" u="none" strike="noStrike" cap="none" dirty="0">
                <a:solidFill>
                  <a:schemeClr val="dk1"/>
                </a:solidFill>
                <a:latin typeface="Georgia"/>
                <a:ea typeface="Calibri"/>
                <a:cs typeface="Georgia"/>
                <a:sym typeface="Calibri"/>
              </a:rPr>
              <a:t>de comparer l'état du logement au début et à la fin de la location </a:t>
            </a:r>
            <a:r>
              <a:rPr lang="fr" sz="1400" b="0" i="0" u="none" strike="noStrike" cap="none" dirty="0">
                <a:solidFill>
                  <a:schemeClr val="dk1"/>
                </a:solidFill>
                <a:latin typeface="Georgia"/>
                <a:ea typeface="Calibri"/>
                <a:cs typeface="Georgia"/>
                <a:sym typeface="Calibri"/>
              </a:rPr>
              <a:t>et de déterminer, en cas de réparations nécessaires, celles qui incombent au propriétaire et/ou au locataire.</a:t>
            </a:r>
            <a:endParaRPr sz="1100" b="0" i="0" u="none" strike="noStrike" cap="none" dirty="0">
              <a:solidFill>
                <a:srgbClr val="000000"/>
              </a:solidFill>
              <a:latin typeface="Georgia"/>
              <a:cs typeface="Georgia"/>
              <a:sym typeface="Arial"/>
            </a:endParaRPr>
          </a:p>
          <a:p>
            <a:pPr marL="0" marR="0" lvl="0" indent="0" algn="l" rtl="0">
              <a:lnSpc>
                <a:spcPct val="107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0" marR="0" lvl="0" indent="0" algn="just" rtl="0">
              <a:lnSpc>
                <a:spcPct val="107000"/>
              </a:lnSpc>
              <a:spcBef>
                <a:spcPts val="0"/>
              </a:spcBef>
              <a:spcAft>
                <a:spcPts val="0"/>
              </a:spcAft>
              <a:buClr>
                <a:srgbClr val="000000"/>
              </a:buClr>
              <a:buSzPts val="1400"/>
              <a:buFont typeface="Arial"/>
              <a:buNone/>
            </a:pPr>
            <a:r>
              <a:rPr lang="fr" sz="1400" b="0" i="0" u="none" strike="noStrike" cap="none" dirty="0">
                <a:solidFill>
                  <a:schemeClr val="dk1"/>
                </a:solidFill>
                <a:latin typeface="Georgia"/>
                <a:ea typeface="Calibri"/>
                <a:cs typeface="Georgia"/>
                <a:sym typeface="Calibri"/>
              </a:rPr>
              <a:t>Si le logement est meublé, un inventaire doit être joint à l’état des lieux. Il précise les équipements et le mobilier fournis ainsi que leur état.</a:t>
            </a:r>
            <a:endParaRPr sz="1100" b="0" i="0" u="none" strike="noStrike" cap="none" dirty="0">
              <a:solidFill>
                <a:srgbClr val="000000"/>
              </a:solidFill>
              <a:latin typeface="Georgia"/>
              <a:cs typeface="Georgia"/>
              <a:sym typeface="Arial"/>
            </a:endParaRPr>
          </a:p>
          <a:p>
            <a:pPr marL="0" marR="0" lvl="0" indent="0" algn="l" rtl="0">
              <a:lnSpc>
                <a:spcPct val="107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596900" marR="0" lvl="1" indent="-254000" algn="l" rtl="0">
              <a:lnSpc>
                <a:spcPct val="107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Vérifier le bon fonctionnement des équipements (électroménager, </a:t>
            </a:r>
            <a:r>
              <a:rPr lang="fr-FR" dirty="0">
                <a:solidFill>
                  <a:schemeClr val="dk1"/>
                </a:solidFill>
                <a:latin typeface="Georgia"/>
                <a:ea typeface="Calibri"/>
                <a:cs typeface="Georgia"/>
                <a:sym typeface="Calibri"/>
              </a:rPr>
              <a:t>chauffage, </a:t>
            </a:r>
            <a:r>
              <a:rPr lang="fr" sz="1400" b="0" i="0" u="none" strike="noStrike" cap="none" dirty="0">
                <a:solidFill>
                  <a:schemeClr val="dk1"/>
                </a:solidFill>
                <a:latin typeface="Georgia"/>
                <a:ea typeface="Calibri"/>
                <a:cs typeface="Georgia"/>
                <a:sym typeface="Calibri"/>
              </a:rPr>
              <a:t>détecteurs de fumée…)</a:t>
            </a:r>
            <a:endParaRPr sz="1100" b="0" i="0" u="none" strike="noStrike" cap="none" dirty="0">
              <a:solidFill>
                <a:srgbClr val="000000"/>
              </a:solidFill>
              <a:latin typeface="Georgia"/>
              <a:cs typeface="Georgia"/>
              <a:sym typeface="Arial"/>
            </a:endParaRPr>
          </a:p>
          <a:p>
            <a:pPr marL="596900" marR="0" lvl="1" indent="-254000" algn="l" rtl="0">
              <a:lnSpc>
                <a:spcPct val="107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Relever les compteurs d'eau, d'électricité et de gaz</a:t>
            </a:r>
            <a:endParaRPr sz="1100" b="0" i="0" u="none" strike="noStrike" cap="none" dirty="0">
              <a:solidFill>
                <a:srgbClr val="000000"/>
              </a:solidFill>
              <a:latin typeface="Georgia"/>
              <a:cs typeface="Georgia"/>
              <a:sym typeface="Arial"/>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Georgia"/>
              <a:cs typeface="Georgia"/>
              <a:sym typeface="Arial"/>
            </a:endParaRPr>
          </a:p>
          <a:p>
            <a:pPr marL="254000" marR="0" lvl="0" indent="-254000" algn="just" rtl="0">
              <a:lnSpc>
                <a:spcPct val="107000"/>
              </a:lnSpc>
              <a:spcBef>
                <a:spcPts val="0"/>
              </a:spcBef>
              <a:spcAft>
                <a:spcPts val="0"/>
              </a:spcAft>
              <a:buClr>
                <a:schemeClr val="dk1"/>
              </a:buClr>
              <a:buSzPts val="1400"/>
              <a:buFont typeface="Arial"/>
              <a:buChar char="•"/>
            </a:pPr>
            <a:r>
              <a:rPr lang="fr" sz="1400" b="0" i="0" u="none" strike="noStrike" cap="none" dirty="0">
                <a:solidFill>
                  <a:schemeClr val="dk1"/>
                </a:solidFill>
                <a:latin typeface="Georgia"/>
                <a:ea typeface="Calibri"/>
                <a:cs typeface="Georgia"/>
                <a:sym typeface="Calibri"/>
              </a:rPr>
              <a:t>En cas de location via une agence ou avec un professionnel : l’état des lieux d’entrée est payant. Le coût, calculé selon la superficie du logement, est partagé pour moitié entre le propriétaire et le locataire. L’état des lieux de sortie est gratuit.</a:t>
            </a:r>
            <a:endParaRPr sz="1400" b="0" i="0" u="none" strike="noStrike" cap="none" dirty="0">
              <a:solidFill>
                <a:schemeClr val="dk1"/>
              </a:solidFill>
              <a:latin typeface="Georgia"/>
              <a:ea typeface="Calibri"/>
              <a:cs typeface="Georgia"/>
              <a:sym typeface="Calibri"/>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Arial"/>
              <a:ea typeface="Arial"/>
              <a:cs typeface="Arial"/>
              <a:sym typeface="Arial"/>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Arial"/>
              <a:ea typeface="Arial"/>
              <a:cs typeface="Arial"/>
              <a:sym typeface="Arial"/>
            </a:endParaRPr>
          </a:p>
          <a:p>
            <a:pPr marL="254000" marR="0" lvl="0" indent="-165100" algn="l" rtl="0">
              <a:lnSpc>
                <a:spcPct val="107000"/>
              </a:lnSpc>
              <a:spcBef>
                <a:spcPts val="0"/>
              </a:spcBef>
              <a:spcAft>
                <a:spcPts val="0"/>
              </a:spcAft>
              <a:buClr>
                <a:schemeClr val="dk1"/>
              </a:buClr>
              <a:buSzPts val="1400"/>
              <a:buFont typeface="Arial"/>
              <a:buNone/>
            </a:pPr>
            <a:endParaRPr sz="1400" b="0" i="0" u="none" strike="noStrike" cap="none" dirty="0">
              <a:solidFill>
                <a:schemeClr val="dk1"/>
              </a:solidFill>
              <a:latin typeface="Calibri"/>
              <a:ea typeface="Calibri"/>
              <a:cs typeface="Calibri"/>
              <a:sym typeface="Calibri"/>
            </a:endParaRPr>
          </a:p>
        </p:txBody>
      </p:sp>
      <p:sp>
        <p:nvSpPr>
          <p:cNvPr id="179" name="Shape 179"/>
          <p:cNvSpPr txBox="1"/>
          <p:nvPr/>
        </p:nvSpPr>
        <p:spPr>
          <a:xfrm>
            <a:off x="-170606" y="74215"/>
            <a:ext cx="3412117" cy="415018"/>
          </a:xfrm>
          <a:prstGeom prst="rect">
            <a:avLst/>
          </a:prstGeom>
          <a:noFill/>
          <a:ln>
            <a:noFill/>
          </a:ln>
        </p:spPr>
        <p:txBody>
          <a:bodyPr spcFirstLastPara="1" wrap="square" lIns="68575" tIns="34275" rIns="68575" bIns="34275" anchor="t" anchorCtr="0">
            <a:noAutofit/>
          </a:bodyPr>
          <a:lstStyle/>
          <a:p>
            <a:pPr marL="342900" marR="0" lvl="1" indent="0" algn="l" rtl="0">
              <a:lnSpc>
                <a:spcPct val="107000"/>
              </a:lnSpc>
              <a:spcBef>
                <a:spcPts val="0"/>
              </a:spcBef>
              <a:spcAft>
                <a:spcPts val="0"/>
              </a:spcAft>
              <a:buClr>
                <a:srgbClr val="000000"/>
              </a:buClr>
              <a:buSzPts val="2100"/>
              <a:buFont typeface="Arial"/>
              <a:buNone/>
            </a:pPr>
            <a:r>
              <a:rPr lang="fr" sz="2100" b="1" i="0" u="none" strike="noStrike" cap="none" dirty="0">
                <a:solidFill>
                  <a:srgbClr val="5D9936"/>
                </a:solidFill>
                <a:latin typeface="Chalkboard SE Regular"/>
                <a:ea typeface="Calibri"/>
                <a:cs typeface="Chalkboard SE Regular"/>
                <a:sym typeface="Calibri"/>
              </a:rPr>
              <a:t>3.</a:t>
            </a:r>
            <a:r>
              <a:rPr lang="fr-FR" sz="2100" b="1" i="0" u="none" strike="noStrike" cap="none" dirty="0">
                <a:solidFill>
                  <a:srgbClr val="5D9936"/>
                </a:solidFill>
                <a:latin typeface="Chalkboard SE Regular"/>
                <a:ea typeface="Calibri"/>
                <a:cs typeface="Chalkboard SE Regular"/>
                <a:sym typeface="Calibri"/>
              </a:rPr>
              <a:t>5</a:t>
            </a:r>
            <a:r>
              <a:rPr lang="fr" sz="2100" b="1" i="0" u="none" strike="noStrike" cap="none" dirty="0">
                <a:solidFill>
                  <a:srgbClr val="5D9936"/>
                </a:solidFill>
                <a:latin typeface="Chalkboard SE Regular"/>
                <a:ea typeface="Calibri"/>
                <a:cs typeface="Chalkboard SE Regular"/>
                <a:sym typeface="Calibri"/>
              </a:rPr>
              <a:t> L’état des lieux </a:t>
            </a:r>
            <a:endParaRPr sz="2100" b="1" i="0" u="none" strike="noStrike" cap="none" dirty="0">
              <a:solidFill>
                <a:srgbClr val="5D9936"/>
              </a:solidFill>
              <a:latin typeface="Chalkboard SE Regular"/>
              <a:ea typeface="Calibri"/>
              <a:cs typeface="Chalkboard SE Regular"/>
              <a:sym typeface="Calibri"/>
            </a:endParaRPr>
          </a:p>
        </p:txBody>
      </p:sp>
      <p:sp>
        <p:nvSpPr>
          <p:cNvPr id="181" name="Shape 181"/>
          <p:cNvSpPr txBox="1"/>
          <p:nvPr/>
        </p:nvSpPr>
        <p:spPr>
          <a:xfrm>
            <a:off x="727746" y="4189815"/>
            <a:ext cx="8115324" cy="484748"/>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FR" sz="1200" b="1" i="0" u="none" strike="noStrike" cap="none" dirty="0">
                <a:solidFill>
                  <a:srgbClr val="5D9936"/>
                </a:solidFill>
                <a:latin typeface="Georgia"/>
                <a:ea typeface="Calibri"/>
                <a:cs typeface="Georgia"/>
                <a:sym typeface="Calibri"/>
              </a:rPr>
              <a:t>En tant que locataire, vous avez un </a:t>
            </a:r>
            <a:r>
              <a:rPr lang="fr-FR" sz="1200" b="1" dirty="0">
                <a:solidFill>
                  <a:srgbClr val="5D9936"/>
                </a:solidFill>
                <a:latin typeface="Georgia"/>
                <a:ea typeface="Calibri"/>
                <a:cs typeface="Georgia"/>
                <a:sym typeface="Calibri"/>
              </a:rPr>
              <a:t>d</a:t>
            </a:r>
            <a:r>
              <a:rPr lang="fr" sz="1200" b="1" i="0" u="none" strike="noStrike" cap="none" dirty="0">
                <a:solidFill>
                  <a:srgbClr val="5D9936"/>
                </a:solidFill>
                <a:latin typeface="Georgia"/>
                <a:ea typeface="Calibri"/>
                <a:cs typeface="Georgia"/>
                <a:sym typeface="Calibri"/>
              </a:rPr>
              <a:t>roit de rectification de l’état des lieux d’entrée (dans les 10 jours</a:t>
            </a:r>
            <a:r>
              <a:rPr lang="fr-FR" sz="1200" b="1" i="0" u="none" strike="noStrike" cap="none" dirty="0">
                <a:solidFill>
                  <a:srgbClr val="5D9936"/>
                </a:solidFill>
                <a:latin typeface="Georgia"/>
                <a:ea typeface="Calibri"/>
                <a:cs typeface="Georgia"/>
                <a:sym typeface="Calibri"/>
              </a:rPr>
              <a:t>). Les rectifications sont à envoyer </a:t>
            </a:r>
            <a:r>
              <a:rPr lang="fr" sz="1200" b="1" i="0" u="none" strike="noStrike" cap="none" dirty="0">
                <a:solidFill>
                  <a:srgbClr val="5D9936"/>
                </a:solidFill>
                <a:latin typeface="Georgia"/>
                <a:ea typeface="Calibri"/>
                <a:cs typeface="Georgia"/>
                <a:sym typeface="Calibri"/>
              </a:rPr>
              <a:t>par courrier recommandé avec accusé-réception.</a:t>
            </a:r>
            <a:endParaRPr sz="1200" b="1" i="0" u="none" strike="noStrike" cap="none" dirty="0">
              <a:solidFill>
                <a:srgbClr val="5D9936"/>
              </a:solidFill>
              <a:latin typeface="Georgia"/>
              <a:ea typeface="Calibri"/>
              <a:cs typeface="Georgia"/>
              <a:sym typeface="Calibri"/>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1652" y="4102198"/>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1" name="Image 10"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Shape 196"/>
          <p:cNvSpPr txBox="1"/>
          <p:nvPr/>
        </p:nvSpPr>
        <p:spPr>
          <a:xfrm>
            <a:off x="2037793" y="485136"/>
            <a:ext cx="4909657" cy="392415"/>
          </a:xfrm>
          <a:prstGeom prst="rect">
            <a:avLst/>
          </a:prstGeom>
          <a:noFill/>
          <a:ln w="28575" cap="flat" cmpd="sng">
            <a:solidFill>
              <a:srgbClr val="FF000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i="0" u="none" strike="noStrike" cap="none" dirty="0">
                <a:solidFill>
                  <a:schemeClr val="tx1"/>
                </a:solidFill>
                <a:latin typeface="Chalkboard SE Regular"/>
                <a:ea typeface="Calibri"/>
                <a:cs typeface="Chalkboard SE Regular"/>
                <a:sym typeface="Calibri"/>
              </a:rPr>
              <a:t>4. EMMÉNAGER</a:t>
            </a:r>
            <a:endParaRPr sz="2100" i="0" u="none" strike="noStrike" cap="none" dirty="0">
              <a:solidFill>
                <a:schemeClr val="tx1"/>
              </a:solidFill>
              <a:latin typeface="Chalkboard SE Regular"/>
              <a:ea typeface="Calibri"/>
              <a:cs typeface="Chalkboard SE Regular"/>
              <a:sym typeface="Calibri"/>
            </a:endParaRPr>
          </a:p>
        </p:txBody>
      </p:sp>
      <p:grpSp>
        <p:nvGrpSpPr>
          <p:cNvPr id="197" name="Shape 197"/>
          <p:cNvGrpSpPr/>
          <p:nvPr/>
        </p:nvGrpSpPr>
        <p:grpSpPr>
          <a:xfrm>
            <a:off x="2037999" y="1207183"/>
            <a:ext cx="4909451" cy="1313629"/>
            <a:chOff x="1536542" y="1743628"/>
            <a:chExt cx="6482748" cy="1751505"/>
          </a:xfrm>
        </p:grpSpPr>
        <p:sp>
          <p:nvSpPr>
            <p:cNvPr id="198" name="Shape 198">
              <a:hlinkClick r:id="rId3" action="ppaction://hlinksldjump"/>
            </p:cNvPr>
            <p:cNvSpPr/>
            <p:nvPr/>
          </p:nvSpPr>
          <p:spPr>
            <a:xfrm>
              <a:off x="3823649" y="1743629"/>
              <a:ext cx="1984083" cy="1751504"/>
            </a:xfrm>
            <a:prstGeom prst="roundRect">
              <a:avLst>
                <a:gd name="adj" fmla="val 18047"/>
              </a:avLst>
            </a:prstGeom>
            <a:solidFill>
              <a:srgbClr val="C0200D"/>
            </a:solidFill>
            <a:ln w="19050" cap="flat" cmpd="sng">
              <a:solidFill>
                <a:srgbClr val="B5472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4.2 </a:t>
              </a:r>
              <a:endParaRPr sz="1400" b="0" i="0" u="none" strike="noStrike" cap="none" dirty="0">
                <a:solidFill>
                  <a:schemeClr val="lt1"/>
                </a:solidFill>
                <a:latin typeface="Chalkboard SE Regular"/>
                <a:ea typeface="Calibri"/>
                <a:cs typeface="Chalkboard SE Regular"/>
                <a:sym typeface="Calibri"/>
              </a:endParaRPr>
            </a:p>
            <a:p>
              <a:pPr algn="ctr">
                <a:lnSpc>
                  <a:spcPct val="90000"/>
                </a:lnSpc>
                <a:buClr>
                  <a:schemeClr val="lt1"/>
                </a:buClr>
                <a:buSzPts val="1400"/>
              </a:pPr>
              <a:r>
                <a:rPr lang="fr-FR" dirty="0">
                  <a:solidFill>
                    <a:schemeClr val="lt1"/>
                  </a:solidFill>
                  <a:latin typeface="Chalkboard SE Regular"/>
                  <a:ea typeface="Calibri"/>
                  <a:cs typeface="Chalkboard SE Regular"/>
                  <a:sym typeface="Calibri"/>
                </a:rPr>
                <a:t>Souscrire un contrat d’électricité, d’eau, de gaz</a:t>
              </a:r>
              <a:r>
                <a:rPr lang="mr-IN" dirty="0">
                  <a:solidFill>
                    <a:schemeClr val="lt1"/>
                  </a:solidFill>
                  <a:latin typeface="Chalkboard SE Regular"/>
                  <a:ea typeface="Calibri"/>
                  <a:cs typeface="Chalkboard SE Regular"/>
                  <a:sym typeface="Calibri"/>
                </a:rPr>
                <a:t>…</a:t>
              </a:r>
              <a:endParaRPr lang="fr-FR" dirty="0">
                <a:solidFill>
                  <a:schemeClr val="lt1"/>
                </a:solidFill>
                <a:latin typeface="Chalkboard SE Regular"/>
                <a:ea typeface="Calibri"/>
                <a:cs typeface="Chalkboard SE Regular"/>
                <a:sym typeface="Calibri"/>
              </a:endParaRPr>
            </a:p>
          </p:txBody>
        </p:sp>
        <p:sp>
          <p:nvSpPr>
            <p:cNvPr id="199" name="Shape 199">
              <a:hlinkClick r:id="rId4" action="ppaction://hlinksldjump"/>
            </p:cNvPr>
            <p:cNvSpPr/>
            <p:nvPr/>
          </p:nvSpPr>
          <p:spPr>
            <a:xfrm>
              <a:off x="6113967" y="1749634"/>
              <a:ext cx="1905323" cy="1745497"/>
            </a:xfrm>
            <a:prstGeom prst="roundRect">
              <a:avLst>
                <a:gd name="adj" fmla="val 18047"/>
              </a:avLst>
            </a:prstGeom>
            <a:solidFill>
              <a:srgbClr val="C0200D"/>
            </a:solidFill>
            <a:ln w="19050" cap="flat" cmpd="sng">
              <a:solidFill>
                <a:srgbClr val="B54721"/>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4.3 </a:t>
              </a:r>
              <a:endParaRPr sz="1400" b="0" i="0" u="none" strike="noStrike" cap="none" dirty="0">
                <a:solidFill>
                  <a:schemeClr val="lt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Souscrire une ligne internet / téléphone</a:t>
              </a:r>
              <a:endParaRPr sz="1200" b="0" i="0" u="none" strike="noStrike" cap="none" dirty="0">
                <a:solidFill>
                  <a:schemeClr val="lt1"/>
                </a:solidFill>
                <a:latin typeface="Chalkboard SE Regular"/>
                <a:ea typeface="Calibri"/>
                <a:cs typeface="Chalkboard SE Regular"/>
                <a:sym typeface="Calibri"/>
              </a:endParaRPr>
            </a:p>
          </p:txBody>
        </p:sp>
        <p:sp>
          <p:nvSpPr>
            <p:cNvPr id="200" name="Shape 200">
              <a:hlinkClick r:id="rId5" action="ppaction://hlinksldjump"/>
            </p:cNvPr>
            <p:cNvSpPr/>
            <p:nvPr/>
          </p:nvSpPr>
          <p:spPr>
            <a:xfrm>
              <a:off x="1536542" y="1743628"/>
              <a:ext cx="1907983" cy="1751505"/>
            </a:xfrm>
            <a:prstGeom prst="roundRect">
              <a:avLst>
                <a:gd name="adj" fmla="val 18047"/>
              </a:avLst>
            </a:prstGeom>
            <a:solidFill>
              <a:srgbClr val="C0200D"/>
            </a:solidFill>
            <a:ln w="19050" cap="flat" cmpd="sng">
              <a:solidFill>
                <a:schemeClr val="accent5"/>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4.1 </a:t>
              </a:r>
              <a:endParaRPr sz="1400" b="0" i="0" u="none" strike="noStrike" cap="none" dirty="0">
                <a:solidFill>
                  <a:schemeClr val="lt1"/>
                </a:solidFill>
                <a:latin typeface="Chalkboard SE Regular"/>
                <a:ea typeface="Calibri"/>
                <a:cs typeface="Chalkboard SE Regular"/>
                <a:sym typeface="Calibri"/>
              </a:endParaRPr>
            </a:p>
            <a:p>
              <a:pPr algn="ctr">
                <a:lnSpc>
                  <a:spcPct val="90000"/>
                </a:lnSpc>
                <a:buClr>
                  <a:schemeClr val="lt1"/>
                </a:buClr>
                <a:buSzPts val="1400"/>
              </a:pPr>
              <a:r>
                <a:rPr lang="fr-FR" dirty="0">
                  <a:solidFill>
                    <a:schemeClr val="lt1"/>
                  </a:solidFill>
                  <a:latin typeface="Chalkboard SE Regular"/>
                  <a:ea typeface="Calibri"/>
                  <a:cs typeface="Chalkboard SE Regular"/>
                  <a:sym typeface="Calibri"/>
                </a:rPr>
                <a:t>Faire le changement d’adresse</a:t>
              </a:r>
            </a:p>
          </p:txBody>
        </p:sp>
      </p:grpSp>
      <p:pic>
        <p:nvPicPr>
          <p:cNvPr id="7" name="Image 6"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5123647" y="2364825"/>
            <a:ext cx="452288" cy="559633"/>
          </a:xfrm>
          <a:prstGeom prst="rect">
            <a:avLst/>
          </a:prstGeom>
        </p:spPr>
      </p:pic>
      <p:pic>
        <p:nvPicPr>
          <p:cNvPr id="8" name="Image 7"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3437295" y="2365598"/>
            <a:ext cx="452288" cy="559633"/>
          </a:xfrm>
          <a:prstGeom prst="rect">
            <a:avLst/>
          </a:prstGeom>
        </p:spPr>
      </p:pic>
      <p:pic>
        <p:nvPicPr>
          <p:cNvPr id="9" name="Image 8" descr="29-arrow.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rot="646313">
            <a:off x="1502137" y="804319"/>
            <a:ext cx="551805" cy="606379"/>
          </a:xfrm>
          <a:prstGeom prst="rect">
            <a:avLst/>
          </a:prstGeom>
        </p:spPr>
      </p:pic>
      <p:pic>
        <p:nvPicPr>
          <p:cNvPr id="10" name="Image 9" descr="18-arrow.png">
            <a:hlinkClick r:id="" action="ppaction://hlinkshowjump?jump=nextslide"/>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3" name="Image 12" descr="iconmonstr-home-5-240.png">
            <a:hlinkClick r:id="rId9" action="ppaction://hlinksldjump"/>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4" name="Image 13" descr="18-arrow.png">
            <a:hlinkClick r:id="" action="ppaction://hlinkshowjump?jump=previousslide"/>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Shape 205"/>
          <p:cNvSpPr txBox="1"/>
          <p:nvPr/>
        </p:nvSpPr>
        <p:spPr>
          <a:xfrm>
            <a:off x="208518" y="189536"/>
            <a:ext cx="5506778" cy="454882"/>
          </a:xfrm>
          <a:prstGeom prst="rect">
            <a:avLst/>
          </a:prstGeom>
          <a:noFill/>
          <a:ln>
            <a:noFill/>
          </a:ln>
        </p:spPr>
        <p:txBody>
          <a:bodyPr spcFirstLastPara="1" wrap="square" lIns="68575" tIns="34275" rIns="68575" bIns="34275" anchor="t" anchorCtr="0">
            <a:noAutofit/>
          </a:bodyPr>
          <a:lstStyle/>
          <a:p>
            <a:pPr lvl="0">
              <a:buSzPts val="1800"/>
            </a:pPr>
            <a:r>
              <a:rPr lang="fr" sz="2100" b="1" dirty="0">
                <a:solidFill>
                  <a:srgbClr val="C0200D"/>
                </a:solidFill>
                <a:latin typeface="Chalkboard SE Regular"/>
                <a:ea typeface="Calibri"/>
                <a:cs typeface="Chalkboard SE Regular"/>
                <a:sym typeface="Calibri"/>
              </a:rPr>
              <a:t>4.1 Faire votre changement d’adresse</a:t>
            </a:r>
            <a:endParaRPr lang="fr-FR" sz="2100" b="1" dirty="0">
              <a:solidFill>
                <a:srgbClr val="C0200D"/>
              </a:solidFill>
              <a:latin typeface="Chalkboard SE Regular"/>
              <a:ea typeface="Calibri"/>
              <a:cs typeface="Chalkboard SE Regular"/>
              <a:sym typeface="Calibri"/>
            </a:endParaRPr>
          </a:p>
          <a:p>
            <a:pPr lvl="0">
              <a:buSzPts val="1800"/>
            </a:pPr>
            <a:endParaRPr lang="fr" sz="1600" b="1" dirty="0">
              <a:solidFill>
                <a:srgbClr val="FF0000"/>
              </a:solidFill>
              <a:latin typeface="Calibri"/>
              <a:ea typeface="Calibri"/>
              <a:cs typeface="Calibri"/>
            </a:endParaRPr>
          </a:p>
          <a:p>
            <a:pPr lvl="0">
              <a:buSzPts val="1200"/>
            </a:pPr>
            <a:endParaRPr lang="fr-FR" b="1" i="0" u="none" strike="noStrike" cap="none" dirty="0">
              <a:solidFill>
                <a:srgbClr val="FF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1" i="0" u="none" strike="noStrike" cap="none" dirty="0">
              <a:solidFill>
                <a:schemeClr val="dk1"/>
              </a:solidFill>
              <a:latin typeface="Calibri"/>
              <a:ea typeface="Calibri"/>
              <a:cs typeface="Calibri"/>
              <a:sym typeface="Calibri"/>
            </a:endParaRPr>
          </a:p>
        </p:txBody>
      </p:sp>
      <p:sp>
        <p:nvSpPr>
          <p:cNvPr id="3" name="ZoneTexte 2"/>
          <p:cNvSpPr txBox="1"/>
          <p:nvPr/>
        </p:nvSpPr>
        <p:spPr>
          <a:xfrm>
            <a:off x="246429" y="777093"/>
            <a:ext cx="7544572" cy="1323439"/>
          </a:xfrm>
          <a:prstGeom prst="rect">
            <a:avLst/>
          </a:prstGeom>
          <a:noFill/>
        </p:spPr>
        <p:txBody>
          <a:bodyPr wrap="square" rtlCol="0">
            <a:spAutoFit/>
          </a:bodyPr>
          <a:lstStyle/>
          <a:p>
            <a:pPr marL="285750" lvl="0" indent="-285750">
              <a:buSzPts val="1200"/>
              <a:buFont typeface="Arial"/>
              <a:buChar char="•"/>
            </a:pPr>
            <a:r>
              <a:rPr lang="fr" sz="1600" dirty="0">
                <a:solidFill>
                  <a:schemeClr val="dk1"/>
                </a:solidFill>
                <a:latin typeface="Georgia"/>
                <a:ea typeface="Calibri"/>
                <a:cs typeface="Georgia"/>
                <a:sym typeface="Calibri"/>
              </a:rPr>
              <a:t>Si cela vous concerne, pensez à informer les organismes et vos proches de votre nouvelle adresse (banque, assurance, employeur, famille, Préfecture…)</a:t>
            </a:r>
            <a:endParaRPr lang="fr-FR" sz="1600" dirty="0">
              <a:solidFill>
                <a:schemeClr val="dk1"/>
              </a:solidFill>
              <a:latin typeface="Georgia"/>
              <a:ea typeface="Calibri"/>
              <a:cs typeface="Georgia"/>
              <a:sym typeface="Calibri"/>
            </a:endParaRPr>
          </a:p>
          <a:p>
            <a:pPr lvl="0">
              <a:buSzPts val="1200"/>
            </a:pPr>
            <a:endParaRPr lang="fr" sz="1600" dirty="0">
              <a:solidFill>
                <a:schemeClr val="dk1"/>
              </a:solidFill>
              <a:latin typeface="Georgia"/>
              <a:ea typeface="Calibri"/>
              <a:cs typeface="Georgia"/>
            </a:endParaRPr>
          </a:p>
          <a:p>
            <a:pPr marL="285750" lvl="0" indent="-285750">
              <a:buSzPts val="1200"/>
              <a:buFont typeface="Arial"/>
              <a:buChar char="•"/>
            </a:pPr>
            <a:r>
              <a:rPr lang="fr" sz="1600" dirty="0">
                <a:solidFill>
                  <a:schemeClr val="dk1"/>
                </a:solidFill>
                <a:latin typeface="Georgia"/>
                <a:ea typeface="Calibri"/>
                <a:cs typeface="Georgia"/>
                <a:sym typeface="Calibri"/>
              </a:rPr>
              <a:t>Mettez votre nom sur la boîte aux lettres et la sonnette de votre nouveau logement!</a:t>
            </a:r>
          </a:p>
        </p:txBody>
      </p:sp>
      <p:pic>
        <p:nvPicPr>
          <p:cNvPr id="4" name="Image 3"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7" name="Image 6"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8" name="Image 7"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88881" y="160436"/>
            <a:ext cx="8246631" cy="2446824"/>
          </a:xfrm>
          <a:prstGeom prst="rect">
            <a:avLst/>
          </a:prstGeom>
        </p:spPr>
        <p:txBody>
          <a:bodyPr wrap="square">
            <a:spAutoFit/>
          </a:bodyPr>
          <a:lstStyle/>
          <a:p>
            <a:pPr lvl="0">
              <a:buSzPts val="1800"/>
            </a:pPr>
            <a:r>
              <a:rPr lang="fr" sz="2100" b="1" dirty="0">
                <a:solidFill>
                  <a:srgbClr val="C0200D"/>
                </a:solidFill>
                <a:latin typeface="Chalkboard SE Regular"/>
                <a:ea typeface="Calibri"/>
                <a:cs typeface="Chalkboard SE Regular"/>
                <a:sym typeface="Calibri"/>
              </a:rPr>
              <a:t>4.2 Souscrire un contrat d’électricité, d’eau, de gaz...</a:t>
            </a:r>
          </a:p>
          <a:p>
            <a:pPr lvl="0">
              <a:buSzPts val="1800"/>
            </a:pPr>
            <a:endParaRPr lang="fr" sz="2000" b="1" dirty="0"/>
          </a:p>
          <a:p>
            <a:pPr marL="285750" lvl="0" indent="-285750">
              <a:buSzPts val="1200"/>
              <a:buFont typeface="Arial"/>
              <a:buChar char="•"/>
            </a:pPr>
            <a:r>
              <a:rPr lang="fr" dirty="0">
                <a:solidFill>
                  <a:schemeClr val="dk1"/>
                </a:solidFill>
                <a:latin typeface="Georgia"/>
                <a:ea typeface="Calibri"/>
                <a:cs typeface="Georgia"/>
                <a:sym typeface="Calibri"/>
              </a:rPr>
              <a:t>Lors de l’état des lieux d’entrée, pensez à relever les compteurs.</a:t>
            </a:r>
            <a:endParaRPr lang="fr-FR" dirty="0">
              <a:solidFill>
                <a:schemeClr val="dk1"/>
              </a:solidFill>
              <a:latin typeface="Georgia"/>
              <a:ea typeface="Calibri"/>
              <a:cs typeface="Georgia"/>
              <a:sym typeface="Calibri"/>
            </a:endParaRPr>
          </a:p>
          <a:p>
            <a:pPr lvl="0">
              <a:buSzPts val="1200"/>
            </a:pPr>
            <a:endParaRPr lang="fr" dirty="0">
              <a:latin typeface="Georgia"/>
              <a:cs typeface="Georgia"/>
            </a:endParaRPr>
          </a:p>
          <a:p>
            <a:pPr marL="285750" lvl="0" indent="-285750">
              <a:buSzPts val="1200"/>
              <a:buFont typeface="Arial"/>
              <a:buChar char="•"/>
            </a:pPr>
            <a:r>
              <a:rPr lang="fr" dirty="0">
                <a:solidFill>
                  <a:schemeClr val="dk1"/>
                </a:solidFill>
                <a:latin typeface="Georgia"/>
                <a:ea typeface="Calibri"/>
                <a:cs typeface="Georgia"/>
                <a:sym typeface="Calibri"/>
              </a:rPr>
              <a:t>Dès votre emménagement, vous devez souscrire en votre nom les contrats d’électricité, de gaz et d’eau (selon les logements et les villes).</a:t>
            </a:r>
            <a:endParaRPr lang="fr-FR" dirty="0">
              <a:solidFill>
                <a:schemeClr val="dk1"/>
              </a:solidFill>
              <a:latin typeface="Georgia"/>
              <a:ea typeface="Calibri"/>
              <a:cs typeface="Georgia"/>
              <a:sym typeface="Calibri"/>
            </a:endParaRPr>
          </a:p>
          <a:p>
            <a:pPr lvl="0">
              <a:buSzPts val="1200"/>
            </a:pPr>
            <a:endParaRPr lang="fr" dirty="0">
              <a:latin typeface="Georgia"/>
              <a:cs typeface="Georgia"/>
            </a:endParaRPr>
          </a:p>
          <a:p>
            <a:pPr marL="285750" lvl="0" indent="-285750">
              <a:buSzPts val="1200"/>
              <a:buFont typeface="Arial"/>
              <a:buChar char="•"/>
            </a:pPr>
            <a:r>
              <a:rPr lang="fr" dirty="0">
                <a:solidFill>
                  <a:schemeClr val="dk1"/>
                </a:solidFill>
                <a:latin typeface="Georgia"/>
                <a:ea typeface="Calibri"/>
                <a:cs typeface="Georgia"/>
                <a:sym typeface="Calibri"/>
              </a:rPr>
              <a:t>Renseignez-vous auprès du propriétaire pour savoir si les compteurs ont été coupés et demandez quels étaient les fournisseurs d’énergie précédents.</a:t>
            </a:r>
            <a:endParaRPr lang="fr-FR" dirty="0">
              <a:solidFill>
                <a:schemeClr val="dk1"/>
              </a:solidFill>
              <a:latin typeface="Georgia"/>
              <a:ea typeface="Calibri"/>
              <a:cs typeface="Georgia"/>
              <a:sym typeface="Calibri"/>
            </a:endParaRPr>
          </a:p>
          <a:p>
            <a:pPr lvl="0">
              <a:buSzPts val="1200"/>
            </a:pPr>
            <a:endParaRPr lang="fr" dirty="0">
              <a:solidFill>
                <a:schemeClr val="dk1"/>
              </a:solidFill>
              <a:latin typeface="Georgia"/>
              <a:ea typeface="Calibri"/>
              <a:cs typeface="Georgia"/>
              <a:sym typeface="Calibri"/>
            </a:endParaRPr>
          </a:p>
        </p:txBody>
      </p:sp>
      <p:pic>
        <p:nvPicPr>
          <p:cNvPr id="3" name="Image 2" descr="7-arrow.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4346" y="2765977"/>
            <a:ext cx="606598" cy="529560"/>
          </a:xfrm>
          <a:prstGeom prst="rect">
            <a:avLst/>
          </a:prstGeom>
        </p:spPr>
      </p:pic>
      <p:sp>
        <p:nvSpPr>
          <p:cNvPr id="4" name="ZoneTexte 3"/>
          <p:cNvSpPr txBox="1"/>
          <p:nvPr/>
        </p:nvSpPr>
        <p:spPr>
          <a:xfrm>
            <a:off x="862505" y="2814593"/>
            <a:ext cx="7781525" cy="523220"/>
          </a:xfrm>
          <a:prstGeom prst="rect">
            <a:avLst/>
          </a:prstGeom>
          <a:noFill/>
        </p:spPr>
        <p:txBody>
          <a:bodyPr wrap="square" rtlCol="0">
            <a:spAutoFit/>
          </a:bodyPr>
          <a:lstStyle/>
          <a:p>
            <a:pPr lvl="0">
              <a:buSzPts val="1200"/>
            </a:pPr>
            <a:r>
              <a:rPr lang="fr" b="1" dirty="0">
                <a:solidFill>
                  <a:srgbClr val="C0200D"/>
                </a:solidFill>
                <a:latin typeface="Georgia"/>
                <a:ea typeface="Calibri"/>
                <a:cs typeface="Georgia"/>
                <a:sym typeface="Calibri"/>
              </a:rPr>
              <a:t>Certains propriétaires peuvent proposer une location « tout inclus » sans que vous ne deviez faire ces démarches.</a:t>
            </a:r>
            <a:endParaRPr lang="fr" dirty="0">
              <a:solidFill>
                <a:srgbClr val="C0200D"/>
              </a:solidFill>
              <a:latin typeface="Georgia"/>
              <a:cs typeface="Georgia"/>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8" name="Image 7"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9" name="Image 8"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311897666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1336963" y="185328"/>
            <a:ext cx="3866906" cy="665074"/>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chemeClr val="dk1"/>
              </a:buClr>
              <a:buSzPts val="1100"/>
              <a:buFont typeface="Calibri"/>
              <a:buNone/>
            </a:pPr>
            <a:r>
              <a:rPr lang="fr" sz="2800" b="0" i="0" u="none" strike="noStrike" cap="none" dirty="0">
                <a:solidFill>
                  <a:schemeClr val="dk1"/>
                </a:solidFill>
                <a:latin typeface="Chalkboard SE Regular"/>
                <a:ea typeface="Calibri"/>
                <a:cs typeface="Chalkboard SE Regular"/>
                <a:sym typeface="Calibri"/>
              </a:rPr>
              <a:t>Trouver un logement </a:t>
            </a:r>
            <a:endParaRPr sz="2800" b="0" i="0" u="none" strike="noStrike" cap="none" dirty="0">
              <a:solidFill>
                <a:schemeClr val="dk1"/>
              </a:solidFill>
              <a:latin typeface="Chalkboard SE Regular"/>
              <a:ea typeface="Calibri"/>
              <a:cs typeface="Chalkboard SE Regular"/>
              <a:sym typeface="Calibri"/>
            </a:endParaRPr>
          </a:p>
        </p:txBody>
      </p:sp>
      <p:sp>
        <p:nvSpPr>
          <p:cNvPr id="76" name="Shape 76"/>
          <p:cNvSpPr/>
          <p:nvPr/>
        </p:nvSpPr>
        <p:spPr>
          <a:xfrm>
            <a:off x="1350420" y="778252"/>
            <a:ext cx="4577325" cy="3239885"/>
          </a:xfrm>
          <a:prstGeom prst="rect">
            <a:avLst/>
          </a:prstGeom>
          <a:noFill/>
          <a:ln>
            <a:noFill/>
          </a:ln>
        </p:spPr>
        <p:txBody>
          <a:bodyPr spcFirstLastPara="1" wrap="square" lIns="68575" tIns="34275" rIns="68575" bIns="34275" anchor="t" anchorCtr="0">
            <a:noAutofit/>
          </a:bodyPr>
          <a:lstStyle/>
          <a:p>
            <a:pPr marL="0" marR="0" lvl="0" indent="0" algn="just"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Georgia"/>
                <a:ea typeface="Calibri"/>
                <a:cs typeface="Georgia"/>
                <a:sym typeface="Calibri"/>
              </a:rPr>
              <a:t>La recherche d’un logement en France est une étape importante et complexe. Pour faire face à cela, il est important de bien comprendre le système français et de savoir où trouver les réponses à vos questions. </a:t>
            </a:r>
            <a:endParaRPr lang="fr-FR" sz="1400" b="0" i="0" u="none" strike="noStrike" cap="none" dirty="0">
              <a:solidFill>
                <a:schemeClr val="dk1"/>
              </a:solidFill>
              <a:latin typeface="Georgia"/>
              <a:ea typeface="Calibri"/>
              <a:cs typeface="Georgia"/>
              <a:sym typeface="Calibri"/>
            </a:endParaRPr>
          </a:p>
          <a:p>
            <a:pPr marL="0" marR="0" lvl="0" indent="0" algn="just" rtl="0">
              <a:lnSpc>
                <a:spcPct val="100000"/>
              </a:lnSpc>
              <a:spcBef>
                <a:spcPts val="0"/>
              </a:spcBef>
              <a:spcAft>
                <a:spcPts val="0"/>
              </a:spcAft>
              <a:buClr>
                <a:srgbClr val="000000"/>
              </a:buClr>
              <a:buSzPts val="1400"/>
              <a:buFont typeface="Arial"/>
              <a:buNone/>
            </a:pPr>
            <a:endParaRPr lang="fr-FR" sz="1400" b="0" i="0" u="none" strike="noStrike" cap="none" dirty="0">
              <a:solidFill>
                <a:schemeClr val="dk1"/>
              </a:solidFill>
              <a:latin typeface="Georgia"/>
              <a:ea typeface="Calibri"/>
              <a:cs typeface="Georgia"/>
              <a:sym typeface="Calibri"/>
            </a:endParaRPr>
          </a:p>
          <a:p>
            <a:pPr algn="just">
              <a:buSzPts val="1400"/>
            </a:pPr>
            <a:r>
              <a:rPr lang="fr-FR" dirty="0">
                <a:solidFill>
                  <a:schemeClr val="dk1"/>
                </a:solidFill>
                <a:latin typeface="Georgia"/>
                <a:ea typeface="Calibri"/>
                <a:cs typeface="Georgia"/>
                <a:sym typeface="Calibri"/>
              </a:rPr>
              <a:t>Le présent guide a été conçu par l’association EURAXESS France afin de faciliter votre arrivée et votre séjour en France. C’est un outil de référence, qui pourra vous aider à  comprendre les spécificités de l’accès au logement en France et faciliter vos démarches.</a:t>
            </a:r>
          </a:p>
          <a:p>
            <a:pPr algn="just">
              <a:buSzPts val="1400"/>
            </a:pPr>
            <a:endParaRPr sz="1100" b="0" i="0" u="none" strike="noStrike" cap="none" dirty="0">
              <a:solidFill>
                <a:srgbClr val="000000"/>
              </a:solidFill>
              <a:latin typeface="Georgia"/>
              <a:cs typeface="Georgia"/>
              <a:sym typeface="Arial"/>
            </a:endParaRPr>
          </a:p>
          <a:p>
            <a:pPr marL="0" marR="0" lvl="0" indent="0" algn="just"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Georgia"/>
                <a:ea typeface="Calibri"/>
                <a:cs typeface="Georgia"/>
                <a:sym typeface="Calibri"/>
              </a:rPr>
              <a:t>Le réseau français des centres de service</a:t>
            </a:r>
            <a:r>
              <a:rPr lang="fr-FR" sz="1400" b="0" i="0" u="none" strike="noStrike" cap="none" dirty="0">
                <a:solidFill>
                  <a:schemeClr val="dk1"/>
                </a:solidFill>
                <a:latin typeface="Georgia"/>
                <a:ea typeface="Calibri"/>
                <a:cs typeface="Georgia"/>
                <a:sym typeface="Calibri"/>
              </a:rPr>
              <a:t>s</a:t>
            </a:r>
            <a:r>
              <a:rPr lang="fr" sz="1400" b="0" i="0" u="none" strike="noStrike" cap="none" dirty="0">
                <a:solidFill>
                  <a:schemeClr val="dk1"/>
                </a:solidFill>
                <a:latin typeface="Georgia"/>
                <a:ea typeface="Calibri"/>
                <a:cs typeface="Georgia"/>
                <a:sym typeface="Calibri"/>
              </a:rPr>
              <a:t> EURAXESS est composé de </a:t>
            </a:r>
            <a:r>
              <a:rPr lang="fr-FR" sz="1400" b="0" i="0" u="none" strike="noStrike" cap="none" dirty="0">
                <a:solidFill>
                  <a:schemeClr val="dk1"/>
                </a:solidFill>
                <a:latin typeface="Georgia"/>
                <a:ea typeface="Calibri"/>
                <a:cs typeface="Georgia"/>
                <a:sym typeface="Calibri"/>
              </a:rPr>
              <a:t>plus de </a:t>
            </a:r>
            <a:r>
              <a:rPr lang="fr" dirty="0">
                <a:solidFill>
                  <a:schemeClr val="dk1"/>
                </a:solidFill>
                <a:latin typeface="Georgia"/>
                <a:ea typeface="Calibri"/>
                <a:cs typeface="Georgia"/>
                <a:sym typeface="Calibri"/>
              </a:rPr>
              <a:t>40 </a:t>
            </a:r>
            <a:r>
              <a:rPr lang="fr" sz="1400" b="0" i="0" u="none" strike="noStrike" cap="none" dirty="0">
                <a:solidFill>
                  <a:schemeClr val="dk1"/>
                </a:solidFill>
                <a:latin typeface="Georgia"/>
                <a:ea typeface="Calibri"/>
                <a:cs typeface="Georgia"/>
                <a:sym typeface="Calibri"/>
              </a:rPr>
              <a:t>centres en France, destinés à vous accompagner dans vos démarches. N’hésitez pas à con</a:t>
            </a:r>
            <a:r>
              <a:rPr lang="fr-FR" sz="1400" b="0" i="0" u="none" strike="noStrike" cap="none" dirty="0" err="1">
                <a:solidFill>
                  <a:schemeClr val="dk1"/>
                </a:solidFill>
                <a:latin typeface="Georgia"/>
                <a:ea typeface="Calibri"/>
                <a:cs typeface="Georgia"/>
                <a:sym typeface="Calibri"/>
              </a:rPr>
              <a:t>tacter</a:t>
            </a:r>
            <a:r>
              <a:rPr lang="fr" sz="1400" b="0" i="0" u="none" strike="noStrike" cap="none" dirty="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hlinkClick r:id="rId3"/>
              </a:rPr>
              <a:t>le centre le plus proche de votre lieu d’accueil</a:t>
            </a:r>
            <a:r>
              <a:rPr lang="fr-FR" dirty="0">
                <a:solidFill>
                  <a:schemeClr val="dk1"/>
                </a:solidFill>
                <a:latin typeface="Georgia"/>
                <a:ea typeface="Calibri"/>
                <a:cs typeface="Georgia"/>
                <a:sym typeface="Calibri"/>
              </a:rPr>
              <a:t>.</a:t>
            </a:r>
            <a:endParaRPr sz="1400" b="0" i="0" u="none" strike="noStrike" cap="none" dirty="0">
              <a:solidFill>
                <a:schemeClr val="dk1"/>
              </a:solidFill>
              <a:latin typeface="Georgia"/>
              <a:ea typeface="Calibri"/>
              <a:cs typeface="Georgia"/>
              <a:sym typeface="Calibri"/>
            </a:endParaRPr>
          </a:p>
        </p:txBody>
      </p:sp>
      <p:sp>
        <p:nvSpPr>
          <p:cNvPr id="78" name="Shape 78">
            <a:hlinkClick r:id="" action="ppaction://hlinkshowjump?jump=nextslide"/>
          </p:cNvPr>
          <p:cNvSpPr txBox="1"/>
          <p:nvPr/>
        </p:nvSpPr>
        <p:spPr>
          <a:xfrm>
            <a:off x="6501979" y="900290"/>
            <a:ext cx="2246310" cy="521221"/>
          </a:xfrm>
          <a:prstGeom prst="rect">
            <a:avLst/>
          </a:prstGeom>
          <a:noFill/>
          <a:ln w="38100" cap="flat" cmpd="sng">
            <a:solidFill>
              <a:srgbClr val="D16207"/>
            </a:solidFill>
            <a:prstDash val="solid"/>
            <a:round/>
            <a:headEnd type="none" w="sm" len="sm"/>
            <a:tailEnd type="none" w="sm" len="sm"/>
          </a:ln>
        </p:spPr>
        <p:txBody>
          <a:bodyPr spcFirstLastPara="1" wrap="square" lIns="68575" tIns="34275" rIns="68575" bIns="34275" anchor="t" anchorCtr="0">
            <a:noAutofit/>
          </a:bodyPr>
          <a:lstStyle/>
          <a:p>
            <a:pPr marL="0" marR="0" lvl="0" indent="0" rtl="0">
              <a:lnSpc>
                <a:spcPct val="100000"/>
              </a:lnSpc>
              <a:spcBef>
                <a:spcPts val="0"/>
              </a:spcBef>
              <a:spcAft>
                <a:spcPts val="0"/>
              </a:spcAft>
              <a:buClr>
                <a:srgbClr val="000000"/>
              </a:buClr>
              <a:buSzPts val="1400"/>
              <a:buFont typeface="Arial"/>
              <a:buNone/>
            </a:pPr>
            <a:r>
              <a:rPr lang="fr" sz="1200" dirty="0">
                <a:solidFill>
                  <a:schemeClr val="dk1"/>
                </a:solidFill>
                <a:latin typeface="Chalkboard SE Regular"/>
                <a:ea typeface="Calibri"/>
                <a:cs typeface="Chalkboard SE Regular"/>
                <a:sym typeface="Calibri"/>
              </a:rPr>
              <a:t>1. DÉFINIR VOS CRITÈRES DE RECHERCHE</a:t>
            </a:r>
            <a:endParaRPr sz="1200" dirty="0">
              <a:solidFill>
                <a:schemeClr val="dk1"/>
              </a:solidFill>
              <a:latin typeface="Chalkboard SE Regular"/>
              <a:ea typeface="Calibri"/>
              <a:cs typeface="Chalkboard SE Regular"/>
              <a:sym typeface="Calibri"/>
            </a:endParaRPr>
          </a:p>
        </p:txBody>
      </p:sp>
      <p:sp>
        <p:nvSpPr>
          <p:cNvPr id="79" name="Shape 79">
            <a:hlinkClick r:id="rId4" action="ppaction://hlinksldjump"/>
          </p:cNvPr>
          <p:cNvSpPr txBox="1"/>
          <p:nvPr/>
        </p:nvSpPr>
        <p:spPr>
          <a:xfrm>
            <a:off x="6498213" y="1559483"/>
            <a:ext cx="2250076" cy="506445"/>
          </a:xfrm>
          <a:prstGeom prst="rect">
            <a:avLst/>
          </a:prstGeom>
          <a:noFill/>
          <a:ln w="38100" cap="flat" cmpd="sng">
            <a:solidFill>
              <a:srgbClr val="2E75B5"/>
            </a:solidFill>
            <a:prstDash val="solid"/>
            <a:round/>
            <a:headEnd type="none" w="sm" len="sm"/>
            <a:tailEnd type="none" w="sm" len="sm"/>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300" b="0" i="0" u="none" strike="noStrike" cap="none" dirty="0">
                <a:solidFill>
                  <a:schemeClr val="dk1"/>
                </a:solidFill>
                <a:latin typeface="Chalkboard SE Regular"/>
                <a:ea typeface="Calibri"/>
                <a:cs typeface="Chalkboard SE Regular"/>
                <a:sym typeface="Calibri"/>
              </a:rPr>
              <a:t>2. CHERCHER UN LOGEMENT</a:t>
            </a:r>
            <a:endParaRPr sz="1300" b="0" i="0" u="none" strike="noStrike" cap="none" dirty="0">
              <a:solidFill>
                <a:schemeClr val="dk1"/>
              </a:solidFill>
              <a:latin typeface="Chalkboard SE Regular"/>
              <a:ea typeface="Calibri"/>
              <a:cs typeface="Chalkboard SE Regular"/>
              <a:sym typeface="Calibri"/>
            </a:endParaRPr>
          </a:p>
        </p:txBody>
      </p:sp>
      <p:sp>
        <p:nvSpPr>
          <p:cNvPr id="80" name="Shape 80">
            <a:hlinkClick r:id="rId5" action="ppaction://hlinksldjump"/>
          </p:cNvPr>
          <p:cNvSpPr txBox="1"/>
          <p:nvPr/>
        </p:nvSpPr>
        <p:spPr>
          <a:xfrm>
            <a:off x="6517169" y="2229094"/>
            <a:ext cx="2231120" cy="500207"/>
          </a:xfrm>
          <a:prstGeom prst="rect">
            <a:avLst/>
          </a:prstGeom>
          <a:noFill/>
          <a:ln w="38100" cap="flat" cmpd="sng">
            <a:solidFill>
              <a:srgbClr val="92D050"/>
            </a:solidFill>
            <a:prstDash val="solid"/>
            <a:round/>
            <a:headEnd type="none" w="sm" len="sm"/>
            <a:tailEnd type="none" w="sm" len="sm"/>
          </a:ln>
        </p:spPr>
        <p:txBody>
          <a:bodyPr spcFirstLastPara="1" wrap="square" lIns="68575" tIns="34275" rIns="68575" bIns="34275" anchor="t" anchorCtr="0">
            <a:noAutofit/>
          </a:bodyPr>
          <a:lstStyle/>
          <a:p>
            <a:pPr marL="0" marR="0" lvl="0" indent="0" rtl="0">
              <a:lnSpc>
                <a:spcPct val="100000"/>
              </a:lnSpc>
              <a:spcBef>
                <a:spcPts val="0"/>
              </a:spcBef>
              <a:spcAft>
                <a:spcPts val="0"/>
              </a:spcAft>
              <a:buClr>
                <a:srgbClr val="000000"/>
              </a:buClr>
              <a:buSzPts val="1400"/>
              <a:buFont typeface="Arial"/>
              <a:buNone/>
            </a:pPr>
            <a:r>
              <a:rPr lang="fr" sz="1300" dirty="0">
                <a:solidFill>
                  <a:schemeClr val="dk1"/>
                </a:solidFill>
                <a:latin typeface="Chalkboard SE Regular"/>
                <a:ea typeface="Calibri"/>
                <a:cs typeface="Chalkboard SE Regular"/>
                <a:sym typeface="Calibri"/>
              </a:rPr>
              <a:t>3. SIGNER UN CONTRAT DE LOCATION</a:t>
            </a:r>
            <a:endParaRPr sz="1300" dirty="0">
              <a:solidFill>
                <a:schemeClr val="dk1"/>
              </a:solidFill>
              <a:latin typeface="Chalkboard SE Regular"/>
              <a:ea typeface="Calibri"/>
              <a:cs typeface="Chalkboard SE Regular"/>
              <a:sym typeface="Calibri"/>
            </a:endParaRPr>
          </a:p>
        </p:txBody>
      </p:sp>
      <p:sp>
        <p:nvSpPr>
          <p:cNvPr id="81" name="Shape 81">
            <a:hlinkClick r:id="rId6" action="ppaction://hlinksldjump"/>
          </p:cNvPr>
          <p:cNvSpPr txBox="1"/>
          <p:nvPr/>
        </p:nvSpPr>
        <p:spPr>
          <a:xfrm>
            <a:off x="6517169" y="3537907"/>
            <a:ext cx="2231120" cy="484800"/>
          </a:xfrm>
          <a:prstGeom prst="rect">
            <a:avLst/>
          </a:prstGeom>
          <a:noFill/>
          <a:ln w="38100" cap="flat" cmpd="sng">
            <a:solidFill>
              <a:srgbClr val="7030A0"/>
            </a:solidFill>
            <a:prstDash val="solid"/>
            <a:round/>
            <a:headEnd type="none" w="sm" len="sm"/>
            <a:tailEnd type="none" w="sm" len="sm"/>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300" dirty="0">
                <a:solidFill>
                  <a:schemeClr val="dk1"/>
                </a:solidFill>
                <a:latin typeface="Chalkboard SE Regular"/>
                <a:ea typeface="Calibri"/>
                <a:cs typeface="Chalkboard SE Regular"/>
                <a:sym typeface="Calibri"/>
              </a:rPr>
              <a:t>5. QUITTER LE LOGEMENT</a:t>
            </a:r>
            <a:endParaRPr sz="1300" dirty="0">
              <a:solidFill>
                <a:schemeClr val="dk1"/>
              </a:solidFill>
              <a:latin typeface="Chalkboard SE Regular"/>
              <a:ea typeface="Calibri"/>
              <a:cs typeface="Chalkboard SE Regular"/>
              <a:sym typeface="Calibri"/>
            </a:endParaRPr>
          </a:p>
        </p:txBody>
      </p:sp>
      <p:sp>
        <p:nvSpPr>
          <p:cNvPr id="82" name="Shape 82">
            <a:hlinkClick r:id="rId7" action="ppaction://hlinksldjump"/>
          </p:cNvPr>
          <p:cNvSpPr txBox="1"/>
          <p:nvPr/>
        </p:nvSpPr>
        <p:spPr>
          <a:xfrm>
            <a:off x="6517169" y="4164063"/>
            <a:ext cx="2231120" cy="484800"/>
          </a:xfrm>
          <a:prstGeom prst="rect">
            <a:avLst/>
          </a:prstGeom>
          <a:noFill/>
          <a:ln w="38100" cap="flat" cmpd="sng">
            <a:solidFill>
              <a:srgbClr val="FFC000"/>
            </a:solidFill>
            <a:prstDash val="solid"/>
            <a:round/>
            <a:headEnd type="none" w="sm" len="sm"/>
            <a:tailEnd type="none" w="sm" len="sm"/>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None/>
            </a:pPr>
            <a:r>
              <a:rPr lang="fr" sz="1300" dirty="0">
                <a:solidFill>
                  <a:schemeClr val="dk1"/>
                </a:solidFill>
                <a:latin typeface="Chalkboard SE Regular"/>
                <a:ea typeface="Calibri"/>
                <a:cs typeface="Chalkboard SE Regular"/>
                <a:sym typeface="Calibri"/>
              </a:rPr>
              <a:t>LIENS UTILES</a:t>
            </a:r>
            <a:endParaRPr sz="1300" dirty="0">
              <a:solidFill>
                <a:schemeClr val="dk1"/>
              </a:solidFill>
              <a:latin typeface="Chalkboard SE Regular"/>
              <a:ea typeface="Calibri"/>
              <a:cs typeface="Chalkboard SE Regular"/>
              <a:sym typeface="Calibri"/>
            </a:endParaRPr>
          </a:p>
        </p:txBody>
      </p:sp>
      <p:sp>
        <p:nvSpPr>
          <p:cNvPr id="83" name="Shape 83">
            <a:hlinkClick r:id="rId8" action="ppaction://hlinksldjump"/>
          </p:cNvPr>
          <p:cNvSpPr txBox="1"/>
          <p:nvPr/>
        </p:nvSpPr>
        <p:spPr>
          <a:xfrm>
            <a:off x="6517169" y="2904315"/>
            <a:ext cx="2231120" cy="484800"/>
          </a:xfrm>
          <a:prstGeom prst="rect">
            <a:avLst/>
          </a:prstGeom>
          <a:noFill/>
          <a:ln w="38100" cap="flat" cmpd="sng">
            <a:solidFill>
              <a:srgbClr val="FF0000"/>
            </a:solidFill>
            <a:prstDash val="solid"/>
            <a:round/>
            <a:headEnd type="none" w="sm" len="sm"/>
            <a:tailEnd type="none" w="sm" len="sm"/>
          </a:ln>
        </p:spPr>
        <p:txBody>
          <a:bodyPr spcFirstLastPara="1" wrap="square" lIns="68575" tIns="34275" rIns="68575" bIns="34275" anchor="ctr" anchorCtr="0">
            <a:noAutofit/>
          </a:bodyPr>
          <a:lstStyle/>
          <a:p>
            <a:pPr marL="0" marR="0" lvl="0" indent="0" algn="l" rtl="0">
              <a:lnSpc>
                <a:spcPct val="100000"/>
              </a:lnSpc>
              <a:spcBef>
                <a:spcPts val="0"/>
              </a:spcBef>
              <a:spcAft>
                <a:spcPts val="0"/>
              </a:spcAft>
              <a:buClr>
                <a:srgbClr val="000000"/>
              </a:buClr>
              <a:buSzPts val="1400"/>
              <a:buFont typeface="Arial"/>
              <a:buNone/>
            </a:pPr>
            <a:r>
              <a:rPr lang="fr" sz="1300" dirty="0">
                <a:solidFill>
                  <a:schemeClr val="dk1"/>
                </a:solidFill>
                <a:latin typeface="Chalkboard SE Regular"/>
                <a:ea typeface="Calibri"/>
                <a:cs typeface="Chalkboard SE Regular"/>
                <a:sym typeface="Calibri"/>
              </a:rPr>
              <a:t>4. EMMÉNAGER</a:t>
            </a:r>
            <a:endParaRPr sz="1300" dirty="0">
              <a:solidFill>
                <a:schemeClr val="dk1"/>
              </a:solidFill>
              <a:latin typeface="Chalkboard SE Regular"/>
              <a:ea typeface="Calibri"/>
              <a:cs typeface="Chalkboard SE Regular"/>
              <a:sym typeface="Calibri"/>
            </a:endParaRPr>
          </a:p>
        </p:txBody>
      </p:sp>
      <p:sp>
        <p:nvSpPr>
          <p:cNvPr id="84" name="Shape 84"/>
          <p:cNvSpPr/>
          <p:nvPr/>
        </p:nvSpPr>
        <p:spPr>
          <a:xfrm>
            <a:off x="1350422" y="4162829"/>
            <a:ext cx="4572000" cy="877163"/>
          </a:xfrm>
          <a:prstGeom prst="rect">
            <a:avLst/>
          </a:prstGeom>
          <a:noFill/>
          <a:ln>
            <a:noFill/>
          </a:ln>
        </p:spPr>
        <p:txBody>
          <a:bodyPr spcFirstLastPara="1" wrap="square" lIns="68575" tIns="34275" rIns="68575" bIns="34275" anchor="t" anchorCtr="0">
            <a:noAutofit/>
          </a:bodyPr>
          <a:lstStyle/>
          <a:p>
            <a:pPr marL="0" marR="0" lvl="0" indent="0" algn="just" rtl="0">
              <a:lnSpc>
                <a:spcPct val="100000"/>
              </a:lnSpc>
              <a:spcBef>
                <a:spcPts val="0"/>
              </a:spcBef>
              <a:spcAft>
                <a:spcPts val="0"/>
              </a:spcAft>
              <a:buClr>
                <a:srgbClr val="000000"/>
              </a:buClr>
              <a:buSzPts val="1100"/>
              <a:buFont typeface="Arial"/>
              <a:buNone/>
            </a:pPr>
            <a:r>
              <a:rPr lang="fr" sz="1000" dirty="0">
                <a:solidFill>
                  <a:schemeClr val="dk1"/>
                </a:solidFill>
                <a:latin typeface="Georgia"/>
                <a:ea typeface="Calibri"/>
                <a:cs typeface="Georgia"/>
                <a:sym typeface="Calibri"/>
              </a:rPr>
              <a:t>ATT</a:t>
            </a:r>
            <a:r>
              <a:rPr lang="fr" sz="1000" b="0" i="0" u="none" strike="noStrike" cap="none" dirty="0">
                <a:solidFill>
                  <a:schemeClr val="dk1"/>
                </a:solidFill>
                <a:latin typeface="Georgia"/>
                <a:ea typeface="Calibri"/>
                <a:cs typeface="Georgia"/>
                <a:sym typeface="Calibri"/>
              </a:rPr>
              <a:t>ENTION : Ce guide logement ne peut en aucun cas remplacer ou être assimilé à un conseil personnalisé donné par un professionnel du droit.</a:t>
            </a:r>
            <a:endParaRPr sz="1000" b="0" i="0" u="none" strike="noStrike" cap="none" dirty="0">
              <a:solidFill>
                <a:srgbClr val="000000"/>
              </a:solidFill>
              <a:latin typeface="Georgia"/>
              <a:cs typeface="Georgia"/>
              <a:sym typeface="Arial"/>
            </a:endParaRPr>
          </a:p>
          <a:p>
            <a:pPr marL="0" marR="0" lvl="0" indent="0" algn="just" rtl="0">
              <a:lnSpc>
                <a:spcPct val="100000"/>
              </a:lnSpc>
              <a:spcBef>
                <a:spcPts val="0"/>
              </a:spcBef>
              <a:spcAft>
                <a:spcPts val="0"/>
              </a:spcAft>
              <a:buClr>
                <a:srgbClr val="000000"/>
              </a:buClr>
              <a:buSzPts val="1100"/>
              <a:buFont typeface="Arial"/>
              <a:buNone/>
            </a:pPr>
            <a:r>
              <a:rPr lang="fr" sz="1000" b="0" i="0" u="none" strike="noStrike" cap="none" dirty="0">
                <a:solidFill>
                  <a:schemeClr val="dk1"/>
                </a:solidFill>
                <a:latin typeface="Georgia"/>
                <a:ea typeface="Calibri"/>
                <a:cs typeface="Georgia"/>
                <a:sym typeface="Calibri"/>
              </a:rPr>
              <a:t>L’association EURAXESS France met en garde les visiteurs sur les conséquences qui pourraient résulter d'une interprétation erronée des informations publiées dans le présent guide.</a:t>
            </a:r>
            <a:endParaRPr sz="1000" b="0" i="0" u="none" strike="noStrike" cap="none" dirty="0">
              <a:solidFill>
                <a:srgbClr val="000000"/>
              </a:solidFill>
              <a:latin typeface="Georgia"/>
              <a:cs typeface="Georgia"/>
              <a:sym typeface="Arial"/>
            </a:endParaRPr>
          </a:p>
        </p:txBody>
      </p:sp>
      <p:pic>
        <p:nvPicPr>
          <p:cNvPr id="2" name="Image 1" descr="68-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173595" y="80539"/>
            <a:ext cx="844880" cy="732089"/>
          </a:xfrm>
          <a:prstGeom prst="rect">
            <a:avLst/>
          </a:prstGeom>
        </p:spPr>
      </p:pic>
      <p:pic>
        <p:nvPicPr>
          <p:cNvPr id="13" name="Image 12" descr="iconmonstr-home-5-240.png"/>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66347" y="369592"/>
            <a:ext cx="1234082" cy="1234082"/>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9472" y="204096"/>
            <a:ext cx="8266596" cy="2723823"/>
          </a:xfrm>
          <a:prstGeom prst="rect">
            <a:avLst/>
          </a:prstGeom>
        </p:spPr>
        <p:txBody>
          <a:bodyPr wrap="square">
            <a:spAutoFit/>
          </a:bodyPr>
          <a:lstStyle/>
          <a:p>
            <a:pPr lvl="0">
              <a:buSzPts val="1800"/>
            </a:pPr>
            <a:r>
              <a:rPr lang="fr" sz="2100" b="1" dirty="0">
                <a:solidFill>
                  <a:srgbClr val="C0200D"/>
                </a:solidFill>
                <a:latin typeface="Chalkboard SE Regular"/>
                <a:ea typeface="Calibri"/>
                <a:cs typeface="Chalkboard SE Regular"/>
                <a:sym typeface="Calibri"/>
              </a:rPr>
              <a:t>4.3</a:t>
            </a:r>
            <a:r>
              <a:rPr lang="fr-FR" sz="2100" b="1" dirty="0">
                <a:solidFill>
                  <a:srgbClr val="C0200D"/>
                </a:solidFill>
                <a:latin typeface="Chalkboard SE Regular"/>
                <a:ea typeface="Calibri"/>
                <a:cs typeface="Chalkboard SE Regular"/>
                <a:sym typeface="Calibri"/>
              </a:rPr>
              <a:t> </a:t>
            </a:r>
            <a:r>
              <a:rPr lang="fr" sz="2100" b="1" dirty="0">
                <a:solidFill>
                  <a:srgbClr val="C0200D"/>
                </a:solidFill>
                <a:latin typeface="Chalkboard SE Regular"/>
                <a:ea typeface="Calibri"/>
                <a:cs typeface="Chalkboard SE Regular"/>
                <a:sym typeface="Calibri"/>
              </a:rPr>
              <a:t>Souscrire une ligne internet/téléphone fixe</a:t>
            </a:r>
            <a:endParaRPr lang="fr-FR" sz="2100" b="1" dirty="0">
              <a:solidFill>
                <a:srgbClr val="C0200D"/>
              </a:solidFill>
              <a:latin typeface="Chalkboard SE Regular"/>
              <a:ea typeface="Calibri"/>
              <a:cs typeface="Chalkboard SE Regular"/>
              <a:sym typeface="Calibri"/>
            </a:endParaRPr>
          </a:p>
          <a:p>
            <a:pPr lvl="0">
              <a:buSzPts val="1800"/>
            </a:pPr>
            <a:endParaRPr lang="fr" b="1" dirty="0">
              <a:solidFill>
                <a:srgbClr val="FF0000"/>
              </a:solidFill>
              <a:latin typeface="Georgia"/>
              <a:ea typeface="Calibri"/>
              <a:cs typeface="Georgia"/>
              <a:sym typeface="Calibri"/>
            </a:endParaRPr>
          </a:p>
          <a:p>
            <a:pPr marL="285750" lvl="0" indent="-285750">
              <a:buSzPts val="1200"/>
              <a:buFont typeface="Arial"/>
              <a:buChar char="•"/>
            </a:pPr>
            <a:r>
              <a:rPr lang="fr" dirty="0">
                <a:solidFill>
                  <a:schemeClr val="dk1"/>
                </a:solidFill>
                <a:latin typeface="Georgia"/>
                <a:ea typeface="Calibri"/>
                <a:cs typeface="Georgia"/>
                <a:sym typeface="Calibri"/>
              </a:rPr>
              <a:t>Notez le numéro de téléphone fixe de l’occupant précédent (et son nom), </a:t>
            </a:r>
            <a:r>
              <a:rPr lang="fr-FR" dirty="0">
                <a:solidFill>
                  <a:schemeClr val="dk1"/>
                </a:solidFill>
                <a:latin typeface="Georgia"/>
                <a:ea typeface="Calibri"/>
                <a:cs typeface="Georgia"/>
                <a:sym typeface="Calibri"/>
              </a:rPr>
              <a:t>cela peut vous servir pour une installation de connexion ADSL.</a:t>
            </a:r>
          </a:p>
          <a:p>
            <a:pPr lvl="0">
              <a:buSzPts val="1200"/>
            </a:pPr>
            <a:endParaRPr lang="fr" sz="1200" dirty="0">
              <a:latin typeface="Georgia"/>
              <a:cs typeface="Georgia"/>
            </a:endParaRPr>
          </a:p>
          <a:p>
            <a:pPr marL="285750" lvl="0" indent="-285750">
              <a:buSzPts val="1200"/>
              <a:buFont typeface="Arial"/>
              <a:buChar char="•"/>
            </a:pPr>
            <a:r>
              <a:rPr lang="fr-FR" dirty="0">
                <a:solidFill>
                  <a:schemeClr val="dk1"/>
                </a:solidFill>
                <a:latin typeface="Georgia"/>
                <a:ea typeface="Calibri"/>
                <a:cs typeface="Georgia"/>
                <a:sym typeface="Calibri"/>
              </a:rPr>
              <a:t>Pour une installation et/ou abonnement par fibre optique, </a:t>
            </a:r>
            <a:r>
              <a:rPr lang="fr" dirty="0">
                <a:solidFill>
                  <a:schemeClr val="dk1"/>
                </a:solidFill>
                <a:latin typeface="Georgia"/>
                <a:ea typeface="Calibri"/>
                <a:cs typeface="Georgia"/>
                <a:sym typeface="Calibri"/>
              </a:rPr>
              <a:t>n’hésitez pas à demander conseil et comparez les offres des fournisseurs internet. Des sites existent pour comparer les abonnements disponibles pour votre logement (type de connexion, débit, prix, offre mobile couplée…). </a:t>
            </a:r>
          </a:p>
          <a:p>
            <a:pPr marL="285750" lvl="0" indent="-285750">
              <a:buSzPts val="1200"/>
              <a:buFont typeface="Arial"/>
              <a:buChar char="•"/>
            </a:pPr>
            <a:endParaRPr lang="fr" dirty="0">
              <a:solidFill>
                <a:schemeClr val="dk1"/>
              </a:solidFill>
              <a:latin typeface="Georgia"/>
              <a:ea typeface="Calibri"/>
              <a:cs typeface="Georgia"/>
              <a:sym typeface="Calibri"/>
            </a:endParaRPr>
          </a:p>
          <a:p>
            <a:pPr lvl="0">
              <a:buSzPts val="1200"/>
            </a:pPr>
            <a:endParaRPr lang="fr-FR" dirty="0">
              <a:solidFill>
                <a:schemeClr val="dk1"/>
              </a:solidFill>
              <a:latin typeface="Georgia"/>
              <a:ea typeface="Calibri"/>
              <a:cs typeface="Georgia"/>
              <a:sym typeface="Calibri"/>
            </a:endParaRPr>
          </a:p>
          <a:p>
            <a:pPr lvl="0">
              <a:buSzPts val="1200"/>
            </a:pPr>
            <a:endParaRPr lang="fr" sz="1200" dirty="0">
              <a:latin typeface="Georgia"/>
              <a:cs typeface="Georgia"/>
            </a:endParaRPr>
          </a:p>
          <a:p>
            <a:pPr marL="285750" lvl="0" indent="-285750">
              <a:buSzPts val="1200"/>
              <a:buFont typeface="Arial"/>
              <a:buChar char="•"/>
            </a:pPr>
            <a:r>
              <a:rPr lang="fr" b="1" dirty="0">
                <a:solidFill>
                  <a:schemeClr val="dk1"/>
                </a:solidFill>
                <a:latin typeface="Georgia"/>
                <a:ea typeface="Calibri"/>
                <a:cs typeface="Georgia"/>
                <a:sym typeface="Calibri"/>
              </a:rPr>
              <a:t>Attention, certains contrats vous engagent pour une durée minimum !</a:t>
            </a:r>
            <a:endParaRPr lang="fr" sz="1200" dirty="0">
              <a:latin typeface="Georgia"/>
              <a:cs typeface="Georgia"/>
            </a:endParaRPr>
          </a:p>
        </p:txBody>
      </p:sp>
      <p:sp>
        <p:nvSpPr>
          <p:cNvPr id="3" name="Shape 207"/>
          <p:cNvSpPr txBox="1"/>
          <p:nvPr/>
        </p:nvSpPr>
        <p:spPr>
          <a:xfrm>
            <a:off x="969481" y="3677477"/>
            <a:ext cx="7977848" cy="834887"/>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sz="1300" b="1" u="none" strike="noStrike" cap="none" dirty="0">
                <a:solidFill>
                  <a:srgbClr val="C0200D"/>
                </a:solidFill>
                <a:latin typeface="Georgia"/>
                <a:ea typeface="Calibri"/>
                <a:cs typeface="Georgia"/>
                <a:sym typeface="Calibri"/>
              </a:rPr>
              <a:t>Une fois installé, une tradition française est de « pendre la crémaillère ». Cela marque la fin de votre emménagement lorsque vous pouvez inviter vos amis à manger dans votre nouveau logement !</a:t>
            </a:r>
            <a:endParaRPr sz="1300" b="1" u="none" strike="noStrike" cap="none" dirty="0">
              <a:solidFill>
                <a:srgbClr val="C0200D"/>
              </a:solidFill>
              <a:latin typeface="Georgia"/>
              <a:cs typeface="Georgia"/>
              <a:sym typeface="Arial"/>
            </a:endParaRPr>
          </a:p>
        </p:txBody>
      </p:sp>
      <p:pic>
        <p:nvPicPr>
          <p:cNvPr id="5" name="Image 4" descr="108-arrow.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9472" y="3683273"/>
            <a:ext cx="758248" cy="646785"/>
          </a:xfrm>
          <a:prstGeom prst="rect">
            <a:avLst/>
          </a:prstGeom>
        </p:spPr>
      </p:pic>
      <p:pic>
        <p:nvPicPr>
          <p:cNvPr id="6" name="Image 5"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0" name="Image 9"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107754183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2" name="Shape 212">
            <a:hlinkClick r:id="rId3" action="ppaction://hlinksldjump"/>
          </p:cNvPr>
          <p:cNvSpPr/>
          <p:nvPr/>
        </p:nvSpPr>
        <p:spPr>
          <a:xfrm>
            <a:off x="2416916" y="1383605"/>
            <a:ext cx="1298500" cy="1185150"/>
          </a:xfrm>
          <a:prstGeom prst="roundRect">
            <a:avLst>
              <a:gd name="adj" fmla="val 18047"/>
            </a:avLst>
          </a:prstGeom>
          <a:solidFill>
            <a:srgbClr val="7C4A8B"/>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5.2 </a:t>
            </a:r>
            <a:br>
              <a:rPr lang="fr" sz="1400" b="0" i="0" u="none" strike="noStrike" cap="none" dirty="0">
                <a:solidFill>
                  <a:schemeClr val="lt1"/>
                </a:solidFill>
                <a:latin typeface="Chalkboard SE Regular"/>
                <a:ea typeface="Calibri"/>
                <a:cs typeface="Chalkboard SE Regular"/>
                <a:sym typeface="Calibri"/>
              </a:rPr>
            </a:br>
            <a:r>
              <a:rPr lang="fr" sz="1400" b="0" i="0" u="none" strike="noStrike" cap="none" dirty="0">
                <a:solidFill>
                  <a:schemeClr val="lt1"/>
                </a:solidFill>
                <a:latin typeface="Chalkboard SE Regular"/>
                <a:ea typeface="Calibri"/>
                <a:cs typeface="Chalkboard SE Regular"/>
                <a:sym typeface="Calibri"/>
              </a:rPr>
              <a:t>L’état des lieux de sortie</a:t>
            </a:r>
            <a:endParaRPr sz="1400" b="0" i="0" u="none" strike="noStrike" cap="none" dirty="0">
              <a:solidFill>
                <a:schemeClr val="lt1"/>
              </a:solidFill>
              <a:latin typeface="Chalkboard SE Regular"/>
              <a:ea typeface="Calibri"/>
              <a:cs typeface="Chalkboard SE Regular"/>
              <a:sym typeface="Calibri"/>
            </a:endParaRPr>
          </a:p>
        </p:txBody>
      </p:sp>
      <p:sp>
        <p:nvSpPr>
          <p:cNvPr id="213" name="Shape 213">
            <a:hlinkClick r:id="rId4" action="ppaction://hlinksldjump"/>
          </p:cNvPr>
          <p:cNvSpPr/>
          <p:nvPr/>
        </p:nvSpPr>
        <p:spPr>
          <a:xfrm>
            <a:off x="3951524" y="1374128"/>
            <a:ext cx="1403605" cy="1199598"/>
          </a:xfrm>
          <a:prstGeom prst="roundRect">
            <a:avLst>
              <a:gd name="adj" fmla="val 18047"/>
            </a:avLst>
          </a:prstGeom>
          <a:solidFill>
            <a:srgbClr val="7C4A8B"/>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5.3 </a:t>
            </a:r>
            <a:endParaRPr sz="11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lt1"/>
              </a:buClr>
              <a:buSzPts val="1200"/>
              <a:buFont typeface="Calibri"/>
              <a:buNone/>
            </a:pPr>
            <a:r>
              <a:rPr lang="fr" sz="1200" b="0" i="0" u="none" strike="noStrike" cap="none" dirty="0">
                <a:solidFill>
                  <a:schemeClr val="lt1"/>
                </a:solidFill>
                <a:latin typeface="Chalkboard SE Regular"/>
                <a:ea typeface="Calibri"/>
                <a:cs typeface="Chalkboard SE Regular"/>
                <a:sym typeface="Calibri"/>
              </a:rPr>
              <a:t>Le remboursement du dépôt de garantie</a:t>
            </a:r>
            <a:endParaRPr sz="1200" b="0" i="0" u="none" strike="noStrike" cap="none" dirty="0">
              <a:solidFill>
                <a:schemeClr val="lt1"/>
              </a:solidFill>
              <a:latin typeface="Chalkboard SE Regular"/>
              <a:ea typeface="Calibri"/>
              <a:cs typeface="Chalkboard SE Regular"/>
              <a:sym typeface="Calibri"/>
            </a:endParaRPr>
          </a:p>
        </p:txBody>
      </p:sp>
      <p:sp>
        <p:nvSpPr>
          <p:cNvPr id="214" name="Shape 214">
            <a:hlinkClick r:id="rId5" action="ppaction://hlinksldjump"/>
          </p:cNvPr>
          <p:cNvSpPr/>
          <p:nvPr/>
        </p:nvSpPr>
        <p:spPr>
          <a:xfrm>
            <a:off x="5585167" y="1383604"/>
            <a:ext cx="1220111" cy="1199598"/>
          </a:xfrm>
          <a:prstGeom prst="roundRect">
            <a:avLst>
              <a:gd name="adj" fmla="val 18047"/>
            </a:avLst>
          </a:prstGeom>
          <a:solidFill>
            <a:srgbClr val="7C4A8B"/>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5.4 </a:t>
            </a:r>
            <a:endParaRPr sz="1100" b="0" i="0" u="none" strike="noStrike" cap="none" dirty="0">
              <a:solidFill>
                <a:srgbClr val="000000"/>
              </a:solidFill>
              <a:latin typeface="Chalkboard SE Regular"/>
              <a:cs typeface="Chalkboard SE Regular"/>
              <a:sym typeface="Arial"/>
            </a:endParaRPr>
          </a:p>
          <a:p>
            <a:pPr marL="0" marR="0" lvl="0" indent="0" algn="ctr" rtl="0">
              <a:lnSpc>
                <a:spcPct val="90000"/>
              </a:lnSpc>
              <a:spcBef>
                <a:spcPts val="0"/>
              </a:spcBef>
              <a:spcAft>
                <a:spcPts val="0"/>
              </a:spcAft>
              <a:buClr>
                <a:schemeClr val="lt1"/>
              </a:buClr>
              <a:buSzPts val="1400"/>
              <a:buFont typeface="Calibri"/>
              <a:buNone/>
            </a:pPr>
            <a:r>
              <a:rPr lang="fr-FR" dirty="0">
                <a:solidFill>
                  <a:schemeClr val="lt1"/>
                </a:solidFill>
                <a:latin typeface="Chalkboard SE Regular"/>
                <a:ea typeface="Calibri"/>
                <a:cs typeface="Chalkboard SE Regular"/>
                <a:sym typeface="Calibri"/>
              </a:rPr>
              <a:t>Avant de partir</a:t>
            </a:r>
            <a:endParaRPr sz="1100" b="0" i="0" u="none" strike="noStrike" cap="none" dirty="0">
              <a:solidFill>
                <a:srgbClr val="000000"/>
              </a:solidFill>
              <a:latin typeface="Chalkboard SE Regular"/>
              <a:cs typeface="Chalkboard SE Regular"/>
              <a:sym typeface="Arial"/>
            </a:endParaRPr>
          </a:p>
        </p:txBody>
      </p:sp>
      <p:sp>
        <p:nvSpPr>
          <p:cNvPr id="215" name="Shape 215"/>
          <p:cNvSpPr txBox="1"/>
          <p:nvPr/>
        </p:nvSpPr>
        <p:spPr>
          <a:xfrm>
            <a:off x="938332" y="513566"/>
            <a:ext cx="7392921" cy="392400"/>
          </a:xfrm>
          <a:prstGeom prst="rect">
            <a:avLst/>
          </a:prstGeom>
          <a:noFill/>
          <a:ln w="28575" cap="flat" cmpd="sng">
            <a:solidFill>
              <a:schemeClr val="accent6">
                <a:lumMod val="50000"/>
              </a:schemeClr>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5. QUITTER LE LOGEMENT</a:t>
            </a:r>
            <a:endParaRPr sz="2100" b="0" i="0" u="none" strike="noStrike" cap="none" dirty="0">
              <a:solidFill>
                <a:schemeClr val="dk1"/>
              </a:solidFill>
              <a:latin typeface="Chalkboard SE Regular"/>
              <a:ea typeface="Calibri"/>
              <a:cs typeface="Chalkboard SE Regular"/>
              <a:sym typeface="Calibri"/>
            </a:endParaRPr>
          </a:p>
        </p:txBody>
      </p:sp>
      <p:sp>
        <p:nvSpPr>
          <p:cNvPr id="216" name="Shape 216">
            <a:hlinkClick r:id="rId6" action="ppaction://hlinksldjump"/>
          </p:cNvPr>
          <p:cNvSpPr/>
          <p:nvPr/>
        </p:nvSpPr>
        <p:spPr>
          <a:xfrm>
            <a:off x="7032754" y="1374127"/>
            <a:ext cx="1298500" cy="1203545"/>
          </a:xfrm>
          <a:prstGeom prst="roundRect">
            <a:avLst>
              <a:gd name="adj" fmla="val 18047"/>
            </a:avLst>
          </a:prstGeom>
          <a:solidFill>
            <a:schemeClr val="accent6">
              <a:lumMod val="75000"/>
            </a:schemeClr>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5.5 </a:t>
            </a:r>
          </a:p>
          <a:p>
            <a:pPr algn="ctr">
              <a:lnSpc>
                <a:spcPct val="90000"/>
              </a:lnSpc>
              <a:buClr>
                <a:schemeClr val="lt1"/>
              </a:buClr>
              <a:buSzPts val="1400"/>
            </a:pPr>
            <a:r>
              <a:rPr lang="fr" dirty="0">
                <a:solidFill>
                  <a:schemeClr val="lt1"/>
                </a:solidFill>
                <a:latin typeface="Chalkboard SE Regular"/>
                <a:ea typeface="Calibri"/>
                <a:cs typeface="Chalkboard SE Regular"/>
                <a:sym typeface="Calibri"/>
              </a:rPr>
              <a:t>En cas de litige</a:t>
            </a:r>
            <a:endParaRPr lang="fr" dirty="0">
              <a:latin typeface="Chalkboard SE Regular"/>
              <a:cs typeface="Chalkboard SE Regular"/>
            </a:endParaRPr>
          </a:p>
          <a:p>
            <a:pPr marL="0" marR="0" lvl="0" indent="0" algn="ctr" rtl="0">
              <a:lnSpc>
                <a:spcPct val="90000"/>
              </a:lnSpc>
              <a:spcBef>
                <a:spcPts val="0"/>
              </a:spcBef>
              <a:spcAft>
                <a:spcPts val="0"/>
              </a:spcAft>
              <a:buClr>
                <a:schemeClr val="lt1"/>
              </a:buClr>
              <a:buSzPts val="1400"/>
              <a:buFont typeface="Calibri"/>
              <a:buNone/>
            </a:pPr>
            <a:endParaRPr sz="1100" b="0" i="0" u="none" strike="noStrike" cap="none" dirty="0">
              <a:solidFill>
                <a:srgbClr val="000000"/>
              </a:solidFill>
              <a:latin typeface="Arial"/>
              <a:ea typeface="Arial"/>
              <a:cs typeface="Arial"/>
              <a:sym typeface="Arial"/>
            </a:endParaRPr>
          </a:p>
        </p:txBody>
      </p:sp>
      <p:sp>
        <p:nvSpPr>
          <p:cNvPr id="217" name="Shape 217">
            <a:hlinkClick r:id="rId7" action="ppaction://hlinksldjump"/>
          </p:cNvPr>
          <p:cNvSpPr/>
          <p:nvPr/>
        </p:nvSpPr>
        <p:spPr>
          <a:xfrm>
            <a:off x="938332" y="1387527"/>
            <a:ext cx="1237836" cy="1176723"/>
          </a:xfrm>
          <a:prstGeom prst="roundRect">
            <a:avLst>
              <a:gd name="adj" fmla="val 18047"/>
            </a:avLst>
          </a:prstGeom>
          <a:solidFill>
            <a:srgbClr val="7C4A8B"/>
          </a:solidFill>
          <a:ln w="19050" cap="flat" cmpd="sng">
            <a:solidFill>
              <a:srgbClr val="53315D"/>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5.1 </a:t>
            </a:r>
            <a:endParaRPr sz="1400" b="0" i="0" u="none" strike="noStrike" cap="none" dirty="0">
              <a:solidFill>
                <a:schemeClr val="lt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lt1"/>
              </a:buClr>
              <a:buSzPts val="1400"/>
              <a:buFont typeface="Calibri"/>
              <a:buNone/>
            </a:pPr>
            <a:r>
              <a:rPr lang="fr" sz="1400" b="0" i="0" u="none" strike="noStrike" cap="none" dirty="0">
                <a:solidFill>
                  <a:schemeClr val="lt1"/>
                </a:solidFill>
                <a:latin typeface="Chalkboard SE Regular"/>
                <a:ea typeface="Calibri"/>
                <a:cs typeface="Chalkboard SE Regular"/>
                <a:sym typeface="Calibri"/>
              </a:rPr>
              <a:t>Le préavis de départ</a:t>
            </a:r>
            <a:endParaRPr sz="1100" b="0" i="0" u="none" strike="noStrike" cap="none" dirty="0">
              <a:solidFill>
                <a:srgbClr val="000000"/>
              </a:solidFill>
              <a:latin typeface="Chalkboard SE Regular"/>
              <a:cs typeface="Chalkboard SE Regular"/>
              <a:sym typeface="Arial"/>
            </a:endParaRPr>
          </a:p>
        </p:txBody>
      </p:sp>
      <p:pic>
        <p:nvPicPr>
          <p:cNvPr id="8" name="Image 7"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3636335" y="2460365"/>
            <a:ext cx="452288" cy="559633"/>
          </a:xfrm>
          <a:prstGeom prst="rect">
            <a:avLst/>
          </a:prstGeom>
        </p:spPr>
      </p:pic>
      <p:pic>
        <p:nvPicPr>
          <p:cNvPr id="9" name="Image 8"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2082676" y="2470614"/>
            <a:ext cx="452288" cy="559633"/>
          </a:xfrm>
          <a:prstGeom prst="rect">
            <a:avLst/>
          </a:prstGeom>
        </p:spPr>
      </p:pic>
      <p:pic>
        <p:nvPicPr>
          <p:cNvPr id="10" name="Image 9"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5239635" y="2461908"/>
            <a:ext cx="452288" cy="559633"/>
          </a:xfrm>
          <a:prstGeom prst="rect">
            <a:avLst/>
          </a:prstGeom>
        </p:spPr>
      </p:pic>
      <p:pic>
        <p:nvPicPr>
          <p:cNvPr id="11" name="Image 10" descr="35-arrow.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18764404">
            <a:off x="6718970" y="2453205"/>
            <a:ext cx="452288" cy="559633"/>
          </a:xfrm>
          <a:prstGeom prst="rect">
            <a:avLst/>
          </a:prstGeom>
        </p:spPr>
      </p:pic>
      <p:pic>
        <p:nvPicPr>
          <p:cNvPr id="12" name="Image 11" descr="29-arrow.png"/>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646313">
            <a:off x="412155" y="880134"/>
            <a:ext cx="551805" cy="606379"/>
          </a:xfrm>
          <a:prstGeom prst="rect">
            <a:avLst/>
          </a:prstGeom>
        </p:spPr>
      </p:pic>
      <p:pic>
        <p:nvPicPr>
          <p:cNvPr id="13" name="Image 12" descr="18-arrow.png">
            <a:hlinkClick r:id="" action="ppaction://hlinkshowjump?jump=next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6" name="Image 15" descr="iconmonstr-home-5-240.png">
            <a:hlinkClick r:id="rId11" action="ppaction://hlinksldjump"/>
          </p:cNvPr>
          <p:cNvPicPr>
            <a:picLocks noChangeAspect="1"/>
          </p:cNvPicPr>
          <p:nvPr/>
        </p:nvPicPr>
        <p:blipFill>
          <a:blip r:embed="rId12">
            <a:extLst>
              <a:ext uri="{28A0092B-C50C-407E-A947-70E740481C1C}">
                <a14:useLocalDpi xmlns:a14="http://schemas.microsoft.com/office/drawing/2010/main" val="0"/>
              </a:ext>
            </a:extLst>
          </a:blip>
          <a:stretch>
            <a:fillRect/>
          </a:stretch>
        </p:blipFill>
        <p:spPr>
          <a:xfrm>
            <a:off x="8404709" y="286317"/>
            <a:ext cx="616076" cy="616076"/>
          </a:xfrm>
          <a:prstGeom prst="rect">
            <a:avLst/>
          </a:prstGeom>
        </p:spPr>
      </p:pic>
      <p:pic>
        <p:nvPicPr>
          <p:cNvPr id="17" name="Image 16" descr="18-arrow.png">
            <a:hlinkClick r:id="" action="ppaction://hlinkshowjump?jump=previousslide"/>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21"/>
        <p:cNvGrpSpPr/>
        <p:nvPr/>
      </p:nvGrpSpPr>
      <p:grpSpPr>
        <a:xfrm>
          <a:off x="0" y="0"/>
          <a:ext cx="0" cy="0"/>
          <a:chOff x="0" y="0"/>
          <a:chExt cx="0" cy="0"/>
        </a:xfrm>
      </p:grpSpPr>
      <p:sp>
        <p:nvSpPr>
          <p:cNvPr id="222" name="Shape 222"/>
          <p:cNvSpPr txBox="1"/>
          <p:nvPr/>
        </p:nvSpPr>
        <p:spPr>
          <a:xfrm>
            <a:off x="191831" y="190681"/>
            <a:ext cx="8085114" cy="2424899"/>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800"/>
              <a:buFont typeface="Arial"/>
              <a:buNone/>
            </a:pPr>
            <a:r>
              <a:rPr lang="fr" sz="2100" b="1" i="0" u="none" strike="noStrike" cap="none" dirty="0">
                <a:solidFill>
                  <a:schemeClr val="accent6">
                    <a:lumMod val="75000"/>
                  </a:schemeClr>
                </a:solidFill>
                <a:latin typeface="Chalkboard SE Regular"/>
                <a:ea typeface="Calibri"/>
                <a:cs typeface="Chalkboard SE Regular"/>
                <a:sym typeface="Calibri"/>
              </a:rPr>
              <a:t>5.1 Le préavis de départ</a:t>
            </a:r>
            <a:endParaRPr lang="fr-FR" sz="2100" b="1" i="0" u="none" strike="noStrike" cap="none" dirty="0">
              <a:solidFill>
                <a:schemeClr val="accent6">
                  <a:lumMod val="75000"/>
                </a:schemeClr>
              </a:solidFill>
              <a:latin typeface="Chalkboard SE Regular"/>
              <a:ea typeface="Calibri"/>
              <a:cs typeface="Chalkboard SE Regular"/>
              <a:sym typeface="Calibri"/>
            </a:endParaRPr>
          </a:p>
          <a:p>
            <a:pPr marL="0" marR="0" lvl="0" indent="0" algn="l" rtl="0">
              <a:lnSpc>
                <a:spcPct val="100000"/>
              </a:lnSpc>
              <a:spcBef>
                <a:spcPts val="0"/>
              </a:spcBef>
              <a:spcAft>
                <a:spcPts val="0"/>
              </a:spcAft>
              <a:buClr>
                <a:srgbClr val="000000"/>
              </a:buClr>
              <a:buSzPts val="1800"/>
              <a:buFont typeface="Arial"/>
              <a:buNone/>
            </a:pPr>
            <a:endParaRPr sz="1600" b="0" i="0" u="none" strike="noStrike" cap="none" dirty="0">
              <a:solidFill>
                <a:srgbClr val="000000"/>
              </a:solidFill>
              <a:latin typeface="Arial"/>
              <a:ea typeface="Arial"/>
              <a:cs typeface="Arial"/>
              <a:sym typeface="Arial"/>
            </a:endParaRPr>
          </a:p>
          <a:p>
            <a:pPr marL="285750" marR="0" lvl="0" indent="-285750" algn="l" rtl="0">
              <a:lnSpc>
                <a:spcPct val="100000"/>
              </a:lnSpc>
              <a:spcBef>
                <a:spcPts val="0"/>
              </a:spcBef>
              <a:spcAft>
                <a:spcPts val="0"/>
              </a:spcAft>
              <a:buClr>
                <a:srgbClr val="000000"/>
              </a:buClr>
              <a:buSzPts val="1200"/>
              <a:buFont typeface="Arial"/>
              <a:buChar char="•"/>
            </a:pPr>
            <a:r>
              <a:rPr lang="fr" b="0" i="0" u="none" strike="noStrike" cap="none" dirty="0">
                <a:solidFill>
                  <a:schemeClr val="dk1"/>
                </a:solidFill>
                <a:latin typeface="Georgia"/>
                <a:ea typeface="Calibri"/>
                <a:cs typeface="Georgia"/>
                <a:sym typeface="Calibri"/>
              </a:rPr>
              <a:t>Vous pouvez à tout moment résilier le contrat de bail, à condition de respecter les délais (cf. 1.2 / Tableau des durées de contrats) et de payer le loyer pendant la durée du préavis. La demande de résiliation se fait par lettre recommandée avec accusé de réception. </a:t>
            </a:r>
            <a:endParaRPr lang="fr-FR" dirty="0">
              <a:solidFill>
                <a:schemeClr val="dk1"/>
              </a:solidFill>
              <a:latin typeface="Georgia"/>
              <a:ea typeface="Calibri"/>
              <a:cs typeface="Georgia"/>
              <a:sym typeface="Calibri"/>
            </a:endParaRPr>
          </a:p>
          <a:p>
            <a:pPr marL="285750" marR="0" lvl="0" indent="-285750" algn="l" rtl="0">
              <a:lnSpc>
                <a:spcPct val="100000"/>
              </a:lnSpc>
              <a:spcBef>
                <a:spcPts val="0"/>
              </a:spcBef>
              <a:spcAft>
                <a:spcPts val="0"/>
              </a:spcAft>
              <a:buClr>
                <a:srgbClr val="000000"/>
              </a:buClr>
              <a:buSzPts val="1200"/>
              <a:buFont typeface="Arial"/>
              <a:buChar char="•"/>
            </a:pPr>
            <a:endParaRPr lang="fr-FR" i="0" u="none" strike="noStrike" cap="none" dirty="0">
              <a:solidFill>
                <a:schemeClr val="dk1"/>
              </a:solidFill>
              <a:latin typeface="Georgia"/>
              <a:ea typeface="Calibri"/>
              <a:cs typeface="Georgia"/>
              <a:sym typeface="Calibri"/>
            </a:endParaRPr>
          </a:p>
          <a:p>
            <a:pPr marL="285750" marR="0" lvl="0" indent="-285750" algn="l" rtl="0">
              <a:lnSpc>
                <a:spcPct val="100000"/>
              </a:lnSpc>
              <a:spcBef>
                <a:spcPts val="0"/>
              </a:spcBef>
              <a:spcAft>
                <a:spcPts val="0"/>
              </a:spcAft>
              <a:buClr>
                <a:srgbClr val="000000"/>
              </a:buClr>
              <a:buSzPts val="1200"/>
              <a:buFont typeface="Arial"/>
              <a:buChar char="•"/>
            </a:pPr>
            <a:r>
              <a:rPr lang="fr" i="0" u="none" strike="noStrike" cap="none" dirty="0">
                <a:solidFill>
                  <a:schemeClr val="dk1"/>
                </a:solidFill>
                <a:latin typeface="Georgia"/>
                <a:ea typeface="Calibri"/>
                <a:cs typeface="Georgia"/>
                <a:sym typeface="Calibri"/>
              </a:rPr>
              <a:t>Pensez à prendre rendez-vous avec le propriétaire ou l’agence pour fixer la date et l’heure de</a:t>
            </a:r>
            <a:r>
              <a:rPr lang="fr-FR" dirty="0">
                <a:solidFill>
                  <a:schemeClr val="dk1"/>
                </a:solidFill>
                <a:latin typeface="Georgia"/>
                <a:ea typeface="Calibri"/>
                <a:cs typeface="Georgia"/>
                <a:sym typeface="Calibri"/>
              </a:rPr>
              <a:t> </a:t>
            </a:r>
            <a:r>
              <a:rPr lang="fr" i="0" u="none" strike="noStrike" cap="none" dirty="0">
                <a:solidFill>
                  <a:schemeClr val="dk1"/>
                </a:solidFill>
                <a:latin typeface="Georgia"/>
                <a:ea typeface="Calibri"/>
                <a:cs typeface="Georgia"/>
                <a:sym typeface="Calibri"/>
              </a:rPr>
              <a:t>l’état des lieux de sortie.</a:t>
            </a:r>
            <a:endParaRPr sz="120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7030A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endParaRPr sz="1200" b="0" i="0" u="none" strike="noStrike" cap="none" dirty="0">
              <a:solidFill>
                <a:schemeClr val="dk1"/>
              </a:solidFill>
              <a:latin typeface="Calibri"/>
              <a:ea typeface="Calibri"/>
              <a:cs typeface="Calibri"/>
              <a:sym typeface="Calibri"/>
            </a:endParaRPr>
          </a:p>
        </p:txBody>
      </p:sp>
      <p:pic>
        <p:nvPicPr>
          <p:cNvPr id="3" name="Image 2"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956" y="2519581"/>
            <a:ext cx="606598" cy="529560"/>
          </a:xfrm>
          <a:prstGeom prst="rect">
            <a:avLst/>
          </a:prstGeom>
        </p:spPr>
      </p:pic>
      <p:sp>
        <p:nvSpPr>
          <p:cNvPr id="2" name="ZoneTexte 1"/>
          <p:cNvSpPr txBox="1"/>
          <p:nvPr/>
        </p:nvSpPr>
        <p:spPr>
          <a:xfrm>
            <a:off x="815141" y="2568197"/>
            <a:ext cx="7973658" cy="523220"/>
          </a:xfrm>
          <a:prstGeom prst="rect">
            <a:avLst/>
          </a:prstGeom>
          <a:noFill/>
        </p:spPr>
        <p:txBody>
          <a:bodyPr wrap="none" rtlCol="0">
            <a:spAutoFit/>
          </a:bodyPr>
          <a:lstStyle/>
          <a:p>
            <a:r>
              <a:rPr lang="fr-FR" b="1" dirty="0">
                <a:solidFill>
                  <a:schemeClr val="accent6">
                    <a:lumMod val="75000"/>
                  </a:schemeClr>
                </a:solidFill>
                <a:latin typeface="Georgia"/>
                <a:ea typeface="Calibri"/>
                <a:cs typeface="Georgia"/>
                <a:sym typeface="Calibri"/>
              </a:rPr>
              <a:t>Important : </a:t>
            </a:r>
            <a:r>
              <a:rPr lang="fr" b="1" dirty="0">
                <a:solidFill>
                  <a:schemeClr val="accent6">
                    <a:lumMod val="75000"/>
                  </a:schemeClr>
                </a:solidFill>
                <a:latin typeface="Georgia"/>
                <a:ea typeface="Calibri"/>
                <a:cs typeface="Georgia"/>
                <a:sym typeface="Calibri"/>
              </a:rPr>
              <a:t>En aucun cas le dépôt de garantie ne peut servir pour régler les derniers </a:t>
            </a:r>
            <a:endParaRPr lang="fr-FR" b="1" dirty="0">
              <a:solidFill>
                <a:schemeClr val="accent6">
                  <a:lumMod val="75000"/>
                </a:schemeClr>
              </a:solidFill>
              <a:latin typeface="Georgia"/>
              <a:ea typeface="Calibri"/>
              <a:cs typeface="Georgia"/>
              <a:sym typeface="Calibri"/>
            </a:endParaRPr>
          </a:p>
          <a:p>
            <a:r>
              <a:rPr lang="fr" b="1" dirty="0">
                <a:solidFill>
                  <a:schemeClr val="accent6">
                    <a:lumMod val="75000"/>
                  </a:schemeClr>
                </a:solidFill>
                <a:latin typeface="Georgia"/>
                <a:ea typeface="Calibri"/>
                <a:cs typeface="Georgia"/>
                <a:sym typeface="Calibri"/>
              </a:rPr>
              <a:t>mois de loyer.</a:t>
            </a:r>
            <a:r>
              <a:rPr lang="fr-FR" b="1" dirty="0">
                <a:solidFill>
                  <a:schemeClr val="accent6">
                    <a:lumMod val="75000"/>
                  </a:schemeClr>
                </a:solidFill>
                <a:latin typeface="Georgia"/>
                <a:ea typeface="Calibri"/>
                <a:cs typeface="Georgia"/>
                <a:sym typeface="Calibri"/>
              </a:rPr>
              <a:t> </a:t>
            </a:r>
            <a:endParaRPr lang="fr-FR" dirty="0">
              <a:solidFill>
                <a:schemeClr val="accent6">
                  <a:lumMod val="75000"/>
                </a:schemeClr>
              </a:solidFill>
            </a:endParaRPr>
          </a:p>
        </p:txBody>
      </p:sp>
      <p:pic>
        <p:nvPicPr>
          <p:cNvPr id="5" name="Image 4"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0" name="Image 9"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7539" y="133700"/>
            <a:ext cx="8674823" cy="2785378"/>
          </a:xfrm>
          <a:prstGeom prst="rect">
            <a:avLst/>
          </a:prstGeom>
        </p:spPr>
        <p:txBody>
          <a:bodyPr wrap="square">
            <a:spAutoFit/>
          </a:bodyPr>
          <a:lstStyle/>
          <a:p>
            <a:pPr lvl="0">
              <a:buSzPts val="1800"/>
            </a:pPr>
            <a:r>
              <a:rPr lang="fr" sz="2100" b="1" dirty="0">
                <a:solidFill>
                  <a:srgbClr val="7C4A8B"/>
                </a:solidFill>
                <a:latin typeface="Chalkboard SE Regular"/>
                <a:ea typeface="Calibri"/>
                <a:cs typeface="Chalkboard SE Regular"/>
                <a:sym typeface="Calibri"/>
              </a:rPr>
              <a:t>5.2 Etat des lieux de sortie</a:t>
            </a:r>
          </a:p>
          <a:p>
            <a:pPr lvl="0">
              <a:buSzPts val="1800"/>
            </a:pPr>
            <a:endParaRPr lang="fr" sz="1600" dirty="0"/>
          </a:p>
          <a:p>
            <a:pPr lvl="0">
              <a:buSzPts val="1200"/>
            </a:pPr>
            <a:r>
              <a:rPr lang="fr" dirty="0">
                <a:latin typeface="Georgia"/>
                <a:ea typeface="Calibri"/>
                <a:cs typeface="Georgia"/>
                <a:sym typeface="Calibri"/>
              </a:rPr>
              <a:t>Celui-ci est établi avec le propriétaire ou un professionnel le jour de votre sortie du logement afin de constater d’éventuelles dégradations. Le logement doit en effet être rendu propre et sans dégradation. </a:t>
            </a:r>
          </a:p>
          <a:p>
            <a:pPr lvl="0">
              <a:buSzPts val="1200"/>
            </a:pPr>
            <a:endParaRPr lang="fr" dirty="0">
              <a:latin typeface="Georgia"/>
              <a:ea typeface="Calibri"/>
              <a:cs typeface="Georgia"/>
              <a:sym typeface="Calibri"/>
            </a:endParaRPr>
          </a:p>
          <a:p>
            <a:pPr marL="171450" lvl="0" indent="-171450">
              <a:buSzPts val="1200"/>
              <a:buFont typeface="Arial"/>
              <a:buChar char="-"/>
            </a:pPr>
            <a:r>
              <a:rPr lang="fr" dirty="0">
                <a:solidFill>
                  <a:schemeClr val="dk1"/>
                </a:solidFill>
                <a:latin typeface="Georgia"/>
                <a:ea typeface="Calibri"/>
                <a:cs typeface="Georgia"/>
                <a:sym typeface="Calibri"/>
              </a:rPr>
              <a:t>L’état des lieux de sortie permet </a:t>
            </a:r>
            <a:r>
              <a:rPr lang="fr" b="1" dirty="0">
                <a:solidFill>
                  <a:schemeClr val="dk1"/>
                </a:solidFill>
                <a:latin typeface="Georgia"/>
                <a:ea typeface="Calibri"/>
                <a:cs typeface="Georgia"/>
                <a:sym typeface="Calibri"/>
              </a:rPr>
              <a:t>de comparer l'état du logement au début et à la fin de la location </a:t>
            </a:r>
            <a:r>
              <a:rPr lang="fr" dirty="0">
                <a:solidFill>
                  <a:schemeClr val="dk1"/>
                </a:solidFill>
                <a:latin typeface="Georgia"/>
                <a:ea typeface="Calibri"/>
                <a:cs typeface="Georgia"/>
                <a:sym typeface="Calibri"/>
              </a:rPr>
              <a:t>et de déterminer, en cas de réparations nécessaires, celles qui incombent au propriétaire et/ou au locataire.</a:t>
            </a:r>
            <a:endParaRPr lang="fr-FR" dirty="0">
              <a:solidFill>
                <a:schemeClr val="dk1"/>
              </a:solidFill>
              <a:latin typeface="Georgia"/>
              <a:ea typeface="Calibri"/>
              <a:cs typeface="Georgia"/>
              <a:sym typeface="Calibri"/>
            </a:endParaRPr>
          </a:p>
          <a:p>
            <a:pPr lvl="0">
              <a:buSzPts val="1200"/>
            </a:pPr>
            <a:endParaRPr lang="fr" sz="1200" dirty="0">
              <a:latin typeface="Georgia"/>
              <a:cs typeface="Georgia"/>
            </a:endParaRPr>
          </a:p>
          <a:p>
            <a:pPr marL="171450" lvl="0" indent="-171450">
              <a:buSzPts val="1200"/>
              <a:buFont typeface="Arial"/>
              <a:buChar char="-"/>
            </a:pPr>
            <a:r>
              <a:rPr lang="fr" dirty="0">
                <a:latin typeface="Georgia"/>
                <a:ea typeface="Calibri"/>
                <a:cs typeface="Georgia"/>
                <a:sym typeface="Calibri"/>
              </a:rPr>
              <a:t>L’état des lieux de sortie doit être signé par le propriétaire et le locataire. Chacun en conserve un exemplaire identique.</a:t>
            </a:r>
            <a:endParaRPr lang="fr-FR" dirty="0">
              <a:latin typeface="Georgia"/>
              <a:ea typeface="Calibri"/>
              <a:cs typeface="Georgia"/>
              <a:sym typeface="Calibri"/>
            </a:endParaRPr>
          </a:p>
          <a:p>
            <a:pPr lvl="0">
              <a:buSzPts val="1200"/>
            </a:pPr>
            <a:endParaRPr lang="fr" dirty="0">
              <a:latin typeface="Georgia"/>
              <a:ea typeface="Calibri"/>
              <a:cs typeface="Georgia"/>
              <a:sym typeface="Calibri"/>
            </a:endParaRPr>
          </a:p>
        </p:txBody>
      </p:sp>
      <p:pic>
        <p:nvPicPr>
          <p:cNvPr id="3" name="Image 2" descr="7-arrow.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0087" y="3069232"/>
            <a:ext cx="606598" cy="529560"/>
          </a:xfrm>
          <a:prstGeom prst="rect">
            <a:avLst/>
          </a:prstGeom>
        </p:spPr>
      </p:pic>
      <p:sp>
        <p:nvSpPr>
          <p:cNvPr id="4" name="ZoneTexte 3"/>
          <p:cNvSpPr txBox="1"/>
          <p:nvPr/>
        </p:nvSpPr>
        <p:spPr>
          <a:xfrm>
            <a:off x="796161" y="3108370"/>
            <a:ext cx="7440310" cy="307777"/>
          </a:xfrm>
          <a:prstGeom prst="rect">
            <a:avLst/>
          </a:prstGeom>
          <a:noFill/>
        </p:spPr>
        <p:txBody>
          <a:bodyPr wrap="square" rtlCol="0">
            <a:spAutoFit/>
          </a:bodyPr>
          <a:lstStyle/>
          <a:p>
            <a:r>
              <a:rPr lang="fr" b="1" dirty="0">
                <a:solidFill>
                  <a:schemeClr val="accent6">
                    <a:lumMod val="75000"/>
                  </a:schemeClr>
                </a:solidFill>
                <a:latin typeface="Georgia"/>
                <a:ea typeface="Calibri"/>
                <a:cs typeface="Georgia"/>
                <a:sym typeface="Calibri"/>
              </a:rPr>
              <a:t>Vous devez restituer les clés et quitter le logement à l’issue de l’état des lieux.</a:t>
            </a:r>
            <a:r>
              <a:rPr lang="fr-FR" b="1" dirty="0">
                <a:solidFill>
                  <a:schemeClr val="accent6">
                    <a:lumMod val="75000"/>
                  </a:schemeClr>
                </a:solidFill>
                <a:latin typeface="Georgia"/>
                <a:ea typeface="Calibri"/>
                <a:cs typeface="Georgia"/>
                <a:sym typeface="Calibri"/>
              </a:rPr>
              <a:t> </a:t>
            </a:r>
            <a:endParaRPr lang="fr-FR" dirty="0">
              <a:solidFill>
                <a:schemeClr val="accent6">
                  <a:lumMod val="75000"/>
                </a:schemeClr>
              </a:solidFill>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0" name="Image 9"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9973271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476" y="173637"/>
            <a:ext cx="8482049" cy="600164"/>
          </a:xfrm>
          <a:prstGeom prst="rect">
            <a:avLst/>
          </a:prstGeom>
        </p:spPr>
        <p:txBody>
          <a:bodyPr wrap="square">
            <a:spAutoFit/>
          </a:bodyPr>
          <a:lstStyle/>
          <a:p>
            <a:pPr lvl="0">
              <a:buSzPts val="1800"/>
            </a:pPr>
            <a:r>
              <a:rPr lang="fr" sz="2100" b="1" dirty="0">
                <a:solidFill>
                  <a:srgbClr val="7C4A8B"/>
                </a:solidFill>
                <a:latin typeface="Chalkboard SE Regular"/>
                <a:ea typeface="Calibri"/>
                <a:cs typeface="Chalkboard SE Regular"/>
                <a:sym typeface="Calibri"/>
              </a:rPr>
              <a:t>5.3 Le remboursement du dépôt de garantie</a:t>
            </a:r>
          </a:p>
          <a:p>
            <a:pPr lvl="0">
              <a:buSzPts val="1800"/>
            </a:pPr>
            <a:endParaRPr lang="fr" sz="1200" dirty="0"/>
          </a:p>
        </p:txBody>
      </p:sp>
      <p:sp>
        <p:nvSpPr>
          <p:cNvPr id="4" name="Shape 224"/>
          <p:cNvSpPr txBox="1"/>
          <p:nvPr/>
        </p:nvSpPr>
        <p:spPr>
          <a:xfrm>
            <a:off x="772353" y="2784316"/>
            <a:ext cx="7956979" cy="738664"/>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sz="1400" b="1" i="0" u="none" strike="noStrike" cap="none" dirty="0">
                <a:solidFill>
                  <a:schemeClr val="accent6">
                    <a:lumMod val="75000"/>
                  </a:schemeClr>
                </a:solidFill>
                <a:latin typeface="Georgia"/>
                <a:ea typeface="Calibri"/>
                <a:cs typeface="Georgia"/>
                <a:sym typeface="Calibri"/>
              </a:rPr>
              <a:t>Si nécessaire, pensez à conserver votre compte bancaire français pendant ce délai afin que la somme puisse y être transférée.</a:t>
            </a:r>
            <a:endParaRPr sz="1400" b="1" i="0" u="none" strike="noStrike" cap="none" dirty="0">
              <a:solidFill>
                <a:schemeClr val="accent6">
                  <a:lumMod val="75000"/>
                </a:schemeClr>
              </a:solidFill>
              <a:latin typeface="Georgia"/>
              <a:ea typeface="Calibri"/>
              <a:cs typeface="Georgia"/>
              <a:sym typeface="Calibri"/>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sp>
        <p:nvSpPr>
          <p:cNvPr id="5" name="ZoneTexte 4"/>
          <p:cNvSpPr txBox="1"/>
          <p:nvPr/>
        </p:nvSpPr>
        <p:spPr>
          <a:xfrm>
            <a:off x="189562" y="767615"/>
            <a:ext cx="8122734" cy="1600438"/>
          </a:xfrm>
          <a:prstGeom prst="rect">
            <a:avLst/>
          </a:prstGeom>
          <a:noFill/>
        </p:spPr>
        <p:txBody>
          <a:bodyPr wrap="square" rtlCol="0">
            <a:spAutoFit/>
          </a:bodyPr>
          <a:lstStyle/>
          <a:p>
            <a:pPr marL="285750" lvl="0" indent="-285750">
              <a:buSzPts val="1200"/>
              <a:buFont typeface="Arial"/>
              <a:buChar char="•"/>
            </a:pPr>
            <a:r>
              <a:rPr lang="fr" dirty="0">
                <a:latin typeface="Georgia"/>
                <a:ea typeface="Calibri"/>
                <a:cs typeface="Georgia"/>
                <a:sym typeface="Calibri"/>
              </a:rPr>
              <a:t>Si le propriétaire vous réclame des frais de remise en état du logement ; ceux-ci doivent être justifiés </a:t>
            </a:r>
            <a:r>
              <a:rPr lang="fr-FR" dirty="0">
                <a:latin typeface="Georgia"/>
                <a:ea typeface="Calibri"/>
                <a:cs typeface="Georgia"/>
                <a:sym typeface="Calibri"/>
              </a:rPr>
              <a:t>par un </a:t>
            </a:r>
            <a:r>
              <a:rPr lang="fr" dirty="0">
                <a:latin typeface="Georgia"/>
                <a:ea typeface="Calibri"/>
                <a:cs typeface="Georgia"/>
                <a:sym typeface="Calibri"/>
              </a:rPr>
              <a:t>devis ou </a:t>
            </a:r>
            <a:r>
              <a:rPr lang="fr-FR" dirty="0">
                <a:latin typeface="Georgia"/>
                <a:ea typeface="Calibri"/>
                <a:cs typeface="Georgia"/>
                <a:sym typeface="Calibri"/>
              </a:rPr>
              <a:t>une </a:t>
            </a:r>
            <a:r>
              <a:rPr lang="fr" dirty="0">
                <a:latin typeface="Georgia"/>
                <a:ea typeface="Calibri"/>
                <a:cs typeface="Georgia"/>
                <a:sym typeface="Calibri"/>
              </a:rPr>
              <a:t>facture. Certains dégâts peuvent vous être imputables (trous dans les mur</a:t>
            </a:r>
            <a:r>
              <a:rPr lang="fr-FR" dirty="0">
                <a:latin typeface="Georgia"/>
                <a:ea typeface="Calibri"/>
                <a:cs typeface="Georgia"/>
                <a:sym typeface="Calibri"/>
              </a:rPr>
              <a:t>s</a:t>
            </a:r>
            <a:r>
              <a:rPr lang="fr" dirty="0">
                <a:latin typeface="Georgia"/>
                <a:ea typeface="Calibri"/>
                <a:cs typeface="Georgia"/>
                <a:sym typeface="Calibri"/>
              </a:rPr>
              <a:t> dégradations, manque d’entretien…) mais en aucun cas l‘usure due à la vétusté du mobilier et des équipements.</a:t>
            </a:r>
            <a:endParaRPr lang="fr-FR" dirty="0">
              <a:latin typeface="Georgia"/>
              <a:ea typeface="Calibri"/>
              <a:cs typeface="Georgia"/>
              <a:sym typeface="Calibri"/>
            </a:endParaRPr>
          </a:p>
          <a:p>
            <a:pPr lvl="0">
              <a:buSzPts val="1200"/>
            </a:pPr>
            <a:endParaRPr lang="fr" dirty="0">
              <a:latin typeface="Georgia"/>
              <a:ea typeface="Calibri"/>
              <a:cs typeface="Georgia"/>
              <a:sym typeface="Calibri"/>
            </a:endParaRPr>
          </a:p>
          <a:p>
            <a:pPr marL="285750" lvl="0" indent="-285750">
              <a:buSzPts val="1200"/>
              <a:buFont typeface="Arial"/>
              <a:buChar char="•"/>
            </a:pPr>
            <a:r>
              <a:rPr lang="fr" dirty="0">
                <a:solidFill>
                  <a:schemeClr val="dk1"/>
                </a:solidFill>
                <a:latin typeface="Georgia"/>
                <a:ea typeface="Calibri"/>
                <a:cs typeface="Georgia"/>
                <a:sym typeface="Calibri"/>
              </a:rPr>
              <a:t>Si l’état des lieux de sortie est conforme à celui d’entrée, le délai de restitution du dépôt de garantie est réduit à 1 mois. Sinon, il doit vous être restitué dans les 2 mois qui suivent le départ.</a:t>
            </a:r>
            <a:endParaRPr lang="fr" sz="1200" dirty="0">
              <a:latin typeface="Georgia"/>
              <a:cs typeface="Georgia"/>
            </a:endParaRPr>
          </a:p>
        </p:txBody>
      </p:sp>
      <p:pic>
        <p:nvPicPr>
          <p:cNvPr id="6" name="Image 5" descr="7-arrow.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7998" y="2747023"/>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0" name="Image 9"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1" name="Image 10"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332530515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28"/>
        <p:cNvGrpSpPr/>
        <p:nvPr/>
      </p:nvGrpSpPr>
      <p:grpSpPr>
        <a:xfrm>
          <a:off x="0" y="0"/>
          <a:ext cx="0" cy="0"/>
          <a:chOff x="0" y="0"/>
          <a:chExt cx="0" cy="0"/>
        </a:xfrm>
      </p:grpSpPr>
      <p:sp>
        <p:nvSpPr>
          <p:cNvPr id="229" name="Shape 229"/>
          <p:cNvSpPr txBox="1"/>
          <p:nvPr/>
        </p:nvSpPr>
        <p:spPr>
          <a:xfrm>
            <a:off x="221955" y="169161"/>
            <a:ext cx="8182802" cy="3043454"/>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chemeClr val="accent6">
                    <a:lumMod val="75000"/>
                  </a:schemeClr>
                </a:solidFill>
                <a:latin typeface="Chalkboard SE Regular"/>
                <a:ea typeface="Calibri"/>
                <a:cs typeface="Chalkboard SE Regular"/>
                <a:sym typeface="Calibri"/>
              </a:rPr>
              <a:t>5.</a:t>
            </a:r>
            <a:r>
              <a:rPr lang="fr-FR" sz="2100" b="1" i="0" u="none" strike="noStrike" cap="none" dirty="0">
                <a:solidFill>
                  <a:schemeClr val="accent6">
                    <a:lumMod val="75000"/>
                  </a:schemeClr>
                </a:solidFill>
                <a:latin typeface="Chalkboard SE Regular"/>
                <a:ea typeface="Calibri"/>
                <a:cs typeface="Chalkboard SE Regular"/>
                <a:sym typeface="Calibri"/>
              </a:rPr>
              <a:t>4</a:t>
            </a:r>
            <a:r>
              <a:rPr lang="fr" sz="2100" b="1" i="0" u="none" strike="noStrike" cap="none" dirty="0">
                <a:solidFill>
                  <a:schemeClr val="accent6">
                    <a:lumMod val="75000"/>
                  </a:schemeClr>
                </a:solidFill>
                <a:latin typeface="Chalkboard SE Regular"/>
                <a:ea typeface="Calibri"/>
                <a:cs typeface="Chalkboard SE Regular"/>
                <a:sym typeface="Calibri"/>
              </a:rPr>
              <a:t> Ne pas oublier avant de partir</a:t>
            </a:r>
            <a:endParaRPr lang="fr-FR" sz="2100" b="1" i="0" u="none" strike="noStrike" cap="none" dirty="0">
              <a:solidFill>
                <a:schemeClr val="accent6">
                  <a:lumMod val="75000"/>
                </a:schemeClr>
              </a:solidFill>
              <a:latin typeface="Chalkboard SE Regular"/>
              <a:ea typeface="Calibri"/>
              <a:cs typeface="Chalkboard SE Regular"/>
              <a:sym typeface="Calibri"/>
            </a:endParaRPr>
          </a:p>
          <a:p>
            <a:pPr marL="0" marR="0" lvl="0" indent="0" algn="l" rtl="0">
              <a:lnSpc>
                <a:spcPct val="100000"/>
              </a:lnSpc>
              <a:spcBef>
                <a:spcPts val="0"/>
              </a:spcBef>
              <a:spcAft>
                <a:spcPts val="0"/>
              </a:spcAft>
              <a:buClr>
                <a:srgbClr val="000000"/>
              </a:buClr>
              <a:buSzPts val="2100"/>
              <a:buFont typeface="Arial"/>
              <a:buNone/>
            </a:pPr>
            <a:endParaRPr sz="1000" b="1" i="0" u="none" strike="noStrike" cap="none" dirty="0">
              <a:solidFill>
                <a:srgbClr val="7030A0"/>
              </a:solidFill>
              <a:latin typeface="Calibri"/>
              <a:ea typeface="Calibri"/>
              <a:cs typeface="Calibri"/>
              <a:sym typeface="Calibri"/>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a:solidFill>
                  <a:srgbClr val="000000"/>
                </a:solidFill>
                <a:latin typeface="Georgia"/>
                <a:ea typeface="Calibri"/>
                <a:cs typeface="Georgia"/>
                <a:sym typeface="Calibri"/>
              </a:rPr>
              <a:t>Indiquer votre nouvelle adresse à votre propriétaire ou votre agence</a:t>
            </a:r>
            <a:r>
              <a:rPr lang="fr-FR" b="0" i="0" u="none" strike="noStrike" cap="none" dirty="0">
                <a:solidFill>
                  <a:srgbClr val="000000"/>
                </a:solidFill>
                <a:latin typeface="Georgia"/>
                <a:ea typeface="Calibri"/>
                <a:cs typeface="Georgia"/>
                <a:sym typeface="Calibri"/>
              </a:rPr>
              <a:t> immobilière</a:t>
            </a:r>
            <a:r>
              <a:rPr lang="fr" b="0" i="0" u="none" strike="noStrike" cap="none" dirty="0">
                <a:solidFill>
                  <a:srgbClr val="000000"/>
                </a:solidFill>
                <a:latin typeface="Georgia"/>
                <a:ea typeface="Calibri"/>
                <a:cs typeface="Georgia"/>
                <a:sym typeface="Calibri"/>
              </a:rPr>
              <a:t> lorsque vous quittez le logement</a:t>
            </a:r>
            <a:endParaRPr lang="fr-FR" b="0" i="0" u="none" strike="noStrike" cap="none" dirty="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a:solidFill>
                  <a:srgbClr val="000000"/>
                </a:solidFill>
                <a:latin typeface="Georgia"/>
                <a:ea typeface="Calibri"/>
                <a:cs typeface="Georgia"/>
                <a:sym typeface="Calibri"/>
              </a:rPr>
              <a:t>Pensez à la réexpédition et au suivi de votre courrier postal</a:t>
            </a:r>
            <a:endParaRPr lang="fr-FR" b="0" i="0" u="none" strike="noStrike" cap="none" dirty="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a:solidFill>
                  <a:srgbClr val="000000"/>
                </a:solidFill>
                <a:latin typeface="Georgia"/>
                <a:ea typeface="Calibri"/>
                <a:cs typeface="Georgia"/>
                <a:sym typeface="Calibri"/>
              </a:rPr>
              <a:t>Résiliez</a:t>
            </a:r>
            <a:r>
              <a:rPr lang="fr-FR" b="0" i="0" u="none" strike="noStrike" cap="none" dirty="0">
                <a:solidFill>
                  <a:srgbClr val="000000"/>
                </a:solidFill>
                <a:latin typeface="Georgia"/>
                <a:ea typeface="Calibri"/>
                <a:cs typeface="Georgia"/>
                <a:sym typeface="Calibri"/>
              </a:rPr>
              <a:t> ou faites migrer</a:t>
            </a:r>
            <a:r>
              <a:rPr lang="fr" b="0" i="0" u="none" strike="noStrike" cap="none" dirty="0">
                <a:solidFill>
                  <a:srgbClr val="000000"/>
                </a:solidFill>
                <a:latin typeface="Georgia"/>
                <a:ea typeface="Calibri"/>
                <a:cs typeface="Georgia"/>
                <a:sym typeface="Calibri"/>
              </a:rPr>
              <a:t> vos différents abonnements (électricité, gaz, internet, téléphone) ainsi que votre assurance habitation</a:t>
            </a:r>
            <a:endParaRPr lang="fr-FR" b="0" i="0" u="none" strike="noStrike" cap="none" dirty="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b="0" i="0" u="none" strike="noStrike" cap="none" dirty="0">
              <a:solidFill>
                <a:srgbClr val="000000"/>
              </a:solidFill>
              <a:latin typeface="Georgia"/>
              <a:cs typeface="Georgia"/>
              <a:sym typeface="Arial"/>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a:solidFill>
                  <a:srgbClr val="000000"/>
                </a:solidFill>
                <a:latin typeface="Georgia"/>
                <a:ea typeface="Calibri"/>
                <a:cs typeface="Georgia"/>
                <a:sym typeface="Calibri"/>
              </a:rPr>
              <a:t>Aviser votre centre des impôts de votre nouvelle adresse</a:t>
            </a:r>
            <a:endParaRPr lang="fr-FR" b="0" i="0" u="none" strike="noStrike" cap="none" dirty="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b="0" i="0" u="none" strike="noStrike" cap="none" dirty="0">
              <a:solidFill>
                <a:srgbClr val="000000"/>
              </a:solidFill>
              <a:latin typeface="Georgia"/>
              <a:ea typeface="Calibri"/>
              <a:cs typeface="Georgia"/>
              <a:sym typeface="Calibri"/>
            </a:endParaRPr>
          </a:p>
          <a:p>
            <a:pPr marL="215900" marR="0" lvl="0" indent="-215900" algn="l" rtl="0">
              <a:lnSpc>
                <a:spcPct val="100000"/>
              </a:lnSpc>
              <a:spcBef>
                <a:spcPts val="0"/>
              </a:spcBef>
              <a:spcAft>
                <a:spcPts val="0"/>
              </a:spcAft>
              <a:buClr>
                <a:srgbClr val="000000"/>
              </a:buClr>
              <a:buSzPts val="1400"/>
              <a:buFont typeface="Noto Sans Symbols"/>
              <a:buChar char="✓"/>
            </a:pPr>
            <a:r>
              <a:rPr lang="fr" b="0" i="0" u="none" strike="noStrike" cap="none" dirty="0">
                <a:solidFill>
                  <a:srgbClr val="000000"/>
                </a:solidFill>
                <a:latin typeface="Georgia"/>
                <a:ea typeface="Calibri"/>
                <a:cs typeface="Georgia"/>
                <a:sym typeface="Calibri"/>
              </a:rPr>
              <a:t>Pour les ressortissants hors Union Européenne, si vous déménagez dans une autre ville de France, vous devez prévenir la Préfecture de votre nouvelle localité</a:t>
            </a:r>
            <a:endParaRPr lang="fr-FR" b="0" i="0" u="none" strike="noStrike" cap="none" dirty="0">
              <a:solidFill>
                <a:srgbClr val="000000"/>
              </a:solidFill>
              <a:latin typeface="Georgia"/>
              <a:ea typeface="Calibri"/>
              <a:cs typeface="Georgia"/>
              <a:sym typeface="Calibri"/>
            </a:endParaRPr>
          </a:p>
          <a:p>
            <a:pPr marR="0" lvl="0" algn="l" rtl="0">
              <a:lnSpc>
                <a:spcPct val="100000"/>
              </a:lnSpc>
              <a:spcBef>
                <a:spcPts val="0"/>
              </a:spcBef>
              <a:spcAft>
                <a:spcPts val="0"/>
              </a:spcAft>
              <a:buClr>
                <a:srgbClr val="000000"/>
              </a:buClr>
              <a:buSzPts val="1400"/>
            </a:pPr>
            <a:endParaRPr sz="1100" b="0" i="0" u="none" strike="noStrike" cap="none" dirty="0">
              <a:solidFill>
                <a:srgbClr val="000000"/>
              </a:solidFill>
              <a:latin typeface="Arial"/>
              <a:ea typeface="Arial"/>
              <a:cs typeface="Arial"/>
              <a:sym typeface="Arial"/>
            </a:endParaRPr>
          </a:p>
          <a:p>
            <a:pPr marL="215900" marR="0" lvl="0"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rgbClr val="000000"/>
              </a:solidFill>
              <a:latin typeface="Calibri"/>
              <a:ea typeface="Calibri"/>
              <a:cs typeface="Calibri"/>
              <a:sym typeface="Calibri"/>
            </a:endParaRPr>
          </a:p>
        </p:txBody>
      </p:sp>
      <p:sp>
        <p:nvSpPr>
          <p:cNvPr id="231" name="Shape 231"/>
          <p:cNvSpPr txBox="1"/>
          <p:nvPr/>
        </p:nvSpPr>
        <p:spPr>
          <a:xfrm>
            <a:off x="867386" y="3521781"/>
            <a:ext cx="7662907" cy="52322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fr" sz="1300" b="1" i="0" u="sng" strike="noStrike" cap="none" dirty="0">
                <a:solidFill>
                  <a:schemeClr val="accent6">
                    <a:lumMod val="75000"/>
                  </a:schemeClr>
                </a:solidFill>
                <a:latin typeface="Georgia"/>
                <a:ea typeface="Calibri"/>
                <a:cs typeface="Georgia"/>
                <a:sym typeface="Calibri"/>
                <a:hlinkClick r:id="rId3"/>
              </a:rPr>
              <a:t>Contactez votre Centre de Services EURAXESS</a:t>
            </a:r>
            <a:r>
              <a:rPr lang="fr" sz="1300" b="1" i="0" u="none" strike="noStrike" cap="none" dirty="0">
                <a:solidFill>
                  <a:schemeClr val="accent6">
                    <a:lumMod val="75000"/>
                  </a:schemeClr>
                </a:solidFill>
                <a:latin typeface="Georgia"/>
                <a:ea typeface="Calibri"/>
                <a:cs typeface="Georgia"/>
                <a:sym typeface="Calibri"/>
              </a:rPr>
              <a:t> quelques semaines avant votre départ si vous </a:t>
            </a:r>
            <a:r>
              <a:rPr lang="fr-FR" sz="1300" b="1" dirty="0">
                <a:solidFill>
                  <a:schemeClr val="accent6">
                    <a:lumMod val="75000"/>
                  </a:schemeClr>
                </a:solidFill>
                <a:latin typeface="Georgia"/>
                <a:ea typeface="Calibri"/>
                <a:cs typeface="Georgia"/>
                <a:sym typeface="Calibri"/>
              </a:rPr>
              <a:t>souhaitez </a:t>
            </a:r>
            <a:r>
              <a:rPr lang="fr" sz="1300" b="1" i="0" u="none" strike="noStrike" cap="none" dirty="0">
                <a:solidFill>
                  <a:schemeClr val="accent6">
                    <a:lumMod val="75000"/>
                  </a:schemeClr>
                </a:solidFill>
                <a:latin typeface="Georgia"/>
                <a:ea typeface="Calibri"/>
                <a:cs typeface="Georgia"/>
                <a:sym typeface="Calibri"/>
              </a:rPr>
              <a:t>être orient</a:t>
            </a:r>
            <a:r>
              <a:rPr lang="fr-FR" sz="1300" b="1" i="0" u="none" strike="noStrike" cap="none" dirty="0" err="1">
                <a:solidFill>
                  <a:schemeClr val="accent6">
                    <a:lumMod val="75000"/>
                  </a:schemeClr>
                </a:solidFill>
                <a:latin typeface="Georgia"/>
                <a:ea typeface="Calibri"/>
                <a:cs typeface="Georgia"/>
                <a:sym typeface="Calibri"/>
              </a:rPr>
              <a:t>é</a:t>
            </a:r>
            <a:r>
              <a:rPr lang="fr" sz="1300" b="1" i="0" u="none" strike="noStrike" cap="none" dirty="0">
                <a:solidFill>
                  <a:schemeClr val="accent6">
                    <a:lumMod val="75000"/>
                  </a:schemeClr>
                </a:solidFill>
                <a:latin typeface="Georgia"/>
                <a:ea typeface="Calibri"/>
                <a:cs typeface="Georgia"/>
                <a:sym typeface="Calibri"/>
              </a:rPr>
              <a:t> dans vos démarches de départ.</a:t>
            </a:r>
            <a:endParaRPr sz="1300" b="1" i="0" u="none" strike="noStrike" cap="none" dirty="0">
              <a:solidFill>
                <a:schemeClr val="accent6">
                  <a:lumMod val="75000"/>
                </a:schemeClr>
              </a:solidFill>
              <a:latin typeface="Georgia"/>
              <a:ea typeface="Calibri"/>
              <a:cs typeface="Georgia"/>
              <a:sym typeface="Calibri"/>
            </a:endParaRPr>
          </a:p>
        </p:txBody>
      </p:sp>
      <p:pic>
        <p:nvPicPr>
          <p:cNvPr id="5" name="Image 4" descr="7-arrow.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12779" y="3457778"/>
            <a:ext cx="606598" cy="529560"/>
          </a:xfrm>
          <a:prstGeom prst="rect">
            <a:avLst/>
          </a:prstGeom>
        </p:spPr>
      </p:pic>
      <p:pic>
        <p:nvPicPr>
          <p:cNvPr id="6" name="Image 5" descr="18-arrow.png">
            <a:hlinkClick r:id="" action="ppaction://hlinkshowjump?jump=nextslide"/>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9" name="Image 8" descr="iconmonstr-home-5-240.png">
            <a:hlinkClick r:id="rId6" action="ppaction://hlinksldjump"/>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0" name="Image 9" descr="18-arrow.png">
            <a:hlinkClick r:id="" action="ppaction://hlinkshowjump?jump=previousslide"/>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559" y="190394"/>
            <a:ext cx="8606785" cy="1954381"/>
          </a:xfrm>
          <a:prstGeom prst="rect">
            <a:avLst/>
          </a:prstGeom>
        </p:spPr>
        <p:txBody>
          <a:bodyPr wrap="square">
            <a:spAutoFit/>
          </a:bodyPr>
          <a:lstStyle/>
          <a:p>
            <a:pPr lvl="0">
              <a:buSzPts val="2100"/>
            </a:pPr>
            <a:r>
              <a:rPr lang="fr-FR" sz="2100" b="1" dirty="0">
                <a:solidFill>
                  <a:srgbClr val="7C4A8B"/>
                </a:solidFill>
                <a:latin typeface="Chalkboard SE Regular"/>
                <a:ea typeface="Calibri"/>
                <a:cs typeface="Chalkboard SE Regular"/>
                <a:sym typeface="Calibri"/>
              </a:rPr>
              <a:t>5.5 En cas de litige</a:t>
            </a:r>
          </a:p>
          <a:p>
            <a:pPr lvl="0">
              <a:buSzPts val="2100"/>
            </a:pPr>
            <a:endParaRPr lang="fr-FR" sz="1600" dirty="0"/>
          </a:p>
          <a:p>
            <a:pPr marL="285750" lvl="0" indent="-285750">
              <a:buSzPts val="1400"/>
              <a:buFont typeface="Arial"/>
              <a:buChar char="•"/>
            </a:pPr>
            <a:r>
              <a:rPr lang="fr-FR" dirty="0">
                <a:latin typeface="Georgia"/>
                <a:ea typeface="Calibri"/>
                <a:cs typeface="Georgia"/>
                <a:sym typeface="Calibri"/>
              </a:rPr>
              <a:t>Pour tout conseil, vous pouvez vous adresser à l’ANIL (Agence nationale pour l’Information sur le Logement) ou contacter près de chez vous un conseiller de l’ADIL (Agence Départementale pour l’Information sur le Logement).</a:t>
            </a:r>
            <a:endParaRPr lang="fr-FR" dirty="0">
              <a:latin typeface="Georgia"/>
              <a:ea typeface="Calibri"/>
              <a:cs typeface="Georgia"/>
            </a:endParaRPr>
          </a:p>
          <a:p>
            <a:pPr marL="285750" lvl="0" indent="-285750">
              <a:buSzPts val="1400"/>
              <a:buFont typeface="Arial"/>
              <a:buChar char="•"/>
            </a:pPr>
            <a:endParaRPr lang="fr-FR" dirty="0">
              <a:latin typeface="Georgia"/>
              <a:ea typeface="Calibri"/>
              <a:cs typeface="Georgia"/>
              <a:sym typeface="Calibri"/>
            </a:endParaRPr>
          </a:p>
          <a:p>
            <a:pPr marL="285750" lvl="0" indent="-285750">
              <a:buSzPts val="1400"/>
              <a:buFont typeface="Arial"/>
              <a:buChar char="•"/>
            </a:pPr>
            <a:r>
              <a:rPr lang="fr-FR" dirty="0">
                <a:latin typeface="Georgia"/>
                <a:ea typeface="Calibri"/>
                <a:cs typeface="Georgia"/>
                <a:sym typeface="Calibri"/>
              </a:rPr>
              <a:t>Votre Centre de Services EURAXESS peut vous orienter vers les organismes d’aide et d’assistance de votre ville (associations d’aide juridique, médiateur…). </a:t>
            </a:r>
            <a:endParaRPr lang="fr-FR" dirty="0">
              <a:latin typeface="Georgia"/>
              <a:ea typeface="Calibri"/>
              <a:cs typeface="Georgia"/>
            </a:endParaRPr>
          </a:p>
        </p:txBody>
      </p:sp>
      <p:pic>
        <p:nvPicPr>
          <p:cNvPr id="3" name="Image 2" descr="18-arrow.png">
            <a:hlinkClick r:id="" action="ppaction://hlinkshowjump?jump=next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6" name="Image 5" descr="iconmonstr-home-5-240.png">
            <a:hlinkClick r:id="rId3" action="ppaction://hlinksldjump"/>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7" name="Image 6" descr="18-arrow.png">
            <a:hlinkClick r:id="" action="ppaction://hlinkshowjump?jump=previousslide"/>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extLst>
      <p:ext uri="{BB962C8B-B14F-4D97-AF65-F5344CB8AC3E}">
        <p14:creationId xmlns:p14="http://schemas.microsoft.com/office/powerpoint/2010/main" val="12947563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Shape 236"/>
          <p:cNvSpPr txBox="1"/>
          <p:nvPr/>
        </p:nvSpPr>
        <p:spPr>
          <a:xfrm>
            <a:off x="1017857" y="293405"/>
            <a:ext cx="7261197" cy="392415"/>
          </a:xfrm>
          <a:prstGeom prst="rect">
            <a:avLst/>
          </a:prstGeom>
          <a:noFill/>
          <a:ln w="38100" cap="flat" cmpd="sng">
            <a:solidFill>
              <a:srgbClr val="FFC00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L</a:t>
            </a:r>
            <a:r>
              <a:rPr lang="fr-FR" sz="2100" b="0" i="0" u="none" strike="noStrike" cap="none" dirty="0">
                <a:solidFill>
                  <a:schemeClr val="dk1"/>
                </a:solidFill>
                <a:latin typeface="Chalkboard SE Regular"/>
                <a:ea typeface="Calibri"/>
                <a:cs typeface="Chalkboard SE Regular"/>
                <a:sym typeface="Calibri"/>
              </a:rPr>
              <a:t>IENS UTILES</a:t>
            </a:r>
            <a:endParaRPr sz="2100" b="0" i="0" u="none" strike="noStrike" cap="none" dirty="0">
              <a:solidFill>
                <a:schemeClr val="dk1"/>
              </a:solidFill>
              <a:latin typeface="Chalkboard SE Regular"/>
              <a:ea typeface="Calibri"/>
              <a:cs typeface="Chalkboard SE Regular"/>
              <a:sym typeface="Calibri"/>
            </a:endParaRPr>
          </a:p>
        </p:txBody>
      </p:sp>
      <p:sp>
        <p:nvSpPr>
          <p:cNvPr id="237" name="Shape 237"/>
          <p:cNvSpPr/>
          <p:nvPr/>
        </p:nvSpPr>
        <p:spPr>
          <a:xfrm>
            <a:off x="1017850" y="875275"/>
            <a:ext cx="7806264" cy="4166350"/>
          </a:xfrm>
          <a:prstGeom prst="rect">
            <a:avLst/>
          </a:prstGeom>
          <a:noFill/>
          <a:ln>
            <a:noFill/>
          </a:ln>
        </p:spPr>
        <p:txBody>
          <a:bodyPr spcFirstLastPara="1" wrap="square" lIns="68575" tIns="34275" rIns="68575" bIns="34275" anchor="t" anchorCtr="0">
            <a:noAutofit/>
          </a:bodyPr>
          <a:lstStyle/>
          <a:p>
            <a:pPr marL="215900" lvl="0" indent="-215900">
              <a:buClr>
                <a:schemeClr val="dk1"/>
              </a:buClr>
              <a:buSzPts val="1400"/>
              <a:buFont typeface="Noto Sans Symbols"/>
              <a:buChar char="✓"/>
            </a:pPr>
            <a:r>
              <a:rPr lang="fr-FR" sz="1400" b="0" i="0" u="none" strike="noStrike" cap="none" dirty="0">
                <a:solidFill>
                  <a:schemeClr val="dk1"/>
                </a:solidFill>
                <a:latin typeface="Georgia"/>
                <a:ea typeface="Calibri"/>
                <a:cs typeface="Georgia"/>
                <a:sym typeface="Calibri"/>
              </a:rPr>
              <a:t>Liste </a:t>
            </a:r>
            <a:r>
              <a:rPr lang="fr-FR" dirty="0">
                <a:solidFill>
                  <a:schemeClr val="dk1"/>
                </a:solidFill>
                <a:latin typeface="Georgia"/>
                <a:ea typeface="Calibri"/>
                <a:cs typeface="Georgia"/>
                <a:sym typeface="Calibri"/>
              </a:rPr>
              <a:t>des centres EURAXESS en France : </a:t>
            </a:r>
            <a:r>
              <a:rPr lang="fr-FR" dirty="0">
                <a:solidFill>
                  <a:schemeClr val="dk1"/>
                </a:solidFill>
                <a:latin typeface="Georgia"/>
                <a:ea typeface="Calibri"/>
                <a:cs typeface="Georgia"/>
                <a:sym typeface="Calibri"/>
                <a:hlinkClick r:id="rId3"/>
              </a:rPr>
              <a:t>http://www.euraxess.fr/information/centres/search/country/france-1104</a:t>
            </a:r>
            <a:endParaRPr lang="fr-FR" dirty="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 sz="1400" b="0" i="0" u="none" strike="noStrike" cap="none" dirty="0">
                <a:solidFill>
                  <a:schemeClr val="dk1"/>
                </a:solidFill>
                <a:latin typeface="Calibri"/>
                <a:ea typeface="Calibri"/>
                <a:cs typeface="Calibri"/>
                <a:sym typeface="Calibri"/>
              </a:rPr>
              <a:t>A</a:t>
            </a:r>
            <a:r>
              <a:rPr lang="fr" sz="1400" b="0" i="0" u="none" strike="noStrike" cap="none" dirty="0">
                <a:solidFill>
                  <a:schemeClr val="dk1"/>
                </a:solidFill>
                <a:latin typeface="Georgia"/>
                <a:ea typeface="Calibri"/>
                <a:cs typeface="Georgia"/>
                <a:sym typeface="Calibri"/>
              </a:rPr>
              <a:t>gence Nationale d’Information sur le Logement</a:t>
            </a:r>
            <a:r>
              <a:rPr lang="fr-FR" sz="1400" b="0" i="0" u="none" strike="noStrike" cap="none" dirty="0">
                <a:solidFill>
                  <a:schemeClr val="dk1"/>
                </a:solidFill>
                <a:latin typeface="Georgia"/>
                <a:ea typeface="Calibri"/>
                <a:cs typeface="Georgia"/>
                <a:sym typeface="Calibri"/>
              </a:rPr>
              <a:t> (ANIL)</a:t>
            </a:r>
            <a:r>
              <a:rPr lang="fr" sz="1400" b="0" i="0" u="none" strike="noStrike" cap="none" dirty="0">
                <a:solidFill>
                  <a:schemeClr val="dk1"/>
                </a:solidFill>
                <a:latin typeface="Georgia"/>
                <a:ea typeface="Calibri"/>
                <a:cs typeface="Georgia"/>
                <a:sym typeface="Calibri"/>
              </a:rPr>
              <a:t> : </a:t>
            </a:r>
            <a:r>
              <a:rPr lang="fr" dirty="0">
                <a:solidFill>
                  <a:schemeClr val="dk1"/>
                </a:solidFill>
                <a:latin typeface="Georgia"/>
                <a:ea typeface="Calibri"/>
                <a:cs typeface="Georgia"/>
                <a:sym typeface="Calibri"/>
                <a:hlinkClick r:id="rId4"/>
              </a:rPr>
              <a:t>https://www.anil.org</a:t>
            </a:r>
            <a:endParaRPr lang="fr-FR" dirty="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FR" dirty="0">
                <a:latin typeface="Georgia"/>
                <a:ea typeface="Calibri"/>
                <a:cs typeface="Georgia"/>
                <a:sym typeface="Calibri"/>
              </a:rPr>
              <a:t>Agence Départementale pour l’Information sur le Logement (ADIL): </a:t>
            </a:r>
            <a:r>
              <a:rPr lang="fr-FR" dirty="0">
                <a:latin typeface="Georgia"/>
                <a:ea typeface="Calibri"/>
                <a:cs typeface="Georgia"/>
                <a:sym typeface="Calibri"/>
                <a:hlinkClick r:id="rId5"/>
              </a:rPr>
              <a:t>https://www.anil.org/lanil-et-les-adil/votre-adil/</a:t>
            </a:r>
            <a:endParaRPr lang="fr-FR" dirty="0">
              <a:latin typeface="Georgia"/>
              <a:ea typeface="Calibri"/>
              <a:cs typeface="Georgia"/>
              <a:sym typeface="Calibri"/>
            </a:endParaRPr>
          </a:p>
          <a:p>
            <a:pPr marL="215900" indent="-215900">
              <a:buClr>
                <a:schemeClr val="dk1"/>
              </a:buClr>
              <a:buSzPts val="1400"/>
              <a:buFont typeface="Noto Sans Symbols"/>
              <a:buChar char="✓"/>
            </a:pPr>
            <a:r>
              <a:rPr lang="fr-FR" dirty="0">
                <a:solidFill>
                  <a:schemeClr val="dk1"/>
                </a:solidFill>
                <a:latin typeface="Georgia"/>
                <a:ea typeface="Calibri"/>
                <a:cs typeface="Georgia"/>
                <a:sym typeface="Calibri"/>
              </a:rPr>
              <a:t>Site du Service Public – Logement : </a:t>
            </a:r>
            <a:r>
              <a:rPr lang="fr-FR" u="sng" dirty="0">
                <a:solidFill>
                  <a:schemeClr val="hlink"/>
                </a:solidFill>
                <a:latin typeface="Georgia"/>
                <a:ea typeface="Calibri"/>
                <a:cs typeface="Georgia"/>
                <a:sym typeface="Calibri"/>
                <a:hlinkClick r:id="rId6"/>
              </a:rPr>
              <a:t>https://www.service-public.fr/particuliers/vosdroits/N19808</a:t>
            </a:r>
            <a:r>
              <a:rPr lang="fr-FR" dirty="0">
                <a:solidFill>
                  <a:schemeClr val="dk1"/>
                </a:solidFill>
                <a:latin typeface="Georgia"/>
                <a:ea typeface="Calibri"/>
                <a:cs typeface="Georgia"/>
                <a:sym typeface="Calibri"/>
              </a:rPr>
              <a:t> </a:t>
            </a:r>
            <a:endParaRPr lang="fr" dirty="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Ministère de la Cohésion des Territoire</a:t>
            </a:r>
            <a:r>
              <a:rPr lang="fr-FR" sz="1400" b="0" i="0" u="none" strike="noStrike" cap="none" dirty="0">
                <a:solidFill>
                  <a:schemeClr val="dk1"/>
                </a:solidFill>
                <a:latin typeface="Georgia"/>
                <a:ea typeface="Calibri"/>
                <a:cs typeface="Georgia"/>
                <a:sym typeface="Calibri"/>
              </a:rPr>
              <a:t>:</a:t>
            </a:r>
            <a:r>
              <a:rPr lang="fr" sz="1400" b="0" i="0" u="sng" strike="noStrike" cap="none" dirty="0">
                <a:solidFill>
                  <a:schemeClr val="hlink"/>
                </a:solidFill>
                <a:latin typeface="Georgia"/>
                <a:ea typeface="Calibri"/>
                <a:cs typeface="Georgia"/>
                <a:sym typeface="Calibri"/>
                <a:hlinkClick r:id="rId7"/>
              </a:rPr>
              <a:t>http://www.cohesion-territoires.gouv.fr/logement-et-hebergement</a:t>
            </a:r>
            <a:endParaRPr sz="1400" b="0" i="0" u="none" strike="noStrike" cap="none" dirty="0">
              <a:solidFill>
                <a:schemeClr val="dk1"/>
              </a:solidFill>
              <a:latin typeface="Georgia"/>
              <a:ea typeface="Calibri"/>
              <a:cs typeface="Georgia"/>
              <a:sym typeface="Calibri"/>
            </a:endParaRPr>
          </a:p>
          <a:p>
            <a:pPr marL="215900" marR="0" lvl="0" indent="-215900" rtl="0">
              <a:lnSpc>
                <a:spcPct val="100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CAF : </a:t>
            </a:r>
            <a:r>
              <a:rPr lang="fr" sz="1400" b="0" i="0" u="sng" strike="noStrike" cap="none" dirty="0">
                <a:solidFill>
                  <a:schemeClr val="hlink"/>
                </a:solidFill>
                <a:latin typeface="Georgia"/>
                <a:ea typeface="Calibri"/>
                <a:cs typeface="Georgia"/>
                <a:sym typeface="Calibri"/>
                <a:hlinkClick r:id="rId8"/>
              </a:rPr>
              <a:t>https://www.caf.fr/</a:t>
            </a:r>
            <a:endParaRPr sz="1400" b="0" i="0" u="none" strike="noStrike" cap="none" dirty="0">
              <a:solidFill>
                <a:schemeClr val="dk1"/>
              </a:solidFill>
              <a:latin typeface="Georgia"/>
              <a:ea typeface="Calibri"/>
              <a:cs typeface="Georgia"/>
              <a:sym typeface="Calibri"/>
            </a:endParaRPr>
          </a:p>
          <a:p>
            <a:pPr marL="215900" lvl="0" indent="-215900">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Comparateur de fournisseurs d’énergie (électricité et gaz) : </a:t>
            </a:r>
            <a:r>
              <a:rPr lang="fr" sz="1400" b="0" i="0" u="sng" strike="noStrike" cap="none" dirty="0">
                <a:solidFill>
                  <a:schemeClr val="hlink"/>
                </a:solidFill>
                <a:latin typeface="Georgia"/>
                <a:ea typeface="Calibri"/>
                <a:cs typeface="Georgia"/>
                <a:sym typeface="Calibri"/>
                <a:hlinkClick r:id="rId9"/>
              </a:rPr>
              <a:t>http://www.energie-info.fr/</a:t>
            </a:r>
            <a:r>
              <a:rPr lang="fr-FR" dirty="0">
                <a:solidFill>
                  <a:schemeClr val="dk1"/>
                </a:solidFill>
                <a:latin typeface="Georgia"/>
                <a:ea typeface="Calibri"/>
                <a:cs typeface="Georgia"/>
                <a:sym typeface="Calibri"/>
              </a:rPr>
              <a:t> ou </a:t>
            </a:r>
            <a:r>
              <a:rPr lang="fr-FR" dirty="0">
                <a:solidFill>
                  <a:schemeClr val="dk1"/>
                </a:solidFill>
                <a:latin typeface="Georgia"/>
                <a:ea typeface="Calibri"/>
                <a:cs typeface="Georgia"/>
                <a:sym typeface="Calibri"/>
                <a:hlinkClick r:id="rId10"/>
              </a:rPr>
              <a:t>https://calculettes.energie-info.fr/pratique/liste-des-fournisseurs</a:t>
            </a:r>
            <a:r>
              <a:rPr lang="fr-FR" dirty="0">
                <a:solidFill>
                  <a:schemeClr val="dk1"/>
                </a:solidFill>
                <a:latin typeface="Georgia"/>
                <a:ea typeface="Calibri"/>
                <a:cs typeface="Georgia"/>
                <a:sym typeface="Calibri"/>
              </a:rPr>
              <a:t> </a:t>
            </a:r>
          </a:p>
          <a:p>
            <a:pPr marL="215900" indent="-215900">
              <a:buClr>
                <a:schemeClr val="dk1"/>
              </a:buClr>
              <a:buSzPts val="1400"/>
              <a:buFont typeface="Noto Sans Symbols"/>
              <a:buChar char="✓"/>
            </a:pPr>
            <a:r>
              <a:rPr lang="fr-FR" dirty="0">
                <a:solidFill>
                  <a:schemeClr val="dk1"/>
                </a:solidFill>
                <a:latin typeface="Georgia"/>
                <a:ea typeface="Calibri"/>
                <a:cs typeface="Georgia"/>
                <a:sym typeface="Calibri"/>
              </a:rPr>
              <a:t>Définition d’un logement décent : </a:t>
            </a:r>
            <a:r>
              <a:rPr lang="fr-FR" dirty="0">
                <a:solidFill>
                  <a:schemeClr val="dk1"/>
                </a:solidFill>
                <a:latin typeface="Georgia"/>
                <a:ea typeface="Calibri"/>
                <a:cs typeface="Georgia"/>
                <a:sym typeface="Calibri"/>
                <a:hlinkClick r:id="rId11"/>
              </a:rPr>
              <a:t>https://www.service-public.fr/particuliers/vosdroits/F2042</a:t>
            </a:r>
            <a:endParaRPr lang="fr-FR" dirty="0">
              <a:solidFill>
                <a:schemeClr val="dk1"/>
              </a:solidFill>
              <a:latin typeface="Georgia"/>
              <a:ea typeface="Calibri"/>
              <a:cs typeface="Georgia"/>
              <a:sym typeface="Calibri"/>
            </a:endParaRPr>
          </a:p>
          <a:p>
            <a:pPr marL="215900" indent="-215900">
              <a:buClr>
                <a:schemeClr val="dk1"/>
              </a:buClr>
              <a:buSzPts val="1400"/>
              <a:buFont typeface="Noto Sans Symbols"/>
              <a:buChar char="✓"/>
            </a:pPr>
            <a:r>
              <a:rPr lang="fr-FR" dirty="0">
                <a:solidFill>
                  <a:schemeClr val="dk1"/>
                </a:solidFill>
                <a:latin typeface="Calibri"/>
                <a:ea typeface="Calibri"/>
                <a:cs typeface="Calibri"/>
                <a:sym typeface="Calibri"/>
              </a:rPr>
              <a:t>Garantie VISALE : </a:t>
            </a:r>
            <a:r>
              <a:rPr lang="fr-FR" dirty="0">
                <a:solidFill>
                  <a:schemeClr val="dk1"/>
                </a:solidFill>
                <a:latin typeface="Calibri"/>
                <a:ea typeface="Calibri"/>
                <a:cs typeface="Calibri"/>
                <a:sym typeface="Calibri"/>
                <a:hlinkClick r:id="rId12"/>
              </a:rPr>
              <a:t>https://www.visale.fr/</a:t>
            </a:r>
            <a:endParaRPr lang="fr-FR"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Calibri"/>
              <a:ea typeface="Calibri"/>
              <a:cs typeface="Calibri"/>
              <a:sym typeface="Calibri"/>
            </a:endParaRPr>
          </a:p>
          <a:p>
            <a:pPr marL="0" marR="0" lvl="0" indent="0" algn="just"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0" marR="0" lvl="0" indent="0" algn="ctr" rtl="0">
              <a:lnSpc>
                <a:spcPct val="100000"/>
              </a:lnSpc>
              <a:spcBef>
                <a:spcPts val="0"/>
              </a:spcBef>
              <a:spcAft>
                <a:spcPts val="0"/>
              </a:spcAft>
              <a:buClr>
                <a:srgbClr val="000000"/>
              </a:buClr>
              <a:buSzPts val="1400"/>
              <a:buFont typeface="Arial"/>
              <a:buNone/>
            </a:pPr>
            <a:r>
              <a:rPr lang="fr" sz="1100" b="1" i="0" u="none" strike="noStrike" cap="none" dirty="0">
                <a:solidFill>
                  <a:schemeClr val="dk1"/>
                </a:solidFill>
                <a:latin typeface="Georgia"/>
                <a:ea typeface="Calibri"/>
                <a:cs typeface="Georgia"/>
                <a:sym typeface="Calibri"/>
              </a:rPr>
              <a:t>Document réalisé par le groupe de travail « Logement » de l’association EURAXESS France.</a:t>
            </a:r>
            <a:endParaRPr sz="1000" b="0" i="0" u="none" strike="noStrike" cap="none" dirty="0">
              <a:solidFill>
                <a:srgbClr val="000000"/>
              </a:solidFill>
              <a:latin typeface="Georgia"/>
              <a:cs typeface="Georgia"/>
              <a:sym typeface="Arial"/>
            </a:endParaRPr>
          </a:p>
          <a:p>
            <a:pPr marL="0" marR="0" lvl="0" indent="0" algn="ctr" rtl="0">
              <a:lnSpc>
                <a:spcPct val="100000"/>
              </a:lnSpc>
              <a:spcBef>
                <a:spcPts val="0"/>
              </a:spcBef>
              <a:spcAft>
                <a:spcPts val="0"/>
              </a:spcAft>
              <a:buClr>
                <a:srgbClr val="000000"/>
              </a:buClr>
              <a:buSzPts val="1400"/>
              <a:buFont typeface="Arial"/>
              <a:buNone/>
            </a:pPr>
            <a:r>
              <a:rPr lang="fr" sz="1100" b="1" i="0" u="none" strike="noStrike" cap="none" dirty="0">
                <a:solidFill>
                  <a:schemeClr val="dk1"/>
                </a:solidFill>
                <a:latin typeface="Georgia"/>
                <a:ea typeface="Calibri"/>
                <a:cs typeface="Georgia"/>
                <a:sym typeface="Calibri"/>
              </a:rPr>
              <a:t>Dernière mise à jour : </a:t>
            </a:r>
            <a:r>
              <a:rPr lang="fr-FR" sz="1100" b="1" i="0" u="none" strike="noStrike" cap="none" dirty="0">
                <a:solidFill>
                  <a:schemeClr val="dk1"/>
                </a:solidFill>
                <a:latin typeface="Georgia"/>
                <a:ea typeface="Calibri"/>
                <a:cs typeface="Georgia"/>
                <a:sym typeface="Calibri"/>
              </a:rPr>
              <a:t>Mai 2022</a:t>
            </a:r>
            <a:endParaRPr sz="1000" b="0" i="0" u="none" strike="noStrike" cap="none" dirty="0">
              <a:solidFill>
                <a:srgbClr val="000000"/>
              </a:solidFill>
              <a:latin typeface="Georgia"/>
              <a:cs typeface="Georgia"/>
              <a:sym typeface="Arial"/>
            </a:endParaRPr>
          </a:p>
        </p:txBody>
      </p:sp>
      <p:pic>
        <p:nvPicPr>
          <p:cNvPr id="4" name="Image 3" descr="29-arrow.png"/>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rot="646313">
            <a:off x="487979" y="548448"/>
            <a:ext cx="551805" cy="606379"/>
          </a:xfrm>
          <a:prstGeom prst="rect">
            <a:avLst/>
          </a:prstGeom>
        </p:spPr>
      </p:pic>
      <p:pic>
        <p:nvPicPr>
          <p:cNvPr id="6" name="Image 5" descr="iconmonstr-home-5-240.png">
            <a:hlinkClick r:id="rId14" action="ppaction://hlinksldjump"/>
          </p:cNvPr>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7" name="Image 6" descr="18-arrow.png">
            <a:hlinkClick r:id="" action="ppaction://hlinkshowjump?jump=previousslide"/>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rot="10800000">
            <a:off x="8161397"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Shape 89"/>
          <p:cNvSpPr txBox="1">
            <a:spLocks noGrp="1"/>
          </p:cNvSpPr>
          <p:nvPr>
            <p:ph type="subTitle" idx="1"/>
          </p:nvPr>
        </p:nvSpPr>
        <p:spPr>
          <a:xfrm>
            <a:off x="2199177" y="3341930"/>
            <a:ext cx="5563389" cy="341709"/>
          </a:xfrm>
          <a:prstGeom prst="rect">
            <a:avLst/>
          </a:prstGeom>
          <a:no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FFC000"/>
              </a:buClr>
              <a:buSzPts val="2800"/>
              <a:buFont typeface="Arial"/>
              <a:buNone/>
            </a:pPr>
            <a:r>
              <a:rPr lang="fr" sz="1400" b="1" i="0" u="none" strike="noStrike" cap="none" dirty="0">
                <a:solidFill>
                  <a:srgbClr val="D16207"/>
                </a:solidFill>
                <a:latin typeface="Georgia"/>
                <a:ea typeface="Calibri"/>
                <a:cs typeface="Georgia"/>
                <a:sym typeface="Calibri"/>
              </a:rPr>
              <a:t>Définir vos critères vous permettra de mieux orienter votre recherche de logement. </a:t>
            </a:r>
            <a:endParaRPr sz="1400" b="1" i="0" u="none" strike="noStrike" cap="none" dirty="0">
              <a:solidFill>
                <a:srgbClr val="D16207"/>
              </a:solidFill>
              <a:latin typeface="Georgia"/>
              <a:ea typeface="Calibri"/>
              <a:cs typeface="Georgia"/>
              <a:sym typeface="Calibri"/>
            </a:endParaRPr>
          </a:p>
        </p:txBody>
      </p:sp>
      <p:sp>
        <p:nvSpPr>
          <p:cNvPr id="91" name="Shape 91">
            <a:hlinkClick r:id="rId3" action="ppaction://hlinksldjump"/>
          </p:cNvPr>
          <p:cNvSpPr/>
          <p:nvPr/>
        </p:nvSpPr>
        <p:spPr>
          <a:xfrm>
            <a:off x="4571081" y="1241452"/>
            <a:ext cx="1333776" cy="1238019"/>
          </a:xfrm>
          <a:prstGeom prst="roundRect">
            <a:avLst>
              <a:gd name="adj" fmla="val 18047"/>
            </a:avLst>
          </a:prstGeom>
          <a:solidFill>
            <a:srgbClr val="D16207"/>
          </a:solidFill>
          <a:ln w="19050" cap="flat" cmpd="sng">
            <a:solidFill>
              <a:srgbClr val="D16207"/>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a:solidFill>
                  <a:schemeClr val="dk1"/>
                </a:solidFill>
                <a:latin typeface="Chalkboard SE Regular"/>
                <a:ea typeface="Calibri"/>
                <a:cs typeface="Chalkboard SE Regular"/>
                <a:sym typeface="Calibri"/>
              </a:rPr>
              <a:t>1.3 </a:t>
            </a:r>
            <a:r>
              <a:rPr lang="fr-FR" dirty="0">
                <a:solidFill>
                  <a:schemeClr val="dk1"/>
                </a:solidFill>
                <a:latin typeface="Chalkboard SE Regular"/>
                <a:ea typeface="Calibri"/>
                <a:cs typeface="Chalkboard SE Regular"/>
                <a:sym typeface="Calibri"/>
              </a:rPr>
              <a:t>Localisation</a:t>
            </a:r>
            <a:endParaRPr sz="1400" i="0" u="none" strike="noStrike" cap="none" dirty="0">
              <a:solidFill>
                <a:schemeClr val="dk1"/>
              </a:solidFill>
              <a:latin typeface="Chalkboard SE Regular"/>
              <a:ea typeface="Calibri"/>
              <a:cs typeface="Chalkboard SE Regular"/>
              <a:sym typeface="Calibri"/>
            </a:endParaRPr>
          </a:p>
        </p:txBody>
      </p:sp>
      <p:sp>
        <p:nvSpPr>
          <p:cNvPr id="92" name="Shape 92">
            <a:hlinkClick r:id="rId4" action="ppaction://hlinksldjump"/>
          </p:cNvPr>
          <p:cNvSpPr/>
          <p:nvPr/>
        </p:nvSpPr>
        <p:spPr>
          <a:xfrm>
            <a:off x="6038752" y="1231976"/>
            <a:ext cx="1401560" cy="1233515"/>
          </a:xfrm>
          <a:prstGeom prst="roundRect">
            <a:avLst>
              <a:gd name="adj" fmla="val 18047"/>
            </a:avLst>
          </a:prstGeom>
          <a:solidFill>
            <a:schemeClr val="bg2"/>
          </a:solidFill>
          <a:ln w="19050" cap="flat" cmpd="sng">
            <a:solidFill>
              <a:schemeClr val="bg2"/>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endParaRPr lang="fr-FR" sz="1400" b="0" i="0" u="none" strike="noStrike" cap="none" dirty="0">
              <a:solidFill>
                <a:schemeClr val="dk1"/>
              </a:solidFill>
              <a:latin typeface="Calibri"/>
              <a:ea typeface="Calibri"/>
              <a:cs typeface="Calibri"/>
              <a:sym typeface="Calibri"/>
            </a:endParaRPr>
          </a:p>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a:solidFill>
                  <a:schemeClr val="dk1"/>
                </a:solidFill>
                <a:latin typeface="Chalkboard SE Regular"/>
                <a:ea typeface="Calibri"/>
                <a:cs typeface="Chalkboard SE Regular"/>
                <a:sym typeface="Calibri"/>
              </a:rPr>
              <a:t>1.4</a:t>
            </a:r>
            <a:endParaRPr sz="1400" i="0" u="none" strike="noStrike" cap="none" dirty="0">
              <a:solidFill>
                <a:schemeClr val="dk1"/>
              </a:solidFill>
              <a:latin typeface="Chalkboard SE Regular"/>
              <a:ea typeface="Calibri"/>
              <a:cs typeface="Chalkboard SE Regular"/>
              <a:sym typeface="Calibri"/>
            </a:endParaRPr>
          </a:p>
          <a:p>
            <a:pPr algn="ctr">
              <a:lnSpc>
                <a:spcPct val="90000"/>
              </a:lnSpc>
              <a:buClr>
                <a:schemeClr val="dk1"/>
              </a:buClr>
              <a:buSzPts val="1400"/>
            </a:pPr>
            <a:r>
              <a:rPr lang="fr" dirty="0">
                <a:solidFill>
                  <a:schemeClr val="dk1"/>
                </a:solidFill>
                <a:latin typeface="Chalkboard SE Regular"/>
                <a:ea typeface="Calibri"/>
                <a:cs typeface="Chalkboard SE Regular"/>
                <a:sym typeface="Calibri"/>
              </a:rPr>
              <a:t>Budget</a:t>
            </a:r>
          </a:p>
          <a:p>
            <a:pPr algn="ctr">
              <a:lnSpc>
                <a:spcPct val="90000"/>
              </a:lnSpc>
              <a:buClr>
                <a:schemeClr val="dk1"/>
              </a:buClr>
              <a:buSzPts val="1400"/>
            </a:pPr>
            <a:r>
              <a:rPr lang="fr" dirty="0">
                <a:solidFill>
                  <a:schemeClr val="dk1"/>
                </a:solidFill>
                <a:latin typeface="Chalkboard SE Regular"/>
                <a:ea typeface="Calibri"/>
                <a:cs typeface="Chalkboard SE Regular"/>
                <a:sym typeface="Calibri"/>
              </a:rPr>
              <a:t>logement</a:t>
            </a:r>
          </a:p>
          <a:p>
            <a:pPr marL="0" marR="0" lvl="0" indent="0" algn="ctr" rtl="0">
              <a:lnSpc>
                <a:spcPct val="9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p:txBody>
      </p:sp>
      <p:sp>
        <p:nvSpPr>
          <p:cNvPr id="93" name="Shape 93"/>
          <p:cNvSpPr txBox="1"/>
          <p:nvPr/>
        </p:nvSpPr>
        <p:spPr>
          <a:xfrm>
            <a:off x="1696580" y="504089"/>
            <a:ext cx="5686862" cy="392415"/>
          </a:xfrm>
          <a:prstGeom prst="rect">
            <a:avLst/>
          </a:prstGeom>
          <a:noFill/>
          <a:ln w="28575" cap="flat" cmpd="sng">
            <a:solidFill>
              <a:schemeClr val="bg2"/>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1800" b="0" i="0" u="none" strike="noStrike" cap="none" dirty="0">
                <a:solidFill>
                  <a:schemeClr val="dk1"/>
                </a:solidFill>
                <a:latin typeface="Chalkboard SE Regular"/>
                <a:ea typeface="Calibri"/>
                <a:cs typeface="Chalkboard SE Regular"/>
                <a:sym typeface="Calibri"/>
              </a:rPr>
              <a:t>1. DÉFINIR VOS CRITÈRES DE RECHERCHE</a:t>
            </a:r>
            <a:endParaRPr sz="1800" b="0" i="0" u="none" strike="noStrike" cap="none" dirty="0">
              <a:solidFill>
                <a:schemeClr val="dk1"/>
              </a:solidFill>
              <a:latin typeface="Chalkboard SE Regular"/>
              <a:ea typeface="Calibri"/>
              <a:cs typeface="Chalkboard SE Regular"/>
              <a:sym typeface="Calibri"/>
            </a:endParaRPr>
          </a:p>
        </p:txBody>
      </p:sp>
      <p:sp>
        <p:nvSpPr>
          <p:cNvPr id="95" name="Shape 95">
            <a:hlinkClick r:id="" action="ppaction://hlinkshowjump?jump=nextslide"/>
          </p:cNvPr>
          <p:cNvSpPr/>
          <p:nvPr/>
        </p:nvSpPr>
        <p:spPr>
          <a:xfrm>
            <a:off x="1694441" y="1250931"/>
            <a:ext cx="1310117" cy="1242524"/>
          </a:xfrm>
          <a:prstGeom prst="roundRect">
            <a:avLst>
              <a:gd name="adj" fmla="val 18047"/>
            </a:avLst>
          </a:prstGeom>
          <a:solidFill>
            <a:srgbClr val="D16207"/>
          </a:solidFill>
          <a:ln w="19050" cap="flat" cmpd="sng">
            <a:solidFill>
              <a:srgbClr val="D16207"/>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a:solidFill>
                  <a:schemeClr val="dk1"/>
                </a:solidFill>
                <a:latin typeface="Chalkboard SE Regular"/>
                <a:ea typeface="Calibri"/>
                <a:cs typeface="Chalkboard SE Regular"/>
                <a:sym typeface="Calibri"/>
              </a:rPr>
              <a:t>1.1 </a:t>
            </a:r>
            <a:endParaRPr sz="1400" i="0"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a:solidFill>
                  <a:schemeClr val="dk1"/>
                </a:solidFill>
                <a:latin typeface="Chalkboard SE Regular"/>
                <a:ea typeface="Calibri"/>
                <a:cs typeface="Chalkboard SE Regular"/>
                <a:sym typeface="Calibri"/>
              </a:rPr>
              <a:t>Durée de séjour</a:t>
            </a:r>
            <a:r>
              <a:rPr lang="fr-FR" sz="1400" i="0" u="none" strike="noStrike" cap="none" dirty="0">
                <a:solidFill>
                  <a:schemeClr val="dk1"/>
                </a:solidFill>
                <a:latin typeface="Chalkboard SE Regular"/>
                <a:ea typeface="Calibri"/>
                <a:cs typeface="Chalkboard SE Regular"/>
                <a:sym typeface="Calibri"/>
              </a:rPr>
              <a:t>/situation familiale</a:t>
            </a:r>
            <a:endParaRPr sz="1100" i="0" u="none" strike="noStrike" cap="none" dirty="0">
              <a:solidFill>
                <a:srgbClr val="000000"/>
              </a:solidFill>
              <a:latin typeface="Chalkboard SE Regular"/>
              <a:cs typeface="Chalkboard SE Regular"/>
              <a:sym typeface="Arial"/>
            </a:endParaRPr>
          </a:p>
        </p:txBody>
      </p:sp>
      <p:pic>
        <p:nvPicPr>
          <p:cNvPr id="6" name="Image 5" descr="29-arrow.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rot="646313">
            <a:off x="1151447" y="842226"/>
            <a:ext cx="551805" cy="606379"/>
          </a:xfrm>
          <a:prstGeom prst="rect">
            <a:avLst/>
          </a:prstGeom>
        </p:spPr>
      </p:pic>
      <p:pic>
        <p:nvPicPr>
          <p:cNvPr id="19" name="Image 18"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4261140" y="2355349"/>
            <a:ext cx="452288" cy="559633"/>
          </a:xfrm>
          <a:prstGeom prst="rect">
            <a:avLst/>
          </a:prstGeom>
        </p:spPr>
      </p:pic>
      <p:pic>
        <p:nvPicPr>
          <p:cNvPr id="20" name="Image 19"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2849653" y="2384551"/>
            <a:ext cx="452288" cy="559633"/>
          </a:xfrm>
          <a:prstGeom prst="rect">
            <a:avLst/>
          </a:prstGeom>
        </p:spPr>
      </p:pic>
      <p:pic>
        <p:nvPicPr>
          <p:cNvPr id="21" name="Image 20" descr="35-arrow.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rot="18764404">
            <a:off x="5720768" y="2364825"/>
            <a:ext cx="452288" cy="559633"/>
          </a:xfrm>
          <a:prstGeom prst="rect">
            <a:avLst/>
          </a:prstGeom>
        </p:spPr>
      </p:pic>
      <p:pic>
        <p:nvPicPr>
          <p:cNvPr id="9" name="Image 8" descr="7-arrow.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11279" y="3268243"/>
            <a:ext cx="606598" cy="529560"/>
          </a:xfrm>
          <a:prstGeom prst="rect">
            <a:avLst/>
          </a:prstGeom>
        </p:spPr>
      </p:pic>
      <p:sp>
        <p:nvSpPr>
          <p:cNvPr id="13" name="Shape 91">
            <a:hlinkClick r:id="rId8" action="ppaction://hlinksldjump"/>
          </p:cNvPr>
          <p:cNvSpPr/>
          <p:nvPr/>
        </p:nvSpPr>
        <p:spPr>
          <a:xfrm>
            <a:off x="3121683" y="1251702"/>
            <a:ext cx="1333776" cy="1238019"/>
          </a:xfrm>
          <a:prstGeom prst="roundRect">
            <a:avLst>
              <a:gd name="adj" fmla="val 18047"/>
            </a:avLst>
          </a:prstGeom>
          <a:solidFill>
            <a:srgbClr val="D16207"/>
          </a:solidFill>
          <a:ln w="19050" cap="flat" cmpd="sng">
            <a:solidFill>
              <a:srgbClr val="D16207"/>
            </a:solidFill>
            <a:prstDash val="solid"/>
            <a:miter lim="8000"/>
            <a:headEnd type="none" w="sm" len="sm"/>
            <a:tailEnd type="none" w="sm" len="sm"/>
          </a:ln>
        </p:spPr>
        <p:txBody>
          <a:bodyPr spcFirstLastPara="1" wrap="square" lIns="68575" tIns="34275" rIns="68575" bIns="34275" anchor="ctr" anchorCtr="0">
            <a:noAutofit/>
          </a:bodyPr>
          <a:lstStyle/>
          <a:p>
            <a:pPr marL="0" marR="0" lvl="0" indent="0" algn="ctr" rtl="0">
              <a:lnSpc>
                <a:spcPct val="90000"/>
              </a:lnSpc>
              <a:spcBef>
                <a:spcPts val="0"/>
              </a:spcBef>
              <a:spcAft>
                <a:spcPts val="0"/>
              </a:spcAft>
              <a:buClr>
                <a:schemeClr val="dk1"/>
              </a:buClr>
              <a:buSzPts val="1400"/>
              <a:buFont typeface="Calibri"/>
              <a:buNone/>
            </a:pPr>
            <a:r>
              <a:rPr lang="fr" sz="1400" i="0" u="none" strike="noStrike" cap="none" dirty="0">
                <a:solidFill>
                  <a:schemeClr val="dk1"/>
                </a:solidFill>
                <a:latin typeface="Chalkboard SE Regular"/>
                <a:ea typeface="Calibri"/>
                <a:cs typeface="Chalkboard SE Regular"/>
                <a:sym typeface="Calibri"/>
              </a:rPr>
              <a:t>1.</a:t>
            </a:r>
            <a:r>
              <a:rPr lang="fr-FR" sz="1400" i="0" u="none" strike="noStrike" cap="none" dirty="0">
                <a:solidFill>
                  <a:schemeClr val="dk1"/>
                </a:solidFill>
                <a:latin typeface="Chalkboard SE Regular"/>
                <a:ea typeface="Calibri"/>
                <a:cs typeface="Chalkboard SE Regular"/>
                <a:sym typeface="Calibri"/>
              </a:rPr>
              <a:t>2</a:t>
            </a:r>
            <a:r>
              <a:rPr lang="fr" sz="1400" i="0" u="none" strike="noStrike" cap="none" dirty="0">
                <a:solidFill>
                  <a:schemeClr val="dk1"/>
                </a:solidFill>
                <a:latin typeface="Chalkboard SE Regular"/>
                <a:ea typeface="Calibri"/>
                <a:cs typeface="Chalkboard SE Regular"/>
                <a:sym typeface="Calibri"/>
              </a:rPr>
              <a:t> </a:t>
            </a:r>
            <a:endParaRPr lang="fr-FR" sz="1400" i="0" u="none" strike="noStrike" cap="none" dirty="0">
              <a:solidFill>
                <a:schemeClr val="dk1"/>
              </a:solidFill>
              <a:latin typeface="Chalkboard SE Regular"/>
              <a:ea typeface="Calibri"/>
              <a:cs typeface="Chalkboard SE Regular"/>
              <a:sym typeface="Calibri"/>
            </a:endParaRPr>
          </a:p>
          <a:p>
            <a:pPr marL="0" marR="0" lvl="0" indent="0" algn="ctr" rtl="0">
              <a:lnSpc>
                <a:spcPct val="90000"/>
              </a:lnSpc>
              <a:spcBef>
                <a:spcPts val="0"/>
              </a:spcBef>
              <a:spcAft>
                <a:spcPts val="0"/>
              </a:spcAft>
              <a:buClr>
                <a:schemeClr val="dk1"/>
              </a:buClr>
              <a:buSzPts val="1400"/>
              <a:buFont typeface="Calibri"/>
              <a:buNone/>
            </a:pPr>
            <a:r>
              <a:rPr lang="fr-FR" dirty="0">
                <a:solidFill>
                  <a:schemeClr val="dk1"/>
                </a:solidFill>
                <a:latin typeface="Chalkboard SE Regular"/>
                <a:ea typeface="Calibri"/>
                <a:cs typeface="Chalkboard SE Regular"/>
                <a:sym typeface="Calibri"/>
              </a:rPr>
              <a:t>Meublé/Non meublé</a:t>
            </a:r>
            <a:endParaRPr sz="1400" i="0" u="none" strike="noStrike" cap="none" dirty="0">
              <a:solidFill>
                <a:schemeClr val="dk1"/>
              </a:solidFill>
              <a:latin typeface="Chalkboard SE Regular"/>
              <a:ea typeface="Calibri"/>
              <a:cs typeface="Chalkboard SE Regular"/>
              <a:sym typeface="Calibri"/>
            </a:endParaRPr>
          </a:p>
        </p:txBody>
      </p:sp>
      <p:pic>
        <p:nvPicPr>
          <p:cNvPr id="15" name="Image 14" descr="18-arrow.png">
            <a:hlinkClick r:id="" action="ppaction://hlinkshowjump?jump=nextslide"/>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8037431" y="4367308"/>
            <a:ext cx="814367" cy="257340"/>
          </a:xfrm>
          <a:prstGeom prst="rect">
            <a:avLst/>
          </a:prstGeom>
        </p:spPr>
      </p:pic>
      <p:sp>
        <p:nvSpPr>
          <p:cNvPr id="16" name="Rectangle 15">
            <a:hlinkClick r:id="" action="ppaction://hlinkshowjump?jump=nextslide"/>
          </p:cNvPr>
          <p:cNvSpPr/>
          <p:nvPr/>
        </p:nvSpPr>
        <p:spPr>
          <a:xfrm>
            <a:off x="7842160" y="4624973"/>
            <a:ext cx="1349608" cy="461665"/>
          </a:xfrm>
          <a:prstGeom prst="rect">
            <a:avLst/>
          </a:prstGeom>
        </p:spPr>
        <p:txBody>
          <a:bodyPr wrap="none">
            <a:spAutoFit/>
          </a:bodyPr>
          <a:lstStyle/>
          <a:p>
            <a:pPr algn="ctr"/>
            <a:r>
              <a:rPr lang="fr-FR" sz="1200" dirty="0">
                <a:solidFill>
                  <a:schemeClr val="dk1"/>
                </a:solidFill>
                <a:latin typeface="Chalkboard SE Regular"/>
                <a:ea typeface="Calibri"/>
                <a:cs typeface="Chalkboard SE Regular"/>
              </a:rPr>
              <a:t>= </a:t>
            </a:r>
          </a:p>
          <a:p>
            <a:r>
              <a:rPr lang="fr-FR" sz="1200" dirty="0">
                <a:solidFill>
                  <a:schemeClr val="dk1"/>
                </a:solidFill>
                <a:latin typeface="Chalkboard SE Regular"/>
                <a:ea typeface="Calibri"/>
                <a:cs typeface="Chalkboard SE Regular"/>
              </a:rPr>
              <a:t>PAGE SUIVANTE</a:t>
            </a:r>
          </a:p>
        </p:txBody>
      </p:sp>
      <p:sp>
        <p:nvSpPr>
          <p:cNvPr id="17" name="Rectangle 16">
            <a:hlinkClick r:id="" action="ppaction://hlinkshowjump?jump=previousslide"/>
          </p:cNvPr>
          <p:cNvSpPr/>
          <p:nvPr/>
        </p:nvSpPr>
        <p:spPr>
          <a:xfrm>
            <a:off x="6385923" y="4615496"/>
            <a:ext cx="1516923" cy="461665"/>
          </a:xfrm>
          <a:prstGeom prst="rect">
            <a:avLst/>
          </a:prstGeom>
        </p:spPr>
        <p:txBody>
          <a:bodyPr wrap="none">
            <a:spAutoFit/>
          </a:bodyPr>
          <a:lstStyle/>
          <a:p>
            <a:pPr algn="ctr"/>
            <a:r>
              <a:rPr lang="fr-FR" sz="1200" dirty="0">
                <a:solidFill>
                  <a:schemeClr val="dk1"/>
                </a:solidFill>
                <a:latin typeface="Chalkboard SE Regular"/>
                <a:ea typeface="Calibri"/>
                <a:cs typeface="Chalkboard SE Regular"/>
              </a:rPr>
              <a:t>= </a:t>
            </a:r>
          </a:p>
          <a:p>
            <a:r>
              <a:rPr lang="fr-FR" sz="1200" dirty="0">
                <a:solidFill>
                  <a:schemeClr val="dk1"/>
                </a:solidFill>
                <a:latin typeface="Chalkboard SE Regular"/>
                <a:ea typeface="Calibri"/>
                <a:cs typeface="Chalkboard SE Regular"/>
              </a:rPr>
              <a:t>PAGE PRÉCEDENTE</a:t>
            </a:r>
          </a:p>
        </p:txBody>
      </p:sp>
      <p:pic>
        <p:nvPicPr>
          <p:cNvPr id="18" name="Image 17" descr="18-arrow.png">
            <a:hlinkClick r:id="" action="ppaction://hlinkshowjump?jump=previousslide"/>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rot="10800000">
            <a:off x="6853420" y="4396513"/>
            <a:ext cx="814367" cy="257340"/>
          </a:xfrm>
          <a:prstGeom prst="rect">
            <a:avLst/>
          </a:prstGeom>
        </p:spPr>
      </p:pic>
      <p:sp>
        <p:nvSpPr>
          <p:cNvPr id="23" name="Rectangle 22"/>
          <p:cNvSpPr/>
          <p:nvPr/>
        </p:nvSpPr>
        <p:spPr>
          <a:xfrm>
            <a:off x="8151169" y="655191"/>
            <a:ext cx="992831" cy="830997"/>
          </a:xfrm>
          <a:prstGeom prst="rect">
            <a:avLst/>
          </a:prstGeom>
        </p:spPr>
        <p:txBody>
          <a:bodyPr wrap="square">
            <a:spAutoFit/>
          </a:bodyPr>
          <a:lstStyle/>
          <a:p>
            <a:pPr algn="ctr"/>
            <a:r>
              <a:rPr lang="fr-FR" sz="1200" dirty="0">
                <a:solidFill>
                  <a:schemeClr val="dk1"/>
                </a:solidFill>
                <a:latin typeface="Chalkboard SE Regular"/>
                <a:ea typeface="Calibri"/>
                <a:cs typeface="Chalkboard SE Regular"/>
              </a:rPr>
              <a:t>= </a:t>
            </a:r>
          </a:p>
          <a:p>
            <a:pPr algn="ctr"/>
            <a:r>
              <a:rPr lang="fr-FR" sz="1200" dirty="0">
                <a:solidFill>
                  <a:schemeClr val="dk1"/>
                </a:solidFill>
                <a:latin typeface="Chalkboard SE Regular"/>
                <a:ea typeface="Calibri"/>
                <a:cs typeface="Chalkboard SE Regular"/>
              </a:rPr>
              <a:t>RETOUR À LA PAGE D’ACCUEIL</a:t>
            </a:r>
          </a:p>
        </p:txBody>
      </p:sp>
      <p:pic>
        <p:nvPicPr>
          <p:cNvPr id="25" name="Image 24" descr="iconmonstr-home-5-240.png">
            <a:hlinkClick r:id="rId10" action="ppaction://hlinksldjump"/>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8347840" y="87305"/>
            <a:ext cx="616076" cy="61607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244565" y="108842"/>
            <a:ext cx="7886700" cy="509928"/>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C000"/>
              </a:buClr>
              <a:buSzPts val="1100"/>
              <a:buFont typeface="Calibri"/>
              <a:buNone/>
            </a:pPr>
            <a:r>
              <a:rPr lang="fr" sz="2100" b="1" i="0" u="none" strike="noStrike" cap="none" dirty="0">
                <a:solidFill>
                  <a:schemeClr val="bg2"/>
                </a:solidFill>
                <a:latin typeface="Chalkboard SE Regular"/>
                <a:ea typeface="Calibri"/>
                <a:cs typeface="Chalkboard SE Regular"/>
                <a:sym typeface="Calibri"/>
              </a:rPr>
              <a:t>1.1 Durée de séjour</a:t>
            </a:r>
            <a:r>
              <a:rPr lang="fr-FR" sz="2100" b="1" i="0" u="none" strike="noStrike" cap="none" dirty="0">
                <a:solidFill>
                  <a:schemeClr val="bg2"/>
                </a:solidFill>
                <a:latin typeface="Chalkboard SE Regular"/>
                <a:ea typeface="Calibri"/>
                <a:cs typeface="Chalkboard SE Regular"/>
                <a:sym typeface="Calibri"/>
              </a:rPr>
              <a:t>/situation familiale</a:t>
            </a:r>
            <a:endParaRPr sz="2100" b="1" i="0" u="none" strike="noStrike" cap="none" dirty="0">
              <a:solidFill>
                <a:schemeClr val="bg2"/>
              </a:solidFill>
              <a:latin typeface="Chalkboard SE Regular"/>
              <a:ea typeface="Calibri"/>
              <a:cs typeface="Chalkboard SE Regular"/>
              <a:sym typeface="Calibri"/>
            </a:endParaRPr>
          </a:p>
        </p:txBody>
      </p:sp>
      <p:sp>
        <p:nvSpPr>
          <p:cNvPr id="101" name="Shape 101"/>
          <p:cNvSpPr txBox="1">
            <a:spLocks noGrp="1"/>
          </p:cNvSpPr>
          <p:nvPr>
            <p:ph type="body" idx="1"/>
          </p:nvPr>
        </p:nvSpPr>
        <p:spPr>
          <a:xfrm>
            <a:off x="329867" y="578402"/>
            <a:ext cx="7886700" cy="3263504"/>
          </a:xfrm>
          <a:prstGeom prst="rect">
            <a:avLst/>
          </a:prstGeom>
          <a:no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chemeClr val="dk1"/>
              </a:buClr>
              <a:buSzPts val="2100"/>
              <a:buFont typeface="Arial"/>
              <a:buNone/>
            </a:pPr>
            <a:r>
              <a:rPr lang="fr" sz="1400" dirty="0">
                <a:latin typeface="Georgia"/>
                <a:cs typeface="Georgia"/>
              </a:rPr>
              <a:t>En </a:t>
            </a:r>
            <a:r>
              <a:rPr lang="fr" sz="1400" b="0" i="0" u="none" strike="noStrike" cap="none" dirty="0">
                <a:solidFill>
                  <a:schemeClr val="dk1"/>
                </a:solidFill>
                <a:latin typeface="Georgia"/>
                <a:ea typeface="Calibri"/>
                <a:cs typeface="Georgia"/>
                <a:sym typeface="Calibri"/>
              </a:rPr>
              <a:t>fonction de la durée de votre séjour et de votre situation familiale, nous vous conseillons les solutions les plus adaptées :</a:t>
            </a:r>
            <a:endParaRPr sz="1400" b="0" i="0" u="none" strike="noStrike" cap="none" dirty="0">
              <a:solidFill>
                <a:schemeClr val="dk1"/>
              </a:solidFill>
              <a:latin typeface="Georgia"/>
              <a:ea typeface="Calibri"/>
              <a:cs typeface="Georgia"/>
              <a:sym typeface="Calibri"/>
            </a:endParaRPr>
          </a:p>
          <a:p>
            <a:pPr marL="0" marR="0" lvl="0" indent="0" algn="l" rtl="0">
              <a:lnSpc>
                <a:spcPct val="90000"/>
              </a:lnSpc>
              <a:spcBef>
                <a:spcPts val="800"/>
              </a:spcBef>
              <a:spcAft>
                <a:spcPts val="1600"/>
              </a:spcAft>
              <a:buClr>
                <a:schemeClr val="dk1"/>
              </a:buClr>
              <a:buSzPts val="2100"/>
              <a:buFont typeface="Arial"/>
              <a:buNone/>
            </a:pPr>
            <a:endParaRPr sz="2100" b="0" i="0" u="none" strike="noStrike" cap="none" dirty="0">
              <a:solidFill>
                <a:schemeClr val="dk1"/>
              </a:solidFill>
              <a:latin typeface="Calibri"/>
              <a:ea typeface="Calibri"/>
              <a:cs typeface="Calibri"/>
              <a:sym typeface="Calibri"/>
            </a:endParaRPr>
          </a:p>
        </p:txBody>
      </p:sp>
      <p:sp>
        <p:nvSpPr>
          <p:cNvPr id="103" name="Shape 103"/>
          <p:cNvSpPr txBox="1"/>
          <p:nvPr/>
        </p:nvSpPr>
        <p:spPr>
          <a:xfrm>
            <a:off x="685242" y="4318007"/>
            <a:ext cx="6982544" cy="532916"/>
          </a:xfrm>
          <a:prstGeom prst="rect">
            <a:avLst/>
          </a:prstGeom>
          <a:noFill/>
          <a:ln>
            <a:noFill/>
          </a:ln>
        </p:spPr>
        <p:txBody>
          <a:bodyPr spcFirstLastPara="1" wrap="square" lIns="68575" tIns="34275" rIns="68575" bIns="34275" anchor="t" anchorCtr="0">
            <a:noAutofit/>
          </a:bodyPr>
          <a:lstStyle/>
          <a:p>
            <a:pPr marL="0" marR="0" lvl="0" indent="0" algn="l" rtl="0">
              <a:lnSpc>
                <a:spcPct val="90000"/>
              </a:lnSpc>
              <a:spcBef>
                <a:spcPts val="0"/>
              </a:spcBef>
              <a:spcAft>
                <a:spcPts val="0"/>
              </a:spcAft>
              <a:buClr>
                <a:srgbClr val="FFC000"/>
              </a:buClr>
              <a:buSzPts val="1100"/>
              <a:buFont typeface="Arial"/>
              <a:buNone/>
            </a:pPr>
            <a:r>
              <a:rPr lang="fr" sz="1300" b="1" i="0" u="none" strike="noStrike" cap="none" dirty="0">
                <a:solidFill>
                  <a:schemeClr val="bg2"/>
                </a:solidFill>
                <a:latin typeface="Georgia"/>
                <a:ea typeface="Calibri"/>
                <a:cs typeface="Georgia"/>
                <a:sym typeface="Calibri"/>
              </a:rPr>
              <a:t>Les </a:t>
            </a:r>
            <a:r>
              <a:rPr lang="fr-FR" sz="1300" b="1" i="0" u="none" strike="noStrike" cap="none" dirty="0">
                <a:solidFill>
                  <a:schemeClr val="bg2"/>
                </a:solidFill>
                <a:latin typeface="Georgia"/>
                <a:ea typeface="Calibri"/>
                <a:cs typeface="Georgia"/>
                <a:sym typeface="Calibri"/>
              </a:rPr>
              <a:t>offres</a:t>
            </a:r>
            <a:r>
              <a:rPr lang="fr" sz="1300" b="1" i="0" u="none" strike="noStrike" cap="none" dirty="0">
                <a:solidFill>
                  <a:schemeClr val="bg2"/>
                </a:solidFill>
                <a:latin typeface="Georgia"/>
                <a:ea typeface="Calibri"/>
                <a:cs typeface="Georgia"/>
                <a:sym typeface="Calibri"/>
              </a:rPr>
              <a:t> de location peuvent varier selon la ville. </a:t>
            </a:r>
            <a:endParaRPr lang="fr-FR" sz="1300" b="1" i="0" u="none" strike="noStrike" cap="none" dirty="0">
              <a:solidFill>
                <a:schemeClr val="bg2"/>
              </a:solidFill>
              <a:latin typeface="Georgia"/>
              <a:ea typeface="Calibri"/>
              <a:cs typeface="Georgia"/>
              <a:sym typeface="Calibri"/>
            </a:endParaRPr>
          </a:p>
          <a:p>
            <a:pPr marL="0" marR="0" lvl="0" indent="0" algn="l" rtl="0">
              <a:lnSpc>
                <a:spcPct val="90000"/>
              </a:lnSpc>
              <a:spcBef>
                <a:spcPts val="0"/>
              </a:spcBef>
              <a:spcAft>
                <a:spcPts val="0"/>
              </a:spcAft>
              <a:buClr>
                <a:srgbClr val="FFC000"/>
              </a:buClr>
              <a:buSzPts val="1100"/>
              <a:buFont typeface="Arial"/>
              <a:buNone/>
            </a:pPr>
            <a:r>
              <a:rPr lang="fr" sz="1300" b="1" i="0" u="none" strike="noStrike" cap="none" dirty="0">
                <a:solidFill>
                  <a:schemeClr val="bg2"/>
                </a:solidFill>
                <a:latin typeface="Georgia"/>
                <a:ea typeface="Calibri"/>
                <a:cs typeface="Georgia"/>
                <a:sym typeface="Calibri"/>
              </a:rPr>
              <a:t>Contactez votre Centre EURAXESS local pour plus de renseignements.</a:t>
            </a:r>
            <a:endParaRPr sz="1300" b="1" i="0" u="none" strike="noStrike" cap="none" dirty="0">
              <a:solidFill>
                <a:schemeClr val="bg2"/>
              </a:solidFill>
              <a:latin typeface="Georgia"/>
              <a:ea typeface="Calibri"/>
              <a:cs typeface="Georgia"/>
              <a:sym typeface="Calibri"/>
            </a:endParaRPr>
          </a:p>
        </p:txBody>
      </p:sp>
      <p:graphicFrame>
        <p:nvGraphicFramePr>
          <p:cNvPr id="105" name="Shape 105"/>
          <p:cNvGraphicFramePr/>
          <p:nvPr>
            <p:extLst>
              <p:ext uri="{D42A27DB-BD31-4B8C-83A1-F6EECF244321}">
                <p14:modId xmlns:p14="http://schemas.microsoft.com/office/powerpoint/2010/main" val="3115298430"/>
              </p:ext>
            </p:extLst>
          </p:nvPr>
        </p:nvGraphicFramePr>
        <p:xfrm>
          <a:off x="378406" y="1067230"/>
          <a:ext cx="7298858" cy="3109545"/>
        </p:xfrm>
        <a:graphic>
          <a:graphicData uri="http://schemas.openxmlformats.org/drawingml/2006/table">
            <a:tbl>
              <a:tblPr firstRow="1" bandRow="1">
                <a:noFill/>
                <a:tableStyleId>{7D325BE1-E484-4F50-98B3-0D9B71085C33}</a:tableStyleId>
              </a:tblPr>
              <a:tblGrid>
                <a:gridCol w="2753254">
                  <a:extLst>
                    <a:ext uri="{9D8B030D-6E8A-4147-A177-3AD203B41FA5}">
                      <a16:colId xmlns:a16="http://schemas.microsoft.com/office/drawing/2014/main" val="20000"/>
                    </a:ext>
                  </a:extLst>
                </a:gridCol>
                <a:gridCol w="1052151">
                  <a:extLst>
                    <a:ext uri="{9D8B030D-6E8A-4147-A177-3AD203B41FA5}">
                      <a16:colId xmlns:a16="http://schemas.microsoft.com/office/drawing/2014/main" val="20001"/>
                    </a:ext>
                  </a:extLst>
                </a:gridCol>
                <a:gridCol w="1081830">
                  <a:extLst>
                    <a:ext uri="{9D8B030D-6E8A-4147-A177-3AD203B41FA5}">
                      <a16:colId xmlns:a16="http://schemas.microsoft.com/office/drawing/2014/main" val="20002"/>
                    </a:ext>
                  </a:extLst>
                </a:gridCol>
                <a:gridCol w="1081830">
                  <a:extLst>
                    <a:ext uri="{9D8B030D-6E8A-4147-A177-3AD203B41FA5}">
                      <a16:colId xmlns:a16="http://schemas.microsoft.com/office/drawing/2014/main" val="20003"/>
                    </a:ext>
                  </a:extLst>
                </a:gridCol>
                <a:gridCol w="1329793">
                  <a:extLst>
                    <a:ext uri="{9D8B030D-6E8A-4147-A177-3AD203B41FA5}">
                      <a16:colId xmlns:a16="http://schemas.microsoft.com/office/drawing/2014/main" val="20004"/>
                    </a:ext>
                  </a:extLst>
                </a:gridCol>
              </a:tblGrid>
              <a:tr h="215150">
                <a:tc>
                  <a:txBody>
                    <a:bodyPr/>
                    <a:lstStyle/>
                    <a:p>
                      <a:pPr marL="0" marR="0" lvl="0" indent="0" algn="l" rtl="0">
                        <a:lnSpc>
                          <a:spcPct val="100000"/>
                        </a:lnSpc>
                        <a:spcBef>
                          <a:spcPts val="0"/>
                        </a:spcBef>
                        <a:spcAft>
                          <a:spcPts val="0"/>
                        </a:spcAft>
                        <a:buClr>
                          <a:srgbClr val="000000"/>
                        </a:buClr>
                        <a:buSzPts val="1100"/>
                        <a:buFont typeface="Arial"/>
                        <a:buNone/>
                      </a:pPr>
                      <a:endParaRPr sz="1100" u="none" strike="noStrike" cap="none" dirty="0"/>
                    </a:p>
                  </a:txBody>
                  <a:tcPr marL="68600" marR="68600" marT="34300" marB="34300">
                    <a:solidFill>
                      <a:schemeClr val="bg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Court séjour</a:t>
                      </a:r>
                      <a:endParaRPr sz="1100" u="none" strike="noStrike" cap="none" dirty="0">
                        <a:latin typeface="Georgia"/>
                        <a:cs typeface="Georgia"/>
                      </a:endParaRPr>
                    </a:p>
                  </a:txBody>
                  <a:tcPr marL="68600" marR="68600" marT="34300" marB="34300">
                    <a:solidFill>
                      <a:schemeClr val="bg2"/>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Long séjour</a:t>
                      </a:r>
                      <a:endParaRPr sz="1100" u="none" strike="noStrike" cap="none" dirty="0">
                        <a:latin typeface="Georgia"/>
                        <a:cs typeface="Georgia"/>
                      </a:endParaRPr>
                    </a:p>
                  </a:txBody>
                  <a:tcPr marL="68600" marR="68600" marT="34300" marB="34300">
                    <a:solidFill>
                      <a:schemeClr val="bg2"/>
                    </a:solidFill>
                  </a:tcPr>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Seul</a:t>
                      </a:r>
                      <a:endParaRPr sz="1100" u="none" strike="noStrike" cap="none" dirty="0">
                        <a:latin typeface="Georgia"/>
                        <a:cs typeface="Georgia"/>
                      </a:endParaRPr>
                    </a:p>
                  </a:txBody>
                  <a:tcPr marL="68600" marR="68600" marT="34300" marB="34300">
                    <a:solidFill>
                      <a:schemeClr val="bg2"/>
                    </a:solidFill>
                  </a:tcPr>
                </a:tc>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Couple / Famille</a:t>
                      </a:r>
                      <a:endParaRPr sz="1100" u="none" strike="noStrike" cap="none" dirty="0">
                        <a:latin typeface="Georgia"/>
                        <a:cs typeface="Georgia"/>
                      </a:endParaRPr>
                    </a:p>
                  </a:txBody>
                  <a:tcPr marL="68600" marR="68600" marT="34300" marB="34300">
                    <a:solidFill>
                      <a:schemeClr val="bg2"/>
                    </a:solidFill>
                  </a:tcPr>
                </a:tc>
                <a:extLst>
                  <a:ext uri="{0D108BD9-81ED-4DB2-BD59-A6C34878D82A}">
                    <a16:rowId xmlns:a16="http://schemas.microsoft.com/office/drawing/2014/main" val="10000"/>
                  </a:ext>
                </a:extLst>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Résidences du CROUS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Calibri"/>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1"/>
                  </a:ext>
                </a:extLst>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Résidences </a:t>
                      </a:r>
                      <a:r>
                        <a:rPr lang="fr-FR" sz="1100" u="none" strike="noStrike" cap="none" dirty="0">
                          <a:latin typeface="Georgia"/>
                          <a:cs typeface="Georgia"/>
                        </a:rPr>
                        <a:t>étudiantes </a:t>
                      </a:r>
                      <a:r>
                        <a:rPr lang="fr" sz="1100" u="none" strike="noStrike" cap="none" dirty="0">
                          <a:latin typeface="Georgia"/>
                          <a:cs typeface="Georgia"/>
                        </a:rPr>
                        <a:t>privées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extLst>
                  <a:ext uri="{0D108BD9-81ED-4DB2-BD59-A6C34878D82A}">
                    <a16:rowId xmlns:a16="http://schemas.microsoft.com/office/drawing/2014/main" val="10002"/>
                  </a:ext>
                </a:extLst>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Chambres chez l’habitant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Calibri"/>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3"/>
                  </a:ext>
                </a:extLst>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Colocations</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4"/>
                  </a:ext>
                </a:extLst>
              </a:tr>
              <a:tr h="23762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Sous-locations </a:t>
                      </a:r>
                      <a:r>
                        <a:rPr lang="fr" sz="800" u="none" strike="noStrike" cap="none">
                          <a:latin typeface="Georgia"/>
                          <a:cs typeface="Georgia"/>
                        </a:rPr>
                        <a:t>(sous conditions légales)</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5"/>
                  </a:ext>
                </a:extLst>
              </a:tr>
              <a:tr h="2626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Location auprès d’un particulier</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6"/>
                  </a:ext>
                </a:extLst>
              </a:tr>
              <a:tr h="2626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Foyers de Jeunes Travailleurs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7"/>
                  </a:ext>
                </a:extLst>
              </a:tr>
              <a:tr h="2626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Résidences dédiées aux chercheurs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extLst>
                  <a:ext uri="{0D108BD9-81ED-4DB2-BD59-A6C34878D82A}">
                    <a16:rowId xmlns:a16="http://schemas.microsoft.com/office/drawing/2014/main" val="10008"/>
                  </a:ext>
                </a:extLst>
              </a:tr>
              <a:tr h="367825">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Hébergements de tourisme</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 (max. 90 jours)</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extLst>
                  <a:ext uri="{0D108BD9-81ED-4DB2-BD59-A6C34878D82A}">
                    <a16:rowId xmlns:a16="http://schemas.microsoft.com/office/drawing/2014/main" val="10009"/>
                  </a:ext>
                </a:extLst>
              </a:tr>
              <a:tr h="2626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Hôtels &amp; résidences hôtelières</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dirty="0">
                          <a:latin typeface="Georgia"/>
                          <a:cs typeface="Georgia"/>
                        </a:rPr>
                        <a:t>√</a:t>
                      </a:r>
                      <a:endParaRPr sz="1100" u="none" strike="noStrike" cap="none" dirty="0">
                        <a:latin typeface="Georgia"/>
                        <a:cs typeface="Georgia"/>
                      </a:endParaRPr>
                    </a:p>
                  </a:txBody>
                  <a:tcPr marL="68600" marR="68600" marT="34300" marB="34300"/>
                </a:tc>
                <a:extLst>
                  <a:ext uri="{0D108BD9-81ED-4DB2-BD59-A6C34878D82A}">
                    <a16:rowId xmlns:a16="http://schemas.microsoft.com/office/drawing/2014/main" val="10010"/>
                  </a:ext>
                </a:extLst>
              </a:tr>
              <a:tr h="215150">
                <a:tc>
                  <a:txBody>
                    <a:bodyPr/>
                    <a:lstStyle/>
                    <a:p>
                      <a:pPr marL="0" marR="0" lvl="0" indent="0" algn="l" rtl="0">
                        <a:lnSpc>
                          <a:spcPct val="100000"/>
                        </a:lnSpc>
                        <a:spcBef>
                          <a:spcPts val="0"/>
                        </a:spcBef>
                        <a:spcAft>
                          <a:spcPts val="0"/>
                        </a:spcAft>
                        <a:buClr>
                          <a:srgbClr val="000000"/>
                        </a:buClr>
                        <a:buSzPts val="1100"/>
                        <a:buFont typeface="Arial"/>
                        <a:buNone/>
                      </a:pPr>
                      <a:r>
                        <a:rPr lang="fr" sz="1100" u="none" strike="noStrike" cap="none" dirty="0">
                          <a:latin typeface="Georgia"/>
                          <a:cs typeface="Georgia"/>
                        </a:rPr>
                        <a:t>Auberges de jeunesse</a:t>
                      </a:r>
                      <a:endParaRPr sz="1100" u="none" strike="noStrike" cap="none" dirty="0">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chemeClr val="dk1"/>
                        </a:buClr>
                        <a:buSzPts val="1100"/>
                        <a:buFont typeface="Arial"/>
                        <a:buNone/>
                      </a:pPr>
                      <a:r>
                        <a:rPr lang="fr" sz="1100" u="none" strike="noStrike" cap="none">
                          <a:latin typeface="Georgia"/>
                          <a:cs typeface="Georgia"/>
                        </a:rPr>
                        <a:t>√</a:t>
                      </a:r>
                      <a:endParaRPr sz="1100" u="none" strike="noStrike" cap="none">
                        <a:latin typeface="Georgia"/>
                        <a:cs typeface="Georgia"/>
                      </a:endParaRPr>
                    </a:p>
                  </a:txBody>
                  <a:tcPr marL="68600" marR="68600" marT="34300" marB="34300"/>
                </a:tc>
                <a:tc>
                  <a:txBody>
                    <a:bodyPr/>
                    <a:lstStyle/>
                    <a:p>
                      <a:pPr marL="0" marR="0" lvl="0" indent="0" algn="ctr" rtl="0">
                        <a:lnSpc>
                          <a:spcPct val="100000"/>
                        </a:lnSpc>
                        <a:spcBef>
                          <a:spcPts val="0"/>
                        </a:spcBef>
                        <a:spcAft>
                          <a:spcPts val="0"/>
                        </a:spcAft>
                        <a:buClr>
                          <a:srgbClr val="000000"/>
                        </a:buClr>
                        <a:buSzPts val="1100"/>
                        <a:buFont typeface="Arial"/>
                        <a:buNone/>
                      </a:pPr>
                      <a:endParaRPr sz="1100" u="none" strike="noStrike" cap="none" dirty="0">
                        <a:latin typeface="Georgia"/>
                        <a:cs typeface="Georgia"/>
                      </a:endParaRPr>
                    </a:p>
                  </a:txBody>
                  <a:tcPr marL="68600" marR="68600" marT="34300" marB="34300"/>
                </a:tc>
                <a:extLst>
                  <a:ext uri="{0D108BD9-81ED-4DB2-BD59-A6C34878D82A}">
                    <a16:rowId xmlns:a16="http://schemas.microsoft.com/office/drawing/2014/main" val="10011"/>
                  </a:ext>
                </a:extLst>
              </a:tr>
            </a:tbl>
          </a:graphicData>
        </a:graphic>
      </p:graphicFrame>
      <p:pic>
        <p:nvPicPr>
          <p:cNvPr id="10" name="Image 9"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260" y="4244348"/>
            <a:ext cx="606598" cy="529560"/>
          </a:xfrm>
          <a:prstGeom prst="rect">
            <a:avLst/>
          </a:prstGeom>
        </p:spPr>
      </p:pic>
      <p:pic>
        <p:nvPicPr>
          <p:cNvPr id="7" name="Image 6"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2" name="Image 11"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3" name="Image 12"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266996" y="132675"/>
            <a:ext cx="4972500" cy="492300"/>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C000"/>
              </a:buClr>
              <a:buSzPts val="1100"/>
              <a:buFont typeface="Calibri"/>
              <a:buNone/>
            </a:pPr>
            <a:r>
              <a:rPr lang="fr" sz="2100" b="1" i="0" u="none" strike="noStrike" cap="none" dirty="0">
                <a:solidFill>
                  <a:srgbClr val="D16207"/>
                </a:solidFill>
                <a:latin typeface="Chalkboard SE Regular"/>
                <a:ea typeface="Calibri"/>
                <a:cs typeface="Chalkboard SE Regular"/>
                <a:sym typeface="Calibri"/>
              </a:rPr>
              <a:t>1.2 Logement meublé ou non meublé </a:t>
            </a:r>
            <a:endParaRPr sz="2100" b="1" i="0" u="none" strike="noStrike" cap="none" dirty="0">
              <a:solidFill>
                <a:srgbClr val="D16207"/>
              </a:solidFill>
              <a:latin typeface="Chalkboard SE Regular"/>
              <a:ea typeface="Calibri"/>
              <a:cs typeface="Chalkboard SE Regular"/>
              <a:sym typeface="Calibri"/>
            </a:endParaRPr>
          </a:p>
        </p:txBody>
      </p:sp>
      <p:sp>
        <p:nvSpPr>
          <p:cNvPr id="111" name="Shape 111"/>
          <p:cNvSpPr txBox="1">
            <a:spLocks noGrp="1"/>
          </p:cNvSpPr>
          <p:nvPr>
            <p:ph type="body" idx="1"/>
          </p:nvPr>
        </p:nvSpPr>
        <p:spPr>
          <a:xfrm>
            <a:off x="325898" y="549651"/>
            <a:ext cx="8607300" cy="4037090"/>
          </a:xfrm>
          <a:prstGeom prst="rect">
            <a:avLst/>
          </a:prstGeom>
          <a:noFill/>
          <a:ln>
            <a:noFill/>
          </a:ln>
        </p:spPr>
        <p:txBody>
          <a:bodyPr spcFirstLastPara="1" wrap="square" lIns="68575" tIns="34275" rIns="68575" bIns="34275" anchor="b" anchorCtr="0">
            <a:noAutofit/>
          </a:bodyPr>
          <a:lstStyle/>
          <a:p>
            <a:pPr marL="0" marR="0" lvl="0" indent="0" algn="l" rtl="0">
              <a:lnSpc>
                <a:spcPct val="70000"/>
              </a:lnSpc>
              <a:spcBef>
                <a:spcPts val="0"/>
              </a:spcBef>
              <a:spcAft>
                <a:spcPts val="0"/>
              </a:spcAft>
              <a:buClr>
                <a:schemeClr val="dk1"/>
              </a:buClr>
              <a:buSzPts val="1100"/>
              <a:buFont typeface="Arial"/>
              <a:buNone/>
            </a:pPr>
            <a:endParaRPr sz="1300" b="0" dirty="0"/>
          </a:p>
          <a:p>
            <a:pPr marL="0" marR="0" lvl="0" indent="0" algn="l" rtl="0">
              <a:spcBef>
                <a:spcPts val="0"/>
              </a:spcBef>
              <a:spcAft>
                <a:spcPts val="0"/>
              </a:spcAft>
              <a:buClr>
                <a:schemeClr val="dk1"/>
              </a:buClr>
              <a:buSzPts val="1100"/>
              <a:buFont typeface="Arial"/>
              <a:buNone/>
            </a:pPr>
            <a:endParaRPr sz="1200" b="0" dirty="0">
              <a:latin typeface="Georgia"/>
              <a:cs typeface="Georgia"/>
            </a:endParaRPr>
          </a:p>
          <a:p>
            <a:pPr marL="0" marR="0" lvl="0" indent="0" algn="l" rtl="0">
              <a:spcBef>
                <a:spcPts val="0"/>
              </a:spcBef>
              <a:spcAft>
                <a:spcPts val="0"/>
              </a:spcAft>
              <a:buClr>
                <a:schemeClr val="dk1"/>
              </a:buClr>
              <a:buSzPts val="1100"/>
              <a:buFont typeface="Arial"/>
              <a:buNone/>
            </a:pPr>
            <a:endParaRPr sz="1200" b="0" dirty="0">
              <a:latin typeface="Georgia"/>
              <a:cs typeface="Georgia"/>
            </a:endParaRPr>
          </a:p>
          <a:p>
            <a:pPr marL="171450" marR="0" lvl="0" indent="-171450" algn="l" rtl="0">
              <a:spcBef>
                <a:spcPts val="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Le mobilier d'un logement meublé </a:t>
            </a:r>
            <a:r>
              <a:rPr lang="fr-FR" sz="1200" b="0" i="0" u="none" strike="noStrike" cap="none" dirty="0">
                <a:solidFill>
                  <a:schemeClr val="dk1"/>
                </a:solidFill>
                <a:latin typeface="Georgia"/>
                <a:cs typeface="Georgia"/>
                <a:sym typeface="Calibri"/>
              </a:rPr>
              <a:t>doit </a:t>
            </a:r>
            <a:r>
              <a:rPr lang="fr" sz="1200" b="0" i="0" u="none" strike="noStrike" cap="none" dirty="0">
                <a:solidFill>
                  <a:schemeClr val="dk1"/>
                </a:solidFill>
                <a:latin typeface="Georgia"/>
                <a:cs typeface="Georgia"/>
                <a:sym typeface="Calibri"/>
              </a:rPr>
              <a:t>comporte</a:t>
            </a:r>
            <a:r>
              <a:rPr lang="fr-FR" sz="1200" b="0" i="0" u="none" strike="noStrike" cap="none" dirty="0">
                <a:solidFill>
                  <a:schemeClr val="dk1"/>
                </a:solidFill>
                <a:latin typeface="Georgia"/>
                <a:cs typeface="Georgia"/>
                <a:sym typeface="Calibri"/>
              </a:rPr>
              <a:t>r</a:t>
            </a:r>
            <a:r>
              <a:rPr lang="fr" sz="1200" b="0" i="0" u="none" strike="noStrike" cap="none" dirty="0">
                <a:solidFill>
                  <a:schemeClr val="dk1"/>
                </a:solidFill>
                <a:latin typeface="Georgia"/>
                <a:cs typeface="Georgia"/>
                <a:sym typeface="Calibri"/>
              </a:rPr>
              <a:t> </a:t>
            </a:r>
            <a:r>
              <a:rPr lang="fr" sz="1200" b="0" i="0" u="sng" strike="noStrike" cap="none" dirty="0">
                <a:solidFill>
                  <a:schemeClr val="dk1"/>
                </a:solidFill>
                <a:latin typeface="Georgia"/>
                <a:cs typeface="Georgia"/>
                <a:sym typeface="Calibri"/>
              </a:rPr>
              <a:t>au minimum</a:t>
            </a:r>
            <a:r>
              <a:rPr lang="fr" sz="1200" b="0" i="0" strike="noStrike" cap="none" dirty="0">
                <a:solidFill>
                  <a:schemeClr val="dk1"/>
                </a:solidFill>
                <a:latin typeface="Georgia"/>
                <a:cs typeface="Georgia"/>
                <a:sym typeface="Calibri"/>
              </a:rPr>
              <a:t> </a:t>
            </a:r>
            <a:r>
              <a:rPr lang="fr" sz="1200" b="0" i="0" u="none" strike="noStrike" cap="none" dirty="0">
                <a:solidFill>
                  <a:schemeClr val="dk1"/>
                </a:solidFill>
                <a:latin typeface="Georgia"/>
                <a:cs typeface="Georgia"/>
                <a:sym typeface="Calibri"/>
              </a:rPr>
              <a:t>les éléments suivants : </a:t>
            </a:r>
            <a:endParaRPr sz="1200" b="1" i="0" u="none" strike="noStrike" cap="none" dirty="0">
              <a:solidFill>
                <a:schemeClr val="dk1"/>
              </a:solidFill>
              <a:latin typeface="Georgia"/>
              <a:cs typeface="Georgia"/>
              <a:sym typeface="Calibri"/>
            </a:endParaRPr>
          </a:p>
          <a:p>
            <a:pPr marL="596900" marR="0" lvl="1" indent="-260350" algn="l" rtl="0">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Literie comprenant couette ou couverture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Rideaux ou volets aux fenêtres dans les pièces destinées à être utilisées comme chambre à coucher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Plaques de cuisson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Four ou four à micro-ondes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Réfrigérateur et congélateur ou, au minimum, un réfrigérateur doté d'un compartiment freezer (-6°C)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Vaisselle nécessaire à la prise des repas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Ustensiles de cuisine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Table et sièges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Etagères de rangement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Luminaires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Matériel d'entretien ménager adapté aux caractéristiques du logement.</a:t>
            </a:r>
            <a:endParaRPr sz="1200" b="0" i="0" u="none" strike="noStrike" cap="none" dirty="0">
              <a:solidFill>
                <a:schemeClr val="dk1"/>
              </a:solidFill>
              <a:latin typeface="Georgia"/>
              <a:cs typeface="Georgia"/>
              <a:sym typeface="Calibri"/>
            </a:endParaRPr>
          </a:p>
          <a:p>
            <a:pPr marL="171450" marR="0" lvl="0" indent="-171450" algn="l" rtl="0">
              <a:spcBef>
                <a:spcPts val="8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Un logement non meublé (ou vide) </a:t>
            </a:r>
            <a:r>
              <a:rPr lang="fr" sz="1200" b="0" i="0" u="sng" strike="noStrike" cap="none" dirty="0">
                <a:solidFill>
                  <a:schemeClr val="dk1"/>
                </a:solidFill>
                <a:latin typeface="Georgia"/>
                <a:cs typeface="Georgia"/>
                <a:sym typeface="Calibri"/>
              </a:rPr>
              <a:t>peut</a:t>
            </a:r>
            <a:r>
              <a:rPr lang="fr" sz="1200" b="0" i="0" u="none" strike="noStrike" cap="none" dirty="0">
                <a:solidFill>
                  <a:schemeClr val="dk1"/>
                </a:solidFill>
                <a:latin typeface="Georgia"/>
                <a:cs typeface="Georgia"/>
                <a:sym typeface="Calibri"/>
              </a:rPr>
              <a:t> inclure une cuisine aménagée ou équipée (avec éléments et certains électroménagers) mais ne comprendra pas le mobilier (table/chaises...) ni les ustensiles de cuisine.</a:t>
            </a:r>
            <a:endParaRPr sz="1200" b="1" i="0" u="none" strike="noStrike" cap="none" dirty="0">
              <a:solidFill>
                <a:schemeClr val="dk1"/>
              </a:solidFill>
              <a:latin typeface="Georgia"/>
              <a:cs typeface="Georgia"/>
              <a:sym typeface="Calibri"/>
            </a:endParaRPr>
          </a:p>
          <a:p>
            <a:pPr marL="171450" marR="0" lvl="0" indent="-171450" algn="l" rtl="0">
              <a:lnSpc>
                <a:spcPct val="70000"/>
              </a:lnSpc>
              <a:spcBef>
                <a:spcPts val="8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Superficie minimum quel que soit le logement = </a:t>
            </a:r>
            <a:endParaRPr sz="1200" b="1" i="0" u="none" strike="noStrike" cap="none" dirty="0">
              <a:solidFill>
                <a:schemeClr val="dk1"/>
              </a:solidFill>
              <a:latin typeface="Georgia"/>
              <a:cs typeface="Georgia"/>
              <a:sym typeface="Calibri"/>
            </a:endParaRPr>
          </a:p>
          <a:p>
            <a:pPr marL="596900" marR="0" lvl="1" indent="-260350" algn="l" rtl="0">
              <a:lnSpc>
                <a:spcPct val="70000"/>
              </a:lnSpc>
              <a:spcBef>
                <a:spcPts val="400"/>
              </a:spcBef>
              <a:spcAft>
                <a:spcPts val="0"/>
              </a:spcAft>
              <a:buClr>
                <a:schemeClr val="dk1"/>
              </a:buClr>
              <a:buSzPts val="1100"/>
              <a:buFont typeface="Arial"/>
              <a:buChar char="-"/>
            </a:pPr>
            <a:r>
              <a:rPr lang="fr" sz="1200" b="0" i="0" u="none" strike="noStrike" cap="none" dirty="0">
                <a:solidFill>
                  <a:schemeClr val="dk1"/>
                </a:solidFill>
                <a:latin typeface="Georgia"/>
                <a:cs typeface="Georgia"/>
                <a:sym typeface="Calibri"/>
              </a:rPr>
              <a:t>9</a:t>
            </a:r>
            <a:r>
              <a:rPr lang="fr-FR" sz="1200" b="0" i="0" u="none" strike="noStrike" cap="none" dirty="0">
                <a:solidFill>
                  <a:schemeClr val="dk1"/>
                </a:solidFill>
                <a:latin typeface="Georgia"/>
                <a:cs typeface="Georgia"/>
                <a:sym typeface="Calibri"/>
              </a:rPr>
              <a:t> </a:t>
            </a:r>
            <a:r>
              <a:rPr lang="fr" sz="1200" b="0" i="0" u="none" strike="noStrike" cap="none" dirty="0">
                <a:solidFill>
                  <a:schemeClr val="dk1"/>
                </a:solidFill>
                <a:latin typeface="Georgia"/>
                <a:cs typeface="Georgia"/>
                <a:sym typeface="Calibri"/>
              </a:rPr>
              <a:t>m² pour 1 personne</a:t>
            </a:r>
            <a:endParaRPr sz="1200" b="1" i="0" u="none" strike="noStrike" cap="none" dirty="0">
              <a:solidFill>
                <a:schemeClr val="dk1"/>
              </a:solidFill>
              <a:latin typeface="Georgia"/>
              <a:cs typeface="Georgia"/>
              <a:sym typeface="Calibri"/>
            </a:endParaRPr>
          </a:p>
          <a:p>
            <a:pPr marL="596900" lvl="1" indent="-260350">
              <a:lnSpc>
                <a:spcPct val="70000"/>
              </a:lnSpc>
              <a:spcBef>
                <a:spcPts val="400"/>
              </a:spcBef>
              <a:buFont typeface="Arial"/>
              <a:buChar char="-"/>
            </a:pPr>
            <a:r>
              <a:rPr lang="fr" sz="1200" b="0" i="0" u="none" strike="noStrike" cap="none" dirty="0">
                <a:solidFill>
                  <a:schemeClr val="dk1"/>
                </a:solidFill>
                <a:latin typeface="Georgia"/>
                <a:cs typeface="Georgia"/>
                <a:sym typeface="Calibri"/>
              </a:rPr>
              <a:t>16 </a:t>
            </a:r>
            <a:r>
              <a:rPr lang="fr" sz="1200" b="0" dirty="0">
                <a:latin typeface="Georgia"/>
                <a:cs typeface="Georgia"/>
              </a:rPr>
              <a:t>m² </a:t>
            </a:r>
            <a:r>
              <a:rPr lang="fr" sz="1200" b="0" i="0" u="none" strike="noStrike" cap="none" dirty="0">
                <a:solidFill>
                  <a:schemeClr val="dk1"/>
                </a:solidFill>
                <a:latin typeface="Georgia"/>
                <a:cs typeface="Georgia"/>
                <a:sym typeface="Calibri"/>
              </a:rPr>
              <a:t>pour deux personnes,</a:t>
            </a:r>
            <a:endParaRPr sz="1200" b="1" i="0" u="none" strike="noStrike" cap="none" dirty="0">
              <a:solidFill>
                <a:schemeClr val="dk1"/>
              </a:solidFill>
              <a:latin typeface="Georgia"/>
              <a:cs typeface="Georgia"/>
              <a:sym typeface="Calibri"/>
            </a:endParaRPr>
          </a:p>
          <a:p>
            <a:pPr marL="596900" lvl="1" indent="-260350">
              <a:lnSpc>
                <a:spcPct val="70000"/>
              </a:lnSpc>
              <a:spcBef>
                <a:spcPts val="400"/>
              </a:spcBef>
              <a:buFont typeface="Arial"/>
              <a:buChar char="-"/>
            </a:pPr>
            <a:r>
              <a:rPr lang="fr" sz="1200" b="0" i="0" u="none" strike="noStrike" cap="none" dirty="0">
                <a:solidFill>
                  <a:schemeClr val="dk1"/>
                </a:solidFill>
                <a:latin typeface="Georgia"/>
                <a:cs typeface="Georgia"/>
                <a:sym typeface="Calibri"/>
              </a:rPr>
              <a:t>+ 9 </a:t>
            </a:r>
            <a:r>
              <a:rPr lang="fr" sz="1200" b="0" dirty="0">
                <a:latin typeface="Georgia"/>
                <a:cs typeface="Georgia"/>
              </a:rPr>
              <a:t>m² </a:t>
            </a:r>
            <a:r>
              <a:rPr lang="fr" sz="1200" b="0" i="0" u="none" strike="noStrike" cap="none" dirty="0">
                <a:solidFill>
                  <a:schemeClr val="dk1"/>
                </a:solidFill>
                <a:latin typeface="Georgia"/>
                <a:cs typeface="Georgia"/>
                <a:sym typeface="Calibri"/>
              </a:rPr>
              <a:t>par personne supplémentaire.</a:t>
            </a:r>
            <a:endParaRPr lang="fr-FR" sz="1200" b="0" i="0" u="none" strike="noStrike" cap="none" dirty="0">
              <a:solidFill>
                <a:schemeClr val="dk1"/>
              </a:solidFill>
              <a:latin typeface="Georgia"/>
              <a:cs typeface="Georgia"/>
              <a:sym typeface="Calibri"/>
            </a:endParaRPr>
          </a:p>
          <a:p>
            <a:pPr marL="596900" lvl="1" indent="-260350">
              <a:lnSpc>
                <a:spcPct val="70000"/>
              </a:lnSpc>
              <a:spcBef>
                <a:spcPts val="400"/>
              </a:spcBef>
              <a:buFont typeface="Arial"/>
              <a:buChar char="-"/>
            </a:pPr>
            <a:endParaRPr sz="1200" b="0" dirty="0">
              <a:latin typeface="Georgia"/>
              <a:cs typeface="Georgia"/>
            </a:endParaRPr>
          </a:p>
          <a:p>
            <a:pPr marL="171450" marR="0" lvl="0" indent="-171450" algn="l" rtl="0">
              <a:spcBef>
                <a:spcPts val="400"/>
              </a:spcBef>
              <a:spcAft>
                <a:spcPts val="0"/>
              </a:spcAft>
              <a:buFont typeface="Arial"/>
              <a:buChar char="•"/>
            </a:pPr>
            <a:r>
              <a:rPr lang="fr" sz="1200" b="0" i="0" u="none" strike="noStrike" cap="none" dirty="0">
                <a:solidFill>
                  <a:schemeClr val="dk1"/>
                </a:solidFill>
                <a:latin typeface="Georgia"/>
                <a:cs typeface="Georgia"/>
                <a:sym typeface="Calibri"/>
              </a:rPr>
              <a:t>Tous les propriétaires ont pour obligation de proposer un logement </a:t>
            </a:r>
            <a:r>
              <a:rPr lang="fr-FR" sz="1200" b="0" dirty="0">
                <a:latin typeface="Georgia"/>
                <a:cs typeface="Georgia"/>
              </a:rPr>
              <a:t>décent </a:t>
            </a:r>
            <a:r>
              <a:rPr lang="fr" sz="1200" b="0" i="0" u="none" strike="noStrike" cap="none" dirty="0">
                <a:solidFill>
                  <a:schemeClr val="dk1"/>
                </a:solidFill>
                <a:latin typeface="Georgia"/>
                <a:cs typeface="Georgia"/>
                <a:sym typeface="Calibri"/>
              </a:rPr>
              <a:t>(répondant à des critères de surface et de confort minimum).</a:t>
            </a:r>
            <a:r>
              <a:rPr lang="fr-FR" sz="1200" b="0" i="0" u="none" strike="noStrike" cap="none" dirty="0">
                <a:solidFill>
                  <a:schemeClr val="dk1"/>
                </a:solidFill>
                <a:latin typeface="Georgia"/>
                <a:cs typeface="Georgia"/>
                <a:sym typeface="Calibri"/>
              </a:rPr>
              <a:t> </a:t>
            </a:r>
            <a:endParaRPr sz="1200" b="0" i="0" u="none" strike="noStrike" cap="none" dirty="0">
              <a:solidFill>
                <a:schemeClr val="dk1"/>
              </a:solidFill>
              <a:latin typeface="Georgia"/>
              <a:cs typeface="Georgia"/>
              <a:sym typeface="Calibri"/>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8" name="Image 7"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2" name="Image 11"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Shape 116"/>
          <p:cNvSpPr txBox="1">
            <a:spLocks noGrp="1"/>
          </p:cNvSpPr>
          <p:nvPr>
            <p:ph type="title"/>
          </p:nvPr>
        </p:nvSpPr>
        <p:spPr>
          <a:xfrm>
            <a:off x="226117" y="75814"/>
            <a:ext cx="8247307" cy="656537"/>
          </a:xfrm>
          <a:prstGeom prst="rect">
            <a:avLst/>
          </a:prstGeom>
          <a:noFill/>
          <a:ln>
            <a:noFill/>
          </a:ln>
        </p:spPr>
        <p:txBody>
          <a:bodyPr spcFirstLastPara="1" wrap="square" lIns="68575" tIns="34275" rIns="68575" bIns="34275" anchor="ctr" anchorCtr="0">
            <a:noAutofit/>
          </a:bodyPr>
          <a:lstStyle/>
          <a:p>
            <a:pPr marL="0" marR="0" lvl="0" indent="0" algn="l" rtl="0">
              <a:lnSpc>
                <a:spcPct val="90000"/>
              </a:lnSpc>
              <a:spcBef>
                <a:spcPts val="0"/>
              </a:spcBef>
              <a:spcAft>
                <a:spcPts val="0"/>
              </a:spcAft>
              <a:buClr>
                <a:srgbClr val="FFC000"/>
              </a:buClr>
              <a:buSzPts val="1100"/>
              <a:buFont typeface="Calibri"/>
              <a:buNone/>
            </a:pPr>
            <a:r>
              <a:rPr lang="fr" sz="2100" b="1" i="0" u="none" strike="noStrike" cap="none" dirty="0">
                <a:solidFill>
                  <a:srgbClr val="D16207"/>
                </a:solidFill>
                <a:latin typeface="Chalkboard SE Regular"/>
                <a:ea typeface="Calibri"/>
                <a:cs typeface="Chalkboard SE Regular"/>
                <a:sym typeface="Calibri"/>
              </a:rPr>
              <a:t>1.2 Durées des contrats de location meublée ou non meublée </a:t>
            </a:r>
            <a:endParaRPr sz="2100" b="1" i="0" u="none" strike="noStrike" cap="none" dirty="0">
              <a:solidFill>
                <a:srgbClr val="D16207"/>
              </a:solidFill>
              <a:latin typeface="Chalkboard SE Regular"/>
              <a:ea typeface="Calibri"/>
              <a:cs typeface="Chalkboard SE Regular"/>
              <a:sym typeface="Calibri"/>
            </a:endParaRPr>
          </a:p>
        </p:txBody>
      </p:sp>
      <p:graphicFrame>
        <p:nvGraphicFramePr>
          <p:cNvPr id="117" name="Shape 117"/>
          <p:cNvGraphicFramePr/>
          <p:nvPr>
            <p:extLst>
              <p:ext uri="{D42A27DB-BD31-4B8C-83A1-F6EECF244321}">
                <p14:modId xmlns:p14="http://schemas.microsoft.com/office/powerpoint/2010/main" val="4254597007"/>
              </p:ext>
            </p:extLst>
          </p:nvPr>
        </p:nvGraphicFramePr>
        <p:xfrm>
          <a:off x="292649" y="621922"/>
          <a:ext cx="7820200" cy="3277850"/>
        </p:xfrm>
        <a:graphic>
          <a:graphicData uri="http://schemas.openxmlformats.org/drawingml/2006/table">
            <a:tbl>
              <a:tblPr firstRow="1" bandRow="1">
                <a:noFill/>
                <a:tableStyleId>{7D325BE1-E484-4F50-98B3-0D9B71085C33}</a:tableStyleId>
              </a:tblPr>
              <a:tblGrid>
                <a:gridCol w="2606725">
                  <a:extLst>
                    <a:ext uri="{9D8B030D-6E8A-4147-A177-3AD203B41FA5}">
                      <a16:colId xmlns:a16="http://schemas.microsoft.com/office/drawing/2014/main" val="20000"/>
                    </a:ext>
                  </a:extLst>
                </a:gridCol>
                <a:gridCol w="3160650">
                  <a:extLst>
                    <a:ext uri="{9D8B030D-6E8A-4147-A177-3AD203B41FA5}">
                      <a16:colId xmlns:a16="http://schemas.microsoft.com/office/drawing/2014/main" val="20001"/>
                    </a:ext>
                  </a:extLst>
                </a:gridCol>
                <a:gridCol w="2052825">
                  <a:extLst>
                    <a:ext uri="{9D8B030D-6E8A-4147-A177-3AD203B41FA5}">
                      <a16:colId xmlns:a16="http://schemas.microsoft.com/office/drawing/2014/main" val="20002"/>
                    </a:ext>
                  </a:extLst>
                </a:gridCol>
              </a:tblGrid>
              <a:tr h="501725">
                <a:tc>
                  <a:txBody>
                    <a:bodyPr/>
                    <a:lstStyle/>
                    <a:p>
                      <a:pPr marL="0" marR="0" lvl="0" indent="0" algn="ctr" rtl="0">
                        <a:lnSpc>
                          <a:spcPct val="100000"/>
                        </a:lnSpc>
                        <a:spcBef>
                          <a:spcPts val="0"/>
                        </a:spcBef>
                        <a:spcAft>
                          <a:spcPts val="0"/>
                        </a:spcAft>
                        <a:buClr>
                          <a:srgbClr val="000000"/>
                        </a:buClr>
                        <a:buSzPts val="1400"/>
                        <a:buFont typeface="Arial"/>
                        <a:buNone/>
                      </a:pPr>
                      <a:endParaRPr sz="1200" u="none" strike="noStrike" cap="none" dirty="0">
                        <a:latin typeface="Georgia"/>
                        <a:cs typeface="Georgia"/>
                      </a:endParaRPr>
                    </a:p>
                  </a:txBody>
                  <a:tcPr marL="68600" marR="68600" marT="34300" marB="34300">
                    <a:solidFill>
                      <a:srgbClr val="D16207"/>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Logement  meublé </a:t>
                      </a:r>
                      <a:r>
                        <a:rPr lang="fr" sz="1050" u="none" strike="noStrike" cap="none">
                          <a:latin typeface="Georgia"/>
                          <a:cs typeface="Georgia"/>
                        </a:rPr>
                        <a:t>(en résidence principale*)</a:t>
                      </a:r>
                      <a:endParaRPr sz="1200" u="none" strike="noStrike" cap="none">
                        <a:latin typeface="Georgia"/>
                        <a:cs typeface="Georgia"/>
                      </a:endParaRPr>
                    </a:p>
                  </a:txBody>
                  <a:tcPr marL="68600" marR="68600" marT="34300" marB="34300" anchor="ctr">
                    <a:solidFill>
                      <a:srgbClr val="D16207"/>
                    </a:solidFill>
                  </a:tcP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Logement non meublé</a:t>
                      </a:r>
                      <a:endParaRPr sz="1200" u="none" strike="noStrike" cap="none" dirty="0">
                        <a:latin typeface="Georgia"/>
                        <a:cs typeface="Georgia"/>
                      </a:endParaRPr>
                    </a:p>
                  </a:txBody>
                  <a:tcPr marL="68600" marR="68600" marT="34300" marB="34300" anchor="ctr">
                    <a:solidFill>
                      <a:srgbClr val="D16207"/>
                    </a:solidFill>
                  </a:tcPr>
                </a:tc>
                <a:extLst>
                  <a:ext uri="{0D108BD9-81ED-4DB2-BD59-A6C34878D82A}">
                    <a16:rowId xmlns:a16="http://schemas.microsoft.com/office/drawing/2014/main" val="10000"/>
                  </a:ext>
                </a:extLst>
              </a:tr>
              <a:tr h="879775">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Durée du bail</a:t>
                      </a:r>
                      <a:endParaRPr sz="1200" u="none" strike="noStrike" cap="none">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1 an, tacite reconduction</a:t>
                      </a:r>
                      <a:endParaRPr sz="1050" u="none" strike="noStrike" cap="none" dirty="0">
                        <a:latin typeface="Georgia"/>
                        <a:cs typeface="Georgia"/>
                      </a:endParaRPr>
                    </a:p>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ou 9 mois si le locataire a le statut </a:t>
                      </a:r>
                      <a:r>
                        <a:rPr lang="fr" sz="1200" u="none" strike="noStrike" cap="none" dirty="0">
                          <a:solidFill>
                            <a:schemeClr val="dk1"/>
                          </a:solidFill>
                          <a:latin typeface="Georgia"/>
                          <a:cs typeface="Georgia"/>
                        </a:rPr>
                        <a:t>étudiant</a:t>
                      </a:r>
                      <a:endParaRPr sz="1050" u="none" strike="noStrike" cap="none" dirty="0">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chemeClr val="dk1"/>
                        </a:buClr>
                        <a:buSzPts val="1400"/>
                        <a:buFont typeface="Calibri"/>
                        <a:buNone/>
                      </a:pPr>
                      <a:r>
                        <a:rPr lang="fr" sz="1200" u="none" strike="noStrike" cap="none">
                          <a:latin typeface="Georgia"/>
                          <a:cs typeface="Georgia"/>
                        </a:rPr>
                        <a:t>3 ans, tacite reconduction</a:t>
                      </a:r>
                      <a:endParaRPr sz="1050" u="none" strike="noStrike" cap="none">
                        <a:latin typeface="Georgia"/>
                        <a:cs typeface="Georgia"/>
                      </a:endParaRPr>
                    </a:p>
                  </a:txBody>
                  <a:tcPr marL="68600" marR="68600" marT="34300" marB="34300" anchor="ctr"/>
                </a:tc>
                <a:extLst>
                  <a:ext uri="{0D108BD9-81ED-4DB2-BD59-A6C34878D82A}">
                    <a16:rowId xmlns:a16="http://schemas.microsoft.com/office/drawing/2014/main" val="10001"/>
                  </a:ext>
                </a:extLst>
              </a:tr>
              <a:tr h="790850">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Dépôt de garantie </a:t>
                      </a:r>
                      <a:endParaRPr sz="1200" u="none" strike="noStrike" cap="none">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chemeClr val="dk1"/>
                        </a:buClr>
                        <a:buSzPts val="1400"/>
                        <a:buFont typeface="Calibri"/>
                        <a:buNone/>
                      </a:pPr>
                      <a:r>
                        <a:rPr lang="fr" sz="1200" u="none" strike="noStrike" cap="none" dirty="0">
                          <a:latin typeface="Georgia"/>
                          <a:cs typeface="Georgia"/>
                        </a:rPr>
                        <a:t>2 mois de loyer (hors charge)</a:t>
                      </a:r>
                      <a:r>
                        <a:rPr lang="fr-FR" sz="1200" u="none" strike="noStrike" cap="none" dirty="0">
                          <a:latin typeface="Georgia"/>
                          <a:cs typeface="Georgia"/>
                        </a:rPr>
                        <a:t> </a:t>
                      </a:r>
                      <a:r>
                        <a:rPr lang="fr" sz="1200" u="none" strike="noStrike" cap="none" dirty="0">
                          <a:latin typeface="Georgia"/>
                          <a:cs typeface="Georgia"/>
                        </a:rPr>
                        <a:t>maximum</a:t>
                      </a:r>
                      <a:endParaRPr sz="1050" u="none" strike="noStrike" cap="none" dirty="0">
                        <a:latin typeface="Georgia"/>
                        <a:cs typeface="Georgia"/>
                      </a:endParaRPr>
                    </a:p>
                    <a:p>
                      <a:pPr marL="0" marR="0" lvl="0" indent="0" algn="l" rtl="0">
                        <a:lnSpc>
                          <a:spcPct val="100000"/>
                        </a:lnSpc>
                        <a:spcBef>
                          <a:spcPts val="0"/>
                        </a:spcBef>
                        <a:spcAft>
                          <a:spcPts val="0"/>
                        </a:spcAft>
                        <a:buClr>
                          <a:srgbClr val="000000"/>
                        </a:buClr>
                        <a:buSzPts val="1400"/>
                        <a:buFont typeface="Arial"/>
                        <a:buNone/>
                      </a:pPr>
                      <a:endParaRPr sz="1200" u="none" strike="noStrike" cap="none" dirty="0">
                        <a:solidFill>
                          <a:srgbClr val="FFC000"/>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chemeClr val="dk1"/>
                        </a:buClr>
                        <a:buSzPts val="1400"/>
                        <a:buFont typeface="Calibri"/>
                        <a:buNone/>
                      </a:pPr>
                      <a:r>
                        <a:rPr lang="fr" sz="1200" u="none" strike="noStrike" cap="none">
                          <a:latin typeface="Georgia"/>
                          <a:cs typeface="Georgia"/>
                        </a:rPr>
                        <a:t>1 mois de loyer (hors charge) maximum</a:t>
                      </a:r>
                      <a:endParaRPr sz="1050" u="none" strike="noStrike" cap="none">
                        <a:latin typeface="Georgia"/>
                        <a:cs typeface="Georgia"/>
                      </a:endParaRPr>
                    </a:p>
                    <a:p>
                      <a:pPr marL="0" marR="0" lvl="0" indent="0" algn="l" rtl="0">
                        <a:lnSpc>
                          <a:spcPct val="100000"/>
                        </a:lnSpc>
                        <a:spcBef>
                          <a:spcPts val="0"/>
                        </a:spcBef>
                        <a:spcAft>
                          <a:spcPts val="0"/>
                        </a:spcAft>
                        <a:buClr>
                          <a:srgbClr val="000000"/>
                        </a:buClr>
                        <a:buSzPts val="1400"/>
                        <a:buFont typeface="Arial"/>
                        <a:buNone/>
                      </a:pPr>
                      <a:endParaRPr sz="1200" u="none" strike="noStrike" cap="none">
                        <a:latin typeface="Georgia"/>
                        <a:cs typeface="Georgia"/>
                      </a:endParaRPr>
                    </a:p>
                  </a:txBody>
                  <a:tcPr marL="68600" marR="68600" marT="34300" marB="34300" anchor="ctr"/>
                </a:tc>
                <a:extLst>
                  <a:ext uri="{0D108BD9-81ED-4DB2-BD59-A6C34878D82A}">
                    <a16:rowId xmlns:a16="http://schemas.microsoft.com/office/drawing/2014/main" val="10002"/>
                  </a:ext>
                </a:extLst>
              </a:tr>
              <a:tr h="552750">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solidFill>
                            <a:schemeClr val="dk1"/>
                          </a:solidFill>
                          <a:latin typeface="Georgia"/>
                          <a:cs typeface="Georgia"/>
                        </a:rPr>
                        <a:t>Préavis pour fin de bail </a:t>
                      </a:r>
                      <a:r>
                        <a:rPr lang="fr" sz="1200" b="1" u="none" strike="noStrike" cap="none" dirty="0">
                          <a:solidFill>
                            <a:schemeClr val="dk1"/>
                          </a:solidFill>
                          <a:latin typeface="Georgia"/>
                          <a:cs typeface="Georgia"/>
                        </a:rPr>
                        <a:t>du propriétaire</a:t>
                      </a:r>
                      <a:endParaRPr sz="1200" b="1" u="none" strike="noStrike" cap="none" dirty="0">
                        <a:solidFill>
                          <a:schemeClr val="dk1"/>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3 mois minimum avant la fin du bail</a:t>
                      </a:r>
                      <a:endParaRPr sz="1200" u="none" strike="noStrike" cap="none">
                        <a:solidFill>
                          <a:srgbClr val="FFC000"/>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6 mois minimum avant la fin du bail</a:t>
                      </a:r>
                      <a:endParaRPr sz="1200" u="none" strike="noStrike" cap="none">
                        <a:latin typeface="Georgia"/>
                        <a:cs typeface="Georgia"/>
                      </a:endParaRPr>
                    </a:p>
                  </a:txBody>
                  <a:tcPr marL="68600" marR="68600" marT="34300" marB="34300" anchor="ctr"/>
                </a:tc>
                <a:extLst>
                  <a:ext uri="{0D108BD9-81ED-4DB2-BD59-A6C34878D82A}">
                    <a16:rowId xmlns:a16="http://schemas.microsoft.com/office/drawing/2014/main" val="10003"/>
                  </a:ext>
                </a:extLst>
              </a:tr>
              <a:tr h="552750">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solidFill>
                            <a:schemeClr val="dk1"/>
                          </a:solidFill>
                          <a:latin typeface="Georgia"/>
                          <a:cs typeface="Georgia"/>
                        </a:rPr>
                        <a:t>Préavis pour fin de bail </a:t>
                      </a:r>
                      <a:r>
                        <a:rPr lang="fr" sz="1200" b="1" u="none" strike="noStrike" cap="none" dirty="0">
                          <a:solidFill>
                            <a:schemeClr val="dk1"/>
                          </a:solidFill>
                          <a:latin typeface="Georgia"/>
                          <a:cs typeface="Georgia"/>
                        </a:rPr>
                        <a:t>du</a:t>
                      </a:r>
                      <a:r>
                        <a:rPr lang="fr" sz="1200" b="1" u="none" strike="noStrike" cap="none" dirty="0">
                          <a:latin typeface="Georgia"/>
                          <a:cs typeface="Georgia"/>
                        </a:rPr>
                        <a:t> lo</a:t>
                      </a:r>
                      <a:r>
                        <a:rPr lang="fr" sz="1200" b="1" u="none" strike="noStrike" cap="none" dirty="0">
                          <a:solidFill>
                            <a:schemeClr val="dk1"/>
                          </a:solidFill>
                          <a:latin typeface="Georgia"/>
                          <a:cs typeface="Georgia"/>
                        </a:rPr>
                        <a:t>cataire</a:t>
                      </a:r>
                      <a:endParaRPr sz="1200" b="1" u="none" strike="noStrike" cap="none" dirty="0">
                        <a:solidFill>
                          <a:schemeClr val="dk1"/>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a:latin typeface="Georgia"/>
                          <a:cs typeface="Georgia"/>
                        </a:rPr>
                        <a:t>1 mois minimum avant le départ</a:t>
                      </a:r>
                      <a:endParaRPr sz="1200" u="none" strike="noStrike" cap="none">
                        <a:solidFill>
                          <a:srgbClr val="FFC000"/>
                        </a:solidFill>
                        <a:latin typeface="Georgia"/>
                        <a:cs typeface="Georgia"/>
                      </a:endParaRPr>
                    </a:p>
                  </a:txBody>
                  <a:tcPr marL="68600" marR="68600" marT="34300" marB="34300" anchor="ctr"/>
                </a:tc>
                <a:tc>
                  <a:txBody>
                    <a:bodyPr/>
                    <a:lstStyle/>
                    <a:p>
                      <a:pPr marL="0" marR="0" lvl="0" indent="0" algn="l" rtl="0">
                        <a:lnSpc>
                          <a:spcPct val="100000"/>
                        </a:lnSpc>
                        <a:spcBef>
                          <a:spcPts val="0"/>
                        </a:spcBef>
                        <a:spcAft>
                          <a:spcPts val="0"/>
                        </a:spcAft>
                        <a:buClr>
                          <a:srgbClr val="000000"/>
                        </a:buClr>
                        <a:buSzPts val="1400"/>
                        <a:buFont typeface="Arial"/>
                        <a:buNone/>
                      </a:pPr>
                      <a:r>
                        <a:rPr lang="fr" sz="1200" u="none" strike="noStrike" cap="none" dirty="0">
                          <a:latin typeface="Georgia"/>
                          <a:cs typeface="Georgia"/>
                        </a:rPr>
                        <a:t>De 1 à 3 mois avant le départ (selon conditions)</a:t>
                      </a:r>
                      <a:endParaRPr sz="1200" u="none" strike="noStrike" cap="none" dirty="0">
                        <a:latin typeface="Georgia"/>
                        <a:cs typeface="Georgia"/>
                      </a:endParaRPr>
                    </a:p>
                  </a:txBody>
                  <a:tcPr marL="68600" marR="68600" marT="34300" marB="34300" anchor="ctr"/>
                </a:tc>
                <a:extLst>
                  <a:ext uri="{0D108BD9-81ED-4DB2-BD59-A6C34878D82A}">
                    <a16:rowId xmlns:a16="http://schemas.microsoft.com/office/drawing/2014/main" val="10004"/>
                  </a:ext>
                </a:extLst>
              </a:tr>
            </a:tbl>
          </a:graphicData>
        </a:graphic>
      </p:graphicFrame>
      <p:sp>
        <p:nvSpPr>
          <p:cNvPr id="118" name="Shape 118"/>
          <p:cNvSpPr txBox="1"/>
          <p:nvPr/>
        </p:nvSpPr>
        <p:spPr>
          <a:xfrm>
            <a:off x="820483" y="3997128"/>
            <a:ext cx="7483800" cy="598200"/>
          </a:xfrm>
          <a:prstGeom prst="rect">
            <a:avLst/>
          </a:prstGeom>
          <a:noFill/>
          <a:ln>
            <a:noFill/>
          </a:ln>
        </p:spPr>
        <p:txBody>
          <a:bodyPr spcFirstLastPara="1" wrap="square" lIns="68575" tIns="34275" rIns="68575" bIns="34275" anchor="b" anchorCtr="0">
            <a:noAutofit/>
          </a:bodyPr>
          <a:lstStyle/>
          <a:p>
            <a:pPr marL="0" marR="0" lvl="0" indent="0" algn="just" rtl="0">
              <a:lnSpc>
                <a:spcPct val="90000"/>
              </a:lnSpc>
              <a:spcBef>
                <a:spcPts val="0"/>
              </a:spcBef>
              <a:spcAft>
                <a:spcPts val="0"/>
              </a:spcAft>
              <a:buClr>
                <a:srgbClr val="FFC000"/>
              </a:buClr>
              <a:buSzPts val="1200"/>
              <a:buFont typeface="Arial"/>
              <a:buNone/>
            </a:pPr>
            <a:r>
              <a:rPr lang="fr" sz="1300" b="1" i="0" u="none" strike="noStrike" cap="none" dirty="0">
                <a:solidFill>
                  <a:srgbClr val="D16207"/>
                </a:solidFill>
                <a:latin typeface="Georgia"/>
                <a:ea typeface="Calibri"/>
                <a:cs typeface="Georgia"/>
                <a:sym typeface="Calibri"/>
              </a:rPr>
              <a:t>*</a:t>
            </a:r>
            <a:r>
              <a:rPr lang="fr-FR" sz="1300" b="1" i="0" u="none" strike="noStrike" cap="none" dirty="0">
                <a:solidFill>
                  <a:srgbClr val="D16207"/>
                </a:solidFill>
                <a:latin typeface="Georgia"/>
                <a:ea typeface="Calibri"/>
                <a:cs typeface="Georgia"/>
                <a:sym typeface="Calibri"/>
              </a:rPr>
              <a:t>S</a:t>
            </a:r>
            <a:r>
              <a:rPr lang="fr" sz="1300" b="1" i="0" u="none" strike="noStrike" cap="none" dirty="0">
                <a:solidFill>
                  <a:srgbClr val="D16207"/>
                </a:solidFill>
                <a:latin typeface="Georgia"/>
                <a:ea typeface="Calibri"/>
                <a:cs typeface="Georgia"/>
                <a:sym typeface="Calibri"/>
              </a:rPr>
              <a:t>i vous venez pour un plus court-séjour, d’autres solutions de location de courte durée existent (contrat de date à date, résidence temporaire, tourisme…). Les conditions contractuelles peuvent être différentes des indications ci-dessus.</a:t>
            </a:r>
            <a:endParaRPr sz="1300" b="1" i="0" u="none" strike="noStrike" cap="none" dirty="0">
              <a:solidFill>
                <a:srgbClr val="D16207"/>
              </a:solidFill>
              <a:latin typeface="Georgia"/>
              <a:ea typeface="Calibri"/>
              <a:cs typeface="Georgia"/>
              <a:sym typeface="Calibri"/>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36954" y="3997952"/>
            <a:ext cx="606598" cy="529560"/>
          </a:xfrm>
          <a:prstGeom prst="rect">
            <a:avLst/>
          </a:prstGeom>
        </p:spPr>
      </p:pic>
      <p:pic>
        <p:nvPicPr>
          <p:cNvPr id="8" name="Image 7"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1" name="Image 10"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2" name="Image 11"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0"/>
        <p:cNvGrpSpPr/>
        <p:nvPr/>
      </p:nvGrpSpPr>
      <p:grpSpPr>
        <a:xfrm>
          <a:off x="0" y="0"/>
          <a:ext cx="0" cy="0"/>
          <a:chOff x="0" y="0"/>
          <a:chExt cx="0" cy="0"/>
        </a:xfrm>
      </p:grpSpPr>
      <p:sp>
        <p:nvSpPr>
          <p:cNvPr id="131" name="Shape 131"/>
          <p:cNvSpPr txBox="1"/>
          <p:nvPr/>
        </p:nvSpPr>
        <p:spPr>
          <a:xfrm>
            <a:off x="285179" y="203304"/>
            <a:ext cx="7807037" cy="39241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rgbClr val="D16207"/>
                </a:solidFill>
                <a:latin typeface="Chalkboard SE Regular"/>
                <a:ea typeface="Calibri"/>
                <a:cs typeface="Chalkboard SE Regular"/>
                <a:sym typeface="Calibri"/>
              </a:rPr>
              <a:t>1.</a:t>
            </a:r>
            <a:r>
              <a:rPr lang="fr-FR" sz="2100" b="1" i="0" u="none" strike="noStrike" cap="none" dirty="0">
                <a:solidFill>
                  <a:srgbClr val="D16207"/>
                </a:solidFill>
                <a:latin typeface="Chalkboard SE Regular"/>
                <a:ea typeface="Calibri"/>
                <a:cs typeface="Chalkboard SE Regular"/>
                <a:sym typeface="Calibri"/>
              </a:rPr>
              <a:t>3</a:t>
            </a:r>
            <a:r>
              <a:rPr lang="fr-FR" sz="2100" b="1" dirty="0">
                <a:solidFill>
                  <a:srgbClr val="D16207"/>
                </a:solidFill>
                <a:latin typeface="Chalkboard SE Regular"/>
                <a:ea typeface="Calibri"/>
                <a:cs typeface="Chalkboard SE Regular"/>
                <a:sym typeface="Calibri"/>
              </a:rPr>
              <a:t> </a:t>
            </a:r>
            <a:r>
              <a:rPr lang="fr" sz="2100" b="1" i="0" u="none" strike="noStrike" cap="none" dirty="0">
                <a:solidFill>
                  <a:srgbClr val="D16207"/>
                </a:solidFill>
                <a:latin typeface="Chalkboard SE Regular"/>
                <a:ea typeface="Calibri"/>
                <a:cs typeface="Chalkboard SE Regular"/>
                <a:sym typeface="Calibri"/>
              </a:rPr>
              <a:t>Localisation</a:t>
            </a:r>
            <a:endParaRPr sz="1100" b="0" i="0" u="none" strike="noStrike" cap="none" dirty="0">
              <a:solidFill>
                <a:srgbClr val="D16207"/>
              </a:solidFill>
              <a:latin typeface="Chalkboard SE Regular"/>
              <a:cs typeface="Chalkboard SE Regular"/>
              <a:sym typeface="Arial"/>
            </a:endParaRPr>
          </a:p>
        </p:txBody>
      </p:sp>
      <p:sp>
        <p:nvSpPr>
          <p:cNvPr id="132" name="Shape 132"/>
          <p:cNvSpPr txBox="1"/>
          <p:nvPr/>
        </p:nvSpPr>
        <p:spPr>
          <a:xfrm>
            <a:off x="290934" y="714360"/>
            <a:ext cx="7625047" cy="2819411"/>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0" i="0" u="none" strike="noStrike" cap="none" dirty="0">
                <a:solidFill>
                  <a:schemeClr val="dk1"/>
                </a:solidFill>
                <a:latin typeface="Georgia"/>
                <a:ea typeface="Calibri"/>
                <a:cs typeface="Georgia"/>
                <a:sym typeface="Calibri"/>
              </a:rPr>
              <a:t>La localisation de votre logement est un critère important et nécessite de répondre à quelques questions liées à vo</a:t>
            </a:r>
            <a:r>
              <a:rPr lang="fr-FR" sz="1400" b="0" i="0" u="none" strike="noStrike" cap="none" dirty="0" err="1">
                <a:solidFill>
                  <a:schemeClr val="dk1"/>
                </a:solidFill>
                <a:latin typeface="Georgia"/>
                <a:ea typeface="Calibri"/>
                <a:cs typeface="Georgia"/>
                <a:sym typeface="Calibri"/>
              </a:rPr>
              <a:t>tre</a:t>
            </a:r>
            <a:r>
              <a:rPr lang="fr-FR" sz="1400" b="0" i="0" u="none" strike="noStrike" cap="none" dirty="0">
                <a:solidFill>
                  <a:schemeClr val="dk1"/>
                </a:solidFill>
                <a:latin typeface="Georgia"/>
                <a:ea typeface="Calibri"/>
                <a:cs typeface="Georgia"/>
                <a:sym typeface="Calibri"/>
              </a:rPr>
              <a:t> </a:t>
            </a:r>
            <a:r>
              <a:rPr lang="fr" sz="1400" b="0" i="0" u="none" strike="noStrike" cap="none" dirty="0">
                <a:solidFill>
                  <a:schemeClr val="dk1"/>
                </a:solidFill>
                <a:latin typeface="Georgia"/>
                <a:ea typeface="Calibri"/>
                <a:cs typeface="Georgia"/>
                <a:sym typeface="Calibri"/>
              </a:rPr>
              <a:t>mode de vie : </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Clr>
                <a:srgbClr val="000000"/>
              </a:buClr>
              <a:buSzPts val="1400"/>
              <a:buFont typeface="Arial"/>
              <a:buNone/>
            </a:pPr>
            <a:endParaRPr sz="1400" b="0" i="0" u="none" strike="noStrike" cap="none"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Est-ce que je préfère vivre pr</a:t>
            </a:r>
            <a:r>
              <a:rPr lang="fr-FR" sz="1400" b="0" i="0" u="none" strike="noStrike" cap="none" dirty="0">
                <a:solidFill>
                  <a:schemeClr val="dk1"/>
                </a:solidFill>
                <a:latin typeface="Georgia"/>
                <a:ea typeface="Calibri"/>
                <a:cs typeface="Georgia"/>
                <a:sym typeface="Calibri"/>
              </a:rPr>
              <a:t>ès</a:t>
            </a:r>
            <a:r>
              <a:rPr lang="fr" sz="1400" b="0" i="0" u="none" strike="noStrike" cap="none" dirty="0">
                <a:solidFill>
                  <a:schemeClr val="dk1"/>
                </a:solidFill>
                <a:latin typeface="Georgia"/>
                <a:ea typeface="Calibri"/>
                <a:cs typeface="Georgia"/>
                <a:sym typeface="Calibri"/>
              </a:rPr>
              <a:t> de mon travail?</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Est-ce que je préfère vivre plutôt dans le centre-ville, privilégier les animations, équipements sportifs et installations culturelles…?</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Est-ce que je souhaite être proche des transports en commun, des commerces…? </a:t>
            </a:r>
            <a:endParaRPr sz="1100" b="0" i="0" u="none" strike="noStrike" cap="none" dirty="0">
              <a:solidFill>
                <a:srgbClr val="000000"/>
              </a:solidFill>
              <a:latin typeface="Georgia"/>
              <a:cs typeface="Georgia"/>
              <a:sym typeface="Arial"/>
            </a:endParaRPr>
          </a:p>
          <a:p>
            <a:pPr marL="0" marR="0" lvl="0" indent="0" algn="l" rtl="0">
              <a:lnSpc>
                <a:spcPct val="100000"/>
              </a:lnSpc>
              <a:spcBef>
                <a:spcPts val="0"/>
              </a:spcBef>
              <a:spcAft>
                <a:spcPts val="0"/>
              </a:spcAft>
              <a:buNone/>
            </a:pPr>
            <a:endParaRPr dirty="0">
              <a:solidFill>
                <a:schemeClr val="dk1"/>
              </a:solidFill>
              <a:latin typeface="Georgia"/>
              <a:ea typeface="Calibri"/>
              <a:cs typeface="Georgia"/>
              <a:sym typeface="Calibri"/>
            </a:endParaRPr>
          </a:p>
          <a:p>
            <a:pPr marL="215900" marR="0" lvl="0" indent="-215900" algn="l" rtl="0">
              <a:lnSpc>
                <a:spcPct val="100000"/>
              </a:lnSpc>
              <a:spcBef>
                <a:spcPts val="0"/>
              </a:spcBef>
              <a:spcAft>
                <a:spcPts val="0"/>
              </a:spcAft>
              <a:buClr>
                <a:schemeClr val="dk1"/>
              </a:buClr>
              <a:buSzPts val="1400"/>
              <a:buFont typeface="Calibri"/>
              <a:buChar char="-"/>
            </a:pPr>
            <a:r>
              <a:rPr lang="fr" sz="1400" b="0" i="0" u="none" strike="noStrike" cap="none" dirty="0">
                <a:solidFill>
                  <a:schemeClr val="dk1"/>
                </a:solidFill>
                <a:latin typeface="Georgia"/>
                <a:ea typeface="Calibri"/>
                <a:cs typeface="Georgia"/>
                <a:sym typeface="Calibri"/>
              </a:rPr>
              <a:t>La localisation du logement est-elle importante selon mon mode de déplacement (à pied, vélo,</a:t>
            </a:r>
            <a:r>
              <a:rPr lang="fr-FR" sz="1400" b="0" i="0" u="none" strike="noStrike" cap="none" dirty="0">
                <a:solidFill>
                  <a:schemeClr val="dk1"/>
                </a:solidFill>
                <a:latin typeface="Georgia"/>
                <a:ea typeface="Calibri"/>
                <a:cs typeface="Georgia"/>
                <a:sym typeface="Calibri"/>
              </a:rPr>
              <a:t> voiture</a:t>
            </a:r>
            <a:r>
              <a:rPr lang="fr-FR" dirty="0">
                <a:solidFill>
                  <a:schemeClr val="dk1"/>
                </a:solidFill>
                <a:latin typeface="Georgia"/>
                <a:ea typeface="Calibri"/>
                <a:cs typeface="Georgia"/>
                <a:sym typeface="Calibri"/>
              </a:rPr>
              <a:t>/</a:t>
            </a:r>
            <a:r>
              <a:rPr lang="fr" sz="1400" b="0" i="0" u="none" strike="noStrike" cap="none" dirty="0">
                <a:solidFill>
                  <a:schemeClr val="dk1"/>
                </a:solidFill>
                <a:latin typeface="Georgia"/>
                <a:ea typeface="Calibri"/>
                <a:cs typeface="Georgia"/>
                <a:sym typeface="Calibri"/>
              </a:rPr>
              <a:t>covoiturage…)?</a:t>
            </a:r>
            <a:endParaRPr sz="1100" b="0" i="0" u="none" strike="noStrike" cap="none" dirty="0">
              <a:solidFill>
                <a:srgbClr val="000000"/>
              </a:solidFill>
              <a:latin typeface="Georgia"/>
              <a:cs typeface="Georgia"/>
              <a:sym typeface="Arial"/>
            </a:endParaRPr>
          </a:p>
          <a:p>
            <a:pPr marL="215900" marR="0" lvl="0" indent="-12700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a:p>
            <a:pPr marL="215900" marR="0" lvl="0" indent="-12700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a:p>
            <a:pPr marL="215900" marR="0" lvl="0" indent="-127000" algn="l" rtl="0">
              <a:lnSpc>
                <a:spcPct val="100000"/>
              </a:lnSpc>
              <a:spcBef>
                <a:spcPts val="0"/>
              </a:spcBef>
              <a:spcAft>
                <a:spcPts val="0"/>
              </a:spcAft>
              <a:buClr>
                <a:schemeClr val="dk1"/>
              </a:buClr>
              <a:buSzPts val="1400"/>
              <a:buFont typeface="Calibri"/>
              <a:buNone/>
            </a:pPr>
            <a:endParaRPr sz="1400" b="0" i="0" u="none" strike="noStrike" cap="none" dirty="0">
              <a:solidFill>
                <a:schemeClr val="dk1"/>
              </a:solidFill>
              <a:latin typeface="Calibri"/>
              <a:ea typeface="Calibri"/>
              <a:cs typeface="Calibri"/>
              <a:sym typeface="Calibri"/>
            </a:endParaRPr>
          </a:p>
        </p:txBody>
      </p:sp>
      <p:sp>
        <p:nvSpPr>
          <p:cNvPr id="134" name="Shape 134"/>
          <p:cNvSpPr txBox="1"/>
          <p:nvPr/>
        </p:nvSpPr>
        <p:spPr>
          <a:xfrm>
            <a:off x="883720" y="3560338"/>
            <a:ext cx="7204800" cy="723148"/>
          </a:xfrm>
          <a:prstGeom prst="rect">
            <a:avLst/>
          </a:prstGeom>
          <a:noFill/>
          <a:ln>
            <a:noFill/>
          </a:ln>
        </p:spPr>
        <p:txBody>
          <a:bodyPr spcFirstLastPara="1" wrap="square" lIns="91425" tIns="45700" rIns="91425" bIns="45700" anchor="t" anchorCtr="0">
            <a:noAutofit/>
          </a:bodyPr>
          <a:lstStyle/>
          <a:p>
            <a:pPr marL="0" marR="0" lvl="0" indent="0" algn="just" rtl="0">
              <a:lnSpc>
                <a:spcPct val="100000"/>
              </a:lnSpc>
              <a:spcBef>
                <a:spcPts val="0"/>
              </a:spcBef>
              <a:spcAft>
                <a:spcPts val="0"/>
              </a:spcAft>
              <a:buNone/>
            </a:pPr>
            <a:r>
              <a:rPr lang="fr" sz="1200" b="1" i="0" u="none" strike="noStrike" cap="none" dirty="0">
                <a:solidFill>
                  <a:srgbClr val="D16207"/>
                </a:solidFill>
                <a:latin typeface="Georgia"/>
                <a:ea typeface="Calibri"/>
                <a:cs typeface="Georgia"/>
                <a:sym typeface="Calibri"/>
              </a:rPr>
              <a:t>A</a:t>
            </a:r>
            <a:r>
              <a:rPr lang="fr" b="0" i="0" u="none" strike="noStrike" cap="none" dirty="0">
                <a:solidFill>
                  <a:srgbClr val="D16207"/>
                </a:solidFill>
                <a:latin typeface="Georgia"/>
                <a:ea typeface="Calibri"/>
                <a:cs typeface="Georgia"/>
                <a:sym typeface="Calibri"/>
              </a:rPr>
              <a:t> </a:t>
            </a:r>
            <a:r>
              <a:rPr lang="fr" sz="1200" b="1" i="0" u="none" strike="noStrike" cap="none" dirty="0">
                <a:solidFill>
                  <a:srgbClr val="D16207"/>
                </a:solidFill>
                <a:latin typeface="Georgia"/>
                <a:ea typeface="Calibri"/>
                <a:cs typeface="Georgia"/>
                <a:sym typeface="Calibri"/>
              </a:rPr>
              <a:t>noter que l’inscription dans une école publique se fait en fonction de votre lieu d’habitation. Vos enfants seront donc scolarisés dans une des écoles située dans votre arrondissement ou votre quartier.</a:t>
            </a:r>
            <a:endParaRPr sz="1200" b="1" i="0" u="none" strike="noStrike" cap="none" dirty="0">
              <a:solidFill>
                <a:srgbClr val="D16207"/>
              </a:solidFill>
              <a:latin typeface="Georgia"/>
              <a:ea typeface="Calibri"/>
              <a:cs typeface="Georgia"/>
              <a:sym typeface="Calibri"/>
            </a:endParaRPr>
          </a:p>
          <a:p>
            <a:pPr marL="0" marR="0" lvl="0" indent="0" algn="l" rtl="0">
              <a:lnSpc>
                <a:spcPct val="100000"/>
              </a:lnSpc>
              <a:spcBef>
                <a:spcPts val="0"/>
              </a:spcBef>
              <a:spcAft>
                <a:spcPts val="0"/>
              </a:spcAft>
              <a:buNone/>
            </a:pPr>
            <a:endParaRPr sz="1400" b="0" i="0" u="none" strike="noStrike" cap="none" dirty="0">
              <a:solidFill>
                <a:srgbClr val="000000"/>
              </a:solidFill>
              <a:latin typeface="Arial"/>
              <a:ea typeface="Arial"/>
              <a:cs typeface="Arial"/>
              <a:sym typeface="Arial"/>
            </a:endParaRP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31735" y="3637836"/>
            <a:ext cx="606598" cy="529560"/>
          </a:xfrm>
          <a:prstGeom prst="rect">
            <a:avLst/>
          </a:prstGeom>
        </p:spPr>
      </p:pic>
      <p:pic>
        <p:nvPicPr>
          <p:cNvPr id="8" name="Image 7"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1" name="Image 10"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2" name="Image 11"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xmlns:p14="http://schemas.microsoft.com/office/powerpoint/2010/mai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Shape 124"/>
          <p:cNvSpPr txBox="1">
            <a:spLocks noGrp="1"/>
          </p:cNvSpPr>
          <p:nvPr>
            <p:ph type="body" idx="2"/>
          </p:nvPr>
        </p:nvSpPr>
        <p:spPr>
          <a:xfrm>
            <a:off x="187235" y="638691"/>
            <a:ext cx="7886700" cy="4126641"/>
          </a:xfrm>
          <a:prstGeom prst="rect">
            <a:avLst/>
          </a:prstGeom>
          <a:noFill/>
          <a:ln>
            <a:noFill/>
          </a:ln>
        </p:spPr>
        <p:txBody>
          <a:bodyPr spcFirstLastPara="1" wrap="square" lIns="68575" tIns="34275" rIns="68575" bIns="34275" anchor="t" anchorCtr="0">
            <a:noAutofit/>
          </a:bodyPr>
          <a:lstStyle/>
          <a:p>
            <a:pPr marL="177800" lvl="1" indent="-171450">
              <a:lnSpc>
                <a:spcPct val="80000"/>
              </a:lnSpc>
              <a:spcBef>
                <a:spcPts val="800"/>
              </a:spcBef>
              <a:buSzPts val="1500"/>
            </a:pPr>
            <a:r>
              <a:rPr lang="fr" sz="1400" b="1" dirty="0">
                <a:latin typeface="Georgia"/>
                <a:cs typeface="Georgia"/>
              </a:rPr>
              <a:t>Les logements pour de courte durée et les logements meublés sont en général plus coûteux.</a:t>
            </a:r>
            <a:endParaRPr lang="fr-FR" sz="1400" b="1" dirty="0">
              <a:latin typeface="Georgia"/>
              <a:cs typeface="Georgia"/>
            </a:endParaRPr>
          </a:p>
          <a:p>
            <a:pPr marL="177800" lvl="1" indent="-171450">
              <a:lnSpc>
                <a:spcPct val="80000"/>
              </a:lnSpc>
              <a:spcBef>
                <a:spcPts val="800"/>
              </a:spcBef>
              <a:buSzPts val="1500"/>
            </a:pPr>
            <a:r>
              <a:rPr lang="fr" sz="1400" dirty="0">
                <a:latin typeface="Georgia"/>
                <a:cs typeface="Georgia"/>
              </a:rPr>
              <a:t>Généralement, les propriétaires et les agences immobilières demandent que les revenus du locataire soient au moins 3 fois supérieurs au montant du loyer. </a:t>
            </a:r>
            <a:endParaRPr sz="1400" dirty="0">
              <a:latin typeface="Georgia"/>
              <a:cs typeface="Georgia"/>
            </a:endParaRPr>
          </a:p>
          <a:p>
            <a:pPr marL="177800" marR="0" lvl="0" indent="-171450" algn="l" rtl="0">
              <a:lnSpc>
                <a:spcPct val="80000"/>
              </a:lnSpc>
              <a:spcBef>
                <a:spcPts val="800"/>
              </a:spcBef>
              <a:spcAft>
                <a:spcPts val="0"/>
              </a:spcAft>
              <a:buClr>
                <a:schemeClr val="dk1"/>
              </a:buClr>
              <a:buSzPts val="1500"/>
              <a:buFont typeface="Arial"/>
              <a:buChar char="•"/>
            </a:pPr>
            <a:r>
              <a:rPr lang="fr" sz="1400" b="0" i="0" u="none" strike="noStrike" cap="none" dirty="0">
                <a:solidFill>
                  <a:schemeClr val="dk1"/>
                </a:solidFill>
                <a:latin typeface="Georgia"/>
                <a:cs typeface="Georgia"/>
                <a:sym typeface="Calibri"/>
              </a:rPr>
              <a:t>Budget de votre installation selon votre situation : </a:t>
            </a:r>
            <a:endParaRPr sz="105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Dépôt de garantie : 1 à 2 mois de loyer selon le type de logement</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1er mois de loyer à verser à l’arrivée et toujours en début de mois suivant</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Assurance habitation</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Frais de déménagement</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Frais d’agence immobilière (limités selon la loi et la localisation)</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Frais d’ouverture de ligne téléphonique/internet </a:t>
            </a:r>
            <a:endParaRPr sz="1100" b="0" i="0" u="none" strike="noStrike" cap="none" dirty="0">
              <a:solidFill>
                <a:schemeClr val="dk1"/>
              </a:solidFill>
              <a:latin typeface="Georgia"/>
              <a:cs typeface="Georgia"/>
              <a:sym typeface="Calibri"/>
            </a:endParaRPr>
          </a:p>
          <a:p>
            <a:pPr marL="863600" marR="0" lvl="2" indent="-177800" algn="l" rtl="0">
              <a:lnSpc>
                <a:spcPct val="80000"/>
              </a:lnSpc>
              <a:spcBef>
                <a:spcPts val="400"/>
              </a:spcBef>
              <a:spcAft>
                <a:spcPts val="0"/>
              </a:spcAft>
              <a:buClr>
                <a:schemeClr val="dk1"/>
              </a:buClr>
              <a:buSzPts val="1200"/>
              <a:buFont typeface="Noto Sans Symbols"/>
              <a:buChar char="✓"/>
            </a:pPr>
            <a:r>
              <a:rPr lang="fr" sz="1100" b="0" i="0" u="none" strike="noStrike" cap="none" dirty="0">
                <a:solidFill>
                  <a:schemeClr val="dk1"/>
                </a:solidFill>
                <a:latin typeface="Georgia"/>
                <a:cs typeface="Georgia"/>
                <a:sym typeface="Calibri"/>
              </a:rPr>
              <a:t>Frais d’ouverture d’eau, de gaz, d’abonnement électricité</a:t>
            </a:r>
            <a:endParaRPr sz="1100" b="0" i="0" u="none" strike="noStrike" cap="none" dirty="0">
              <a:solidFill>
                <a:schemeClr val="dk1"/>
              </a:solidFill>
              <a:latin typeface="Georgia"/>
              <a:cs typeface="Georgia"/>
              <a:sym typeface="Calibri"/>
            </a:endParaRPr>
          </a:p>
          <a:p>
            <a:pPr marL="177800" marR="0" lvl="1" indent="-171450" algn="l" rtl="0">
              <a:lnSpc>
                <a:spcPct val="80000"/>
              </a:lnSpc>
              <a:spcBef>
                <a:spcPts val="800"/>
              </a:spcBef>
              <a:spcAft>
                <a:spcPts val="0"/>
              </a:spcAft>
              <a:buClr>
                <a:schemeClr val="dk1"/>
              </a:buClr>
              <a:buSzPts val="1500"/>
              <a:buFont typeface="Arial"/>
              <a:buChar char="•"/>
            </a:pPr>
            <a:r>
              <a:rPr lang="fr" sz="1400" b="0" i="0" u="none" strike="noStrike" cap="none" dirty="0">
                <a:solidFill>
                  <a:schemeClr val="dk1"/>
                </a:solidFill>
                <a:latin typeface="Georgia"/>
                <a:cs typeface="Georgia"/>
                <a:sym typeface="Calibri"/>
              </a:rPr>
              <a:t>Des charges mensuelles sont à prévoir selon la situation : charges locatives, électricité, gaz, entretiens des locaux… Pensez à demander au propriétaire le montant habituel de ces charges additionnelles.</a:t>
            </a:r>
            <a:endParaRPr sz="1050" b="0" i="0" u="none" strike="noStrike" cap="none" dirty="0">
              <a:solidFill>
                <a:schemeClr val="dk1"/>
              </a:solidFill>
              <a:latin typeface="Georgia"/>
              <a:cs typeface="Georgia"/>
              <a:sym typeface="Calibri"/>
            </a:endParaRPr>
          </a:p>
          <a:p>
            <a:pPr marL="177800" lvl="1" indent="-171450">
              <a:lnSpc>
                <a:spcPct val="80000"/>
              </a:lnSpc>
              <a:spcBef>
                <a:spcPts val="800"/>
              </a:spcBef>
              <a:buSzPts val="1500"/>
            </a:pPr>
            <a:r>
              <a:rPr lang="fr" sz="1400" b="0" i="0" u="none" strike="noStrike" cap="none" dirty="0">
                <a:solidFill>
                  <a:schemeClr val="dk1"/>
                </a:solidFill>
                <a:latin typeface="Georgia"/>
                <a:cs typeface="Georgia"/>
                <a:sym typeface="Calibri"/>
              </a:rPr>
              <a:t>Et des taxes annuelles : </a:t>
            </a:r>
            <a:r>
              <a:rPr lang="fr" sz="1400" dirty="0">
                <a:latin typeface="Georgia"/>
                <a:cs typeface="Georgia"/>
              </a:rPr>
              <a:t>taxe d’habitation (devrait être supprimée en 2023 pou</a:t>
            </a:r>
            <a:r>
              <a:rPr lang="fr-FR" sz="1400" dirty="0">
                <a:latin typeface="Georgia"/>
                <a:cs typeface="Georgia"/>
              </a:rPr>
              <a:t>r tous), </a:t>
            </a:r>
            <a:r>
              <a:rPr lang="fr" sz="1400" b="0" i="0" u="none" strike="noStrike" cap="none" dirty="0">
                <a:solidFill>
                  <a:schemeClr val="dk1"/>
                </a:solidFill>
                <a:latin typeface="Georgia"/>
                <a:cs typeface="Georgia"/>
                <a:sym typeface="Calibri"/>
              </a:rPr>
              <a:t>taxe d’ordure ménagère, redevance </a:t>
            </a:r>
            <a:r>
              <a:rPr lang="fr" sz="1400" dirty="0">
                <a:latin typeface="Georgia"/>
                <a:cs typeface="Georgia"/>
              </a:rPr>
              <a:t>audiovisuelle.</a:t>
            </a:r>
            <a:endParaRPr sz="1400" b="0" i="0" u="none" strike="noStrike" cap="none" dirty="0">
              <a:solidFill>
                <a:schemeClr val="dk1"/>
              </a:solidFill>
              <a:latin typeface="Georgia"/>
              <a:cs typeface="Georgia"/>
              <a:sym typeface="Calibri"/>
            </a:endParaRPr>
          </a:p>
          <a:p>
            <a:pPr marL="177800" marR="0" lvl="1" indent="-171450" algn="l" rtl="0">
              <a:lnSpc>
                <a:spcPct val="80000"/>
              </a:lnSpc>
              <a:spcBef>
                <a:spcPts val="800"/>
              </a:spcBef>
              <a:spcAft>
                <a:spcPts val="1600"/>
              </a:spcAft>
              <a:buClr>
                <a:schemeClr val="dk1"/>
              </a:buClr>
              <a:buSzPts val="1500"/>
              <a:buFont typeface="Arial"/>
              <a:buChar char="•"/>
            </a:pPr>
            <a:r>
              <a:rPr lang="fr" sz="1400" b="0" i="0" u="none" strike="noStrike" cap="none" dirty="0">
                <a:solidFill>
                  <a:schemeClr val="dk1"/>
                </a:solidFill>
                <a:latin typeface="Georgia"/>
                <a:cs typeface="Georgia"/>
                <a:sym typeface="Calibri"/>
              </a:rPr>
              <a:t>Aides au logement : selon votre situation individuelle (situation familiale, revenus…), vous pouvez peut-être prétendre à une aide au logement auprès de la CAF. </a:t>
            </a:r>
            <a:endParaRPr sz="1050" b="0" i="0" u="none" strike="noStrike" cap="none" dirty="0">
              <a:solidFill>
                <a:schemeClr val="dk1"/>
              </a:solidFill>
              <a:latin typeface="Georgia"/>
              <a:cs typeface="Georgia"/>
              <a:sym typeface="Calibri"/>
            </a:endParaRPr>
          </a:p>
        </p:txBody>
      </p:sp>
      <p:sp>
        <p:nvSpPr>
          <p:cNvPr id="125" name="Shape 125"/>
          <p:cNvSpPr/>
          <p:nvPr/>
        </p:nvSpPr>
        <p:spPr>
          <a:xfrm>
            <a:off x="145257" y="155453"/>
            <a:ext cx="3321300" cy="3924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100"/>
              <a:buFont typeface="Arial"/>
              <a:buNone/>
            </a:pPr>
            <a:r>
              <a:rPr lang="fr" sz="2100" b="1" i="0" u="none" strike="noStrike" cap="none" dirty="0">
                <a:solidFill>
                  <a:srgbClr val="D16207"/>
                </a:solidFill>
                <a:latin typeface="Chalkboard SE Regular"/>
                <a:ea typeface="Calibri"/>
                <a:cs typeface="Chalkboard SE Regular"/>
                <a:sym typeface="Calibri"/>
              </a:rPr>
              <a:t>1.</a:t>
            </a:r>
            <a:r>
              <a:rPr lang="fr-FR" sz="2100" b="1" i="0" u="none" strike="noStrike" cap="none" dirty="0">
                <a:solidFill>
                  <a:srgbClr val="D16207"/>
                </a:solidFill>
                <a:latin typeface="Chalkboard SE Regular"/>
                <a:ea typeface="Calibri"/>
                <a:cs typeface="Chalkboard SE Regular"/>
                <a:sym typeface="Calibri"/>
              </a:rPr>
              <a:t>4</a:t>
            </a:r>
            <a:r>
              <a:rPr lang="fr" sz="2100" b="1" i="0" u="none" strike="noStrike" cap="none" dirty="0">
                <a:solidFill>
                  <a:srgbClr val="D16207"/>
                </a:solidFill>
                <a:latin typeface="Chalkboard SE Regular"/>
                <a:ea typeface="Calibri"/>
                <a:cs typeface="Chalkboard SE Regular"/>
                <a:sym typeface="Calibri"/>
              </a:rPr>
              <a:t> </a:t>
            </a:r>
            <a:r>
              <a:rPr lang="fr-FR" sz="2100" b="1" dirty="0">
                <a:solidFill>
                  <a:srgbClr val="D16207"/>
                </a:solidFill>
                <a:latin typeface="Chalkboard SE Regular"/>
                <a:ea typeface="Calibri"/>
                <a:cs typeface="Chalkboard SE Regular"/>
                <a:sym typeface="Calibri"/>
              </a:rPr>
              <a:t>B</a:t>
            </a:r>
            <a:r>
              <a:rPr lang="fr" sz="2100" b="1" i="0" u="none" strike="noStrike" cap="none" dirty="0">
                <a:solidFill>
                  <a:srgbClr val="D16207"/>
                </a:solidFill>
                <a:latin typeface="Chalkboard SE Regular"/>
                <a:ea typeface="Calibri"/>
                <a:cs typeface="Chalkboard SE Regular"/>
                <a:sym typeface="Calibri"/>
              </a:rPr>
              <a:t>udget</a:t>
            </a:r>
            <a:r>
              <a:rPr lang="fr" sz="1400" b="1" i="0" u="none" strike="noStrike" cap="none" dirty="0">
                <a:solidFill>
                  <a:srgbClr val="D16207"/>
                </a:solidFill>
                <a:latin typeface="Chalkboard SE Regular"/>
                <a:ea typeface="Calibri"/>
                <a:cs typeface="Chalkboard SE Regular"/>
                <a:sym typeface="Calibri"/>
              </a:rPr>
              <a:t> </a:t>
            </a:r>
            <a:r>
              <a:rPr lang="fr" sz="2100" b="1" i="0" u="none" strike="noStrike" cap="none" dirty="0">
                <a:solidFill>
                  <a:srgbClr val="D16207"/>
                </a:solidFill>
                <a:latin typeface="Chalkboard SE Regular"/>
                <a:ea typeface="Calibri"/>
                <a:cs typeface="Chalkboard SE Regular"/>
                <a:sym typeface="Calibri"/>
              </a:rPr>
              <a:t>logement</a:t>
            </a:r>
            <a:r>
              <a:rPr lang="fr" sz="1400" b="1" i="0" u="none" strike="noStrike" cap="none" dirty="0">
                <a:solidFill>
                  <a:srgbClr val="D16207"/>
                </a:solidFill>
                <a:latin typeface="Chalkboard SE Regular"/>
                <a:ea typeface="Calibri"/>
                <a:cs typeface="Chalkboard SE Regular"/>
                <a:sym typeface="Calibri"/>
              </a:rPr>
              <a:t> </a:t>
            </a:r>
            <a:endParaRPr sz="1400" b="0" i="0" u="none" strike="noStrike" cap="none" dirty="0">
              <a:solidFill>
                <a:srgbClr val="D16207"/>
              </a:solidFill>
              <a:latin typeface="Chalkboard SE Regular"/>
              <a:ea typeface="Calibri"/>
              <a:cs typeface="Chalkboard SE Regular"/>
              <a:sym typeface="Calibri"/>
            </a:endParaRPr>
          </a:p>
        </p:txBody>
      </p:sp>
      <p:pic>
        <p:nvPicPr>
          <p:cNvPr id="5" name="Image 4" descr="18-arrow.png">
            <a:hlinkClick r:id="" action="ppaction://hlinkshowjump?jump=next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8" name="Image 7" descr="iconmonstr-home-5-240.png">
            <a:hlinkClick r:id="rId4" action="ppaction://hlinksldjump"/>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9" name="Image 8" descr="18-arrow.png">
            <a:hlinkClick r:id="" action="ppaction://hlinkshowjump?jump=previousslide"/>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p:nvPr/>
        </p:nvSpPr>
        <p:spPr>
          <a:xfrm>
            <a:off x="2123301" y="475659"/>
            <a:ext cx="4833256" cy="392415"/>
          </a:xfrm>
          <a:prstGeom prst="rect">
            <a:avLst/>
          </a:prstGeom>
          <a:noFill/>
          <a:ln w="28575" cap="flat" cmpd="sng">
            <a:solidFill>
              <a:srgbClr val="00B0F0"/>
            </a:solidFill>
            <a:prstDash val="solid"/>
            <a:round/>
            <a:headEnd type="none" w="sm" len="sm"/>
            <a:tailEnd type="none" w="sm" len="sm"/>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2100"/>
              <a:buFont typeface="Arial"/>
              <a:buNone/>
            </a:pPr>
            <a:r>
              <a:rPr lang="fr" sz="2100" b="0" i="0" u="none" strike="noStrike" cap="none" dirty="0">
                <a:solidFill>
                  <a:schemeClr val="dk1"/>
                </a:solidFill>
                <a:latin typeface="Chalkboard SE Regular"/>
                <a:ea typeface="Calibri"/>
                <a:cs typeface="Chalkboard SE Regular"/>
                <a:sym typeface="Calibri"/>
              </a:rPr>
              <a:t>2. CHERCHER UN LOGEMENT</a:t>
            </a:r>
            <a:endParaRPr sz="2100" b="0" i="0" u="none" strike="noStrike" cap="none" dirty="0">
              <a:solidFill>
                <a:schemeClr val="dk1"/>
              </a:solidFill>
              <a:latin typeface="Chalkboard SE Regular"/>
              <a:ea typeface="Calibri"/>
              <a:cs typeface="Chalkboard SE Regular"/>
              <a:sym typeface="Calibri"/>
            </a:endParaRPr>
          </a:p>
        </p:txBody>
      </p:sp>
      <p:sp>
        <p:nvSpPr>
          <p:cNvPr id="140" name="Shape 140"/>
          <p:cNvSpPr txBox="1"/>
          <p:nvPr/>
        </p:nvSpPr>
        <p:spPr>
          <a:xfrm>
            <a:off x="330653" y="1108271"/>
            <a:ext cx="8813347" cy="2946912"/>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1400"/>
              <a:buFont typeface="Arial"/>
              <a:buNone/>
            </a:pPr>
            <a:r>
              <a:rPr lang="fr" sz="1400" b="1" i="0" u="none" strike="noStrike" cap="none" dirty="0">
                <a:solidFill>
                  <a:schemeClr val="dk1"/>
                </a:solidFill>
                <a:latin typeface="Georgia"/>
                <a:ea typeface="Calibri"/>
                <a:cs typeface="Georgia"/>
                <a:sym typeface="Calibri"/>
              </a:rPr>
              <a:t>Comment trouver des offres de logement?</a:t>
            </a:r>
            <a:endParaRPr sz="1400" b="1" i="0" u="none" strike="noStrike" cap="none" dirty="0">
              <a:solidFill>
                <a:schemeClr val="dk1"/>
              </a:solidFill>
              <a:latin typeface="Georgia"/>
              <a:ea typeface="Calibri"/>
              <a:cs typeface="Georgia"/>
              <a:sym typeface="Calibri"/>
            </a:endParaRPr>
          </a:p>
          <a:p>
            <a:pPr marL="0" marR="0" lvl="0" indent="0" algn="l" rtl="0">
              <a:lnSpc>
                <a:spcPct val="100000"/>
              </a:lnSpc>
              <a:spcBef>
                <a:spcPts val="0"/>
              </a:spcBef>
              <a:spcAft>
                <a:spcPts val="0"/>
              </a:spcAft>
              <a:buClr>
                <a:srgbClr val="000000"/>
              </a:buClr>
              <a:buSzPts val="1100"/>
              <a:buFont typeface="Arial"/>
              <a:buNone/>
            </a:pPr>
            <a:endParaRPr sz="1100" b="0" i="0" u="none" strike="noStrike" cap="none" dirty="0">
              <a:solidFill>
                <a:srgbClr val="000000"/>
              </a:solidFill>
              <a:latin typeface="Georgia"/>
              <a:cs typeface="Georgia"/>
              <a:sym typeface="Arial"/>
            </a:endParaRPr>
          </a:p>
          <a:p>
            <a:pPr marL="558800" marR="0" lvl="1" indent="-215900" algn="l" rtl="0">
              <a:lnSpc>
                <a:spcPct val="100000"/>
              </a:lnSpc>
              <a:spcBef>
                <a:spcPts val="0"/>
              </a:spcBef>
              <a:spcAft>
                <a:spcPts val="0"/>
              </a:spcAft>
              <a:buClr>
                <a:schemeClr val="dk1"/>
              </a:buClr>
              <a:buSzPts val="1400"/>
              <a:buFont typeface="Noto Sans Symbols"/>
              <a:buChar char="✓"/>
            </a:pPr>
            <a:r>
              <a:rPr lang="fr-FR" dirty="0">
                <a:solidFill>
                  <a:schemeClr val="dk1"/>
                </a:solidFill>
                <a:latin typeface="Georgia"/>
                <a:ea typeface="Calibri"/>
                <a:cs typeface="Georgia"/>
                <a:sym typeface="Calibri"/>
              </a:rPr>
              <a:t>Grâce à </a:t>
            </a:r>
            <a:r>
              <a:rPr lang="fr" sz="1400" b="0" i="0" u="none" strike="noStrike" cap="none" dirty="0">
                <a:solidFill>
                  <a:schemeClr val="dk1"/>
                </a:solidFill>
                <a:latin typeface="Georgia"/>
                <a:ea typeface="Calibri"/>
                <a:cs typeface="Georgia"/>
                <a:sym typeface="Calibri"/>
              </a:rPr>
              <a:t>votre Centre de Services EURAXESS qui pourra vous accompagner dans votre recherche (orientation vers des solutions appropriées, mise en relation avec des propriétaires ou résidences…)</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FR" dirty="0">
                <a:solidFill>
                  <a:schemeClr val="dk1"/>
                </a:solidFill>
                <a:latin typeface="Georgia"/>
                <a:ea typeface="Calibri"/>
                <a:cs typeface="Georgia"/>
                <a:sym typeface="Calibri"/>
              </a:rPr>
              <a:t>Par le biais d</a:t>
            </a:r>
            <a:r>
              <a:rPr lang="fr" sz="1400" b="0" i="0" u="none" strike="noStrike" cap="none" dirty="0">
                <a:solidFill>
                  <a:schemeClr val="dk1"/>
                </a:solidFill>
                <a:latin typeface="Georgia"/>
                <a:ea typeface="Calibri"/>
                <a:cs typeface="Georgia"/>
                <a:sym typeface="Calibri"/>
              </a:rPr>
              <a:t>es nombreux sites spécialisés qui référencent des annonces</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Par l’intermédiaire d’agences immobilières</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Sur les sites des Offices de Tourisme locaux</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Georgia"/>
              <a:ea typeface="Calibri"/>
              <a:cs typeface="Georgia"/>
              <a:sym typeface="Calibri"/>
            </a:endParaRPr>
          </a:p>
          <a:p>
            <a:pPr marL="558800" marR="0" lvl="1" indent="-215900" algn="l" rtl="0">
              <a:lnSpc>
                <a:spcPct val="100000"/>
              </a:lnSpc>
              <a:spcBef>
                <a:spcPts val="0"/>
              </a:spcBef>
              <a:spcAft>
                <a:spcPts val="0"/>
              </a:spcAft>
              <a:buClr>
                <a:schemeClr val="dk1"/>
              </a:buClr>
              <a:buSzPts val="1400"/>
              <a:buFont typeface="Noto Sans Symbols"/>
              <a:buChar char="✓"/>
            </a:pPr>
            <a:r>
              <a:rPr lang="fr" sz="1400" b="0" i="0" u="none" strike="noStrike" cap="none" dirty="0">
                <a:solidFill>
                  <a:schemeClr val="dk1"/>
                </a:solidFill>
                <a:latin typeface="Georgia"/>
                <a:ea typeface="Calibri"/>
                <a:cs typeface="Georgia"/>
                <a:sym typeface="Calibri"/>
              </a:rPr>
              <a:t>Par les annonces affichées localement (panneaux d’affichage dans les universités, dans les commerces de proximité…)</a:t>
            </a:r>
            <a:endParaRPr sz="1100" b="0" i="0" u="none" strike="noStrike" cap="none" dirty="0">
              <a:solidFill>
                <a:srgbClr val="000000"/>
              </a:solidFill>
              <a:latin typeface="Georgia"/>
              <a:cs typeface="Georgia"/>
              <a:sym typeface="Arial"/>
            </a:endParaRPr>
          </a:p>
          <a:p>
            <a:pPr marL="558800" marR="0" lvl="1" indent="-127000" algn="l" rtl="0">
              <a:lnSpc>
                <a:spcPct val="100000"/>
              </a:lnSpc>
              <a:spcBef>
                <a:spcPts val="0"/>
              </a:spcBef>
              <a:spcAft>
                <a:spcPts val="0"/>
              </a:spcAft>
              <a:buClr>
                <a:schemeClr val="dk1"/>
              </a:buClr>
              <a:buSzPts val="1400"/>
              <a:buFont typeface="Noto Sans Symbols"/>
              <a:buNone/>
            </a:pPr>
            <a:endParaRPr sz="1400" b="0" i="0" u="none" strike="noStrike" cap="none" dirty="0">
              <a:solidFill>
                <a:schemeClr val="dk1"/>
              </a:solidFill>
              <a:latin typeface="Calibri"/>
              <a:ea typeface="Calibri"/>
              <a:cs typeface="Calibri"/>
              <a:sym typeface="Calibri"/>
            </a:endParaRPr>
          </a:p>
        </p:txBody>
      </p:sp>
      <p:sp>
        <p:nvSpPr>
          <p:cNvPr id="2" name="Rectangle 1"/>
          <p:cNvSpPr/>
          <p:nvPr/>
        </p:nvSpPr>
        <p:spPr>
          <a:xfrm>
            <a:off x="430734" y="4114770"/>
            <a:ext cx="7085400" cy="307777"/>
          </a:xfrm>
          <a:prstGeom prst="rect">
            <a:avLst/>
          </a:prstGeom>
        </p:spPr>
        <p:txBody>
          <a:bodyPr wrap="square">
            <a:spAutoFit/>
          </a:bodyPr>
          <a:lstStyle/>
          <a:p>
            <a:pPr marL="342900" lvl="1">
              <a:buClr>
                <a:schemeClr val="dk1"/>
              </a:buClr>
              <a:buSzPts val="1400"/>
            </a:pPr>
            <a:r>
              <a:rPr lang="fr" b="1" dirty="0">
                <a:solidFill>
                  <a:schemeClr val="accent1">
                    <a:lumMod val="75000"/>
                  </a:schemeClr>
                </a:solidFill>
                <a:latin typeface="Georgia"/>
                <a:ea typeface="Calibri"/>
                <a:cs typeface="Georgia"/>
                <a:sym typeface="Calibri"/>
              </a:rPr>
              <a:t>N’hésitez pas à en parler à vos collègues et à votre institution d’accueil.</a:t>
            </a:r>
          </a:p>
        </p:txBody>
      </p:sp>
      <p:pic>
        <p:nvPicPr>
          <p:cNvPr id="6" name="Image 5" descr="7-arrow.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7476" y="4054816"/>
            <a:ext cx="606598" cy="529560"/>
          </a:xfrm>
          <a:prstGeom prst="rect">
            <a:avLst/>
          </a:prstGeom>
        </p:spPr>
      </p:pic>
      <p:pic>
        <p:nvPicPr>
          <p:cNvPr id="14" name="Image 13" descr="18-arrow.png">
            <a:hlinkClick r:id="" action="ppaction://hlinkshowjump?jump=next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208037" y="4765332"/>
            <a:ext cx="814367" cy="257340"/>
          </a:xfrm>
          <a:prstGeom prst="rect">
            <a:avLst/>
          </a:prstGeom>
        </p:spPr>
      </p:pic>
      <p:pic>
        <p:nvPicPr>
          <p:cNvPr id="16" name="Image 15" descr="iconmonstr-home-5-240.png">
            <a:hlinkClick r:id="rId5" action="ppaction://hlinksldjump"/>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395231" y="77829"/>
            <a:ext cx="616076" cy="616076"/>
          </a:xfrm>
          <a:prstGeom prst="rect">
            <a:avLst/>
          </a:prstGeom>
        </p:spPr>
      </p:pic>
      <p:pic>
        <p:nvPicPr>
          <p:cNvPr id="17" name="Image 16" descr="18-arrow.png">
            <a:hlinkClick r:id="" action="ppaction://hlinkshowjump?jump=previousslide"/>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7251499" y="4794537"/>
            <a:ext cx="814367" cy="257340"/>
          </a:xfrm>
          <a:prstGeom prst="rect">
            <a:avLst/>
          </a:prstGeom>
        </p:spPr>
      </p:pic>
    </p:spTree>
  </p:cSld>
  <p:clrMapOvr>
    <a:masterClrMapping/>
  </p:clrMapOvr>
</p:sld>
</file>

<file path=ppt/theme/theme1.xml><?xml version="1.0" encoding="utf-8"?>
<a:theme xmlns:a="http://schemas.openxmlformats.org/drawingml/2006/main" name="Simple Light">
  <a:themeElements>
    <a:clrScheme name="Été">
      <a:dk1>
        <a:sysClr val="windowText" lastClr="000000"/>
      </a:dk1>
      <a:lt1>
        <a:sysClr val="window" lastClr="FFFFFF"/>
      </a:lt1>
      <a:dk2>
        <a:srgbClr val="D16207"/>
      </a:dk2>
      <a:lt2>
        <a:srgbClr val="F0B31E"/>
      </a:lt2>
      <a:accent1>
        <a:srgbClr val="51A6C2"/>
      </a:accent1>
      <a:accent2>
        <a:srgbClr val="51C2A9"/>
      </a:accent2>
      <a:accent3>
        <a:srgbClr val="7EC251"/>
      </a:accent3>
      <a:accent4>
        <a:srgbClr val="E1DC53"/>
      </a:accent4>
      <a:accent5>
        <a:srgbClr val="B54721"/>
      </a:accent5>
      <a:accent6>
        <a:srgbClr val="A16BB1"/>
      </a:accent6>
      <a:hlink>
        <a:srgbClr val="A40A06"/>
      </a:hlink>
      <a:folHlink>
        <a:srgbClr val="837F16"/>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1885</TotalTime>
  <Words>4132</Words>
  <Application>Microsoft Macintosh PowerPoint</Application>
  <PresentationFormat>Affichage à l'écran (16:9)</PresentationFormat>
  <Paragraphs>443</Paragraphs>
  <Slides>27</Slides>
  <Notes>21</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Arial</vt:lpstr>
      <vt:lpstr>Calibri</vt:lpstr>
      <vt:lpstr>Chalkboard SE Regular</vt:lpstr>
      <vt:lpstr>Georgia</vt:lpstr>
      <vt:lpstr>Noto Sans Symbols</vt:lpstr>
      <vt:lpstr>Times New Roman</vt:lpstr>
      <vt:lpstr>Simple Light</vt:lpstr>
      <vt:lpstr> CHERCHEURS EN MOBILITÉ : VOTRE GUIDE LOGEMENT  Mieux comprendre les règles de la location en France.</vt:lpstr>
      <vt:lpstr>Trouver un logement </vt:lpstr>
      <vt:lpstr>Présentation PowerPoint</vt:lpstr>
      <vt:lpstr>1.1 Durée de séjour/situation familiale</vt:lpstr>
      <vt:lpstr>1.2 Logement meublé ou non meublé </vt:lpstr>
      <vt:lpstr>1.2 Durées des contrats de location meublée ou non meublée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CHERCHEURS EN MOBILITÉ : VOTRE GUIDE LOGEMENT  Mieux comprendre les règles de la location en France.</dc:title>
  <dc:creator>KARINE MARTY-REBATTET</dc:creator>
  <cp:lastModifiedBy>Agathe KERVELLA</cp:lastModifiedBy>
  <cp:revision>101</cp:revision>
  <cp:lastPrinted>2018-06-24T10:00:37Z</cp:lastPrinted>
  <dcterms:modified xsi:type="dcterms:W3CDTF">2025-01-21T15:52:04Z</dcterms:modified>
</cp:coreProperties>
</file>