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29"/>
  </p:notes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70" r:id="rId15"/>
    <p:sldId id="283" r:id="rId16"/>
    <p:sldId id="269" r:id="rId17"/>
    <p:sldId id="271" r:id="rId18"/>
    <p:sldId id="272" r:id="rId19"/>
    <p:sldId id="278" r:id="rId20"/>
    <p:sldId id="279" r:id="rId21"/>
    <p:sldId id="273" r:id="rId22"/>
    <p:sldId id="274" r:id="rId23"/>
    <p:sldId id="280" r:id="rId24"/>
    <p:sldId id="281" r:id="rId25"/>
    <p:sldId id="282" r:id="rId26"/>
    <p:sldId id="275" r:id="rId27"/>
    <p:sldId id="276" r:id="rId2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C7B2214-428E-40D8-ADEB-41FBD7B4956E}">
  <a:tblStyle styleId="{1C7B2214-428E-40D8-ADEB-41FBD7B4956E}"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FFF4E6"/>
          </a:solidFill>
        </a:fill>
      </a:tcStyle>
    </a:wholeTbl>
    <a:band1H>
      <a:tcTxStyle b="off" i="off"/>
      <a:tcStyle>
        <a:tcBdr/>
        <a:fill>
          <a:solidFill>
            <a:srgbClr val="FFE8CA"/>
          </a:solidFill>
        </a:fill>
      </a:tcStyle>
    </a:band1H>
    <a:band2H>
      <a:tcTxStyle b="off" i="off"/>
      <a:tcStyle>
        <a:tcBdr/>
      </a:tcStyle>
    </a:band2H>
    <a:band1V>
      <a:tcTxStyle b="off" i="off"/>
      <a:tcStyle>
        <a:tcBdr/>
        <a:fill>
          <a:solidFill>
            <a:srgbClr val="FFE8CA"/>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4"/>
          </a:solidFill>
        </a:fill>
      </a:tcStyle>
    </a:lastCol>
    <a:firstCol>
      <a:tcTxStyle b="on" i="off">
        <a:font>
          <a:latin typeface="Calibri"/>
          <a:ea typeface="Calibri"/>
          <a:cs typeface="Calibri"/>
        </a:font>
        <a:schemeClr val="lt1"/>
      </a:tcTxStyle>
      <a:tcStyle>
        <a:tcBdr/>
        <a:fill>
          <a:solidFill>
            <a:schemeClr val="accent4"/>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4"/>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4"/>
          </a:solidFill>
        </a:fill>
      </a:tcStyle>
    </a:firstRow>
    <a:neCell>
      <a:tcTxStyle b="off" i="off"/>
      <a:tcStyle>
        <a:tcBdr/>
      </a:tcStyle>
    </a:neCell>
    <a:nwCell>
      <a:tcTxStyle b="off" i="off"/>
      <a:tcStyle>
        <a:tcBdr/>
      </a:tcStyle>
    </a:nwCell>
  </a:tblStyle>
  <a:tblStyle styleId="{3B4717F9-0A2C-4485-BA07-B398A50D9275}"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b="off" i="off"/>
      <a:tcStyle>
        <a:tcBdr/>
        <a:fill>
          <a:solidFill>
            <a:srgbClr val="D0DEEF"/>
          </a:solidFill>
        </a:fill>
      </a:tcStyle>
    </a:band1H>
    <a:band2H>
      <a:tcTxStyle b="off" i="off"/>
      <a:tcStyle>
        <a:tcBdr/>
      </a:tcStyle>
    </a:band2H>
    <a:band1V>
      <a:tcTxStyle b="off" i="off"/>
      <a:tcStyle>
        <a:tcBdr/>
        <a:fill>
          <a:solidFill>
            <a:srgbClr val="D0DEEF"/>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29" autoAdjust="0"/>
    <p:restoredTop sz="99627" autoAdjust="0"/>
  </p:normalViewPr>
  <p:slideViewPr>
    <p:cSldViewPr snapToGrid="0" snapToObjects="1">
      <p:cViewPr varScale="1">
        <p:scale>
          <a:sx n="157" d="100"/>
          <a:sy n="157" d="100"/>
        </p:scale>
        <p:origin x="424" y="168"/>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240622896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 name="Shape 67"/>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6919636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KMR comment: page 9 to be reviewed: integrate an appropriate table </a:t>
            </a:r>
            <a:endParaRPr sz="1100" b="0" i="0" u="none" strike="noStrike" cap="none">
              <a:solidFill>
                <a:srgbClr val="000000"/>
              </a:solidFill>
              <a:latin typeface="Arial"/>
              <a:ea typeface="Arial"/>
              <a:cs typeface="Arial"/>
              <a:sym typeface="Arial"/>
            </a:endParaRPr>
          </a:p>
        </p:txBody>
      </p:sp>
      <p:sp>
        <p:nvSpPr>
          <p:cNvPr id="143" name="Shape 1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4183843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4A86E8"/>
                </a:solidFill>
                <a:latin typeface="Arial"/>
                <a:ea typeface="Arial"/>
                <a:cs typeface="Arial"/>
                <a:sym typeface="Arial"/>
              </a:rPr>
              <a:t>3.1 Prepare your file </a:t>
            </a:r>
            <a:endParaRPr sz="1100" b="0" i="0" u="none" strike="noStrike" cap="none">
              <a:solidFill>
                <a:srgbClr val="4A86E8"/>
              </a:solidFill>
              <a:latin typeface="Arial"/>
              <a:ea typeface="Arial"/>
              <a:cs typeface="Arial"/>
              <a:sym typeface="Arial"/>
            </a:endParaRPr>
          </a:p>
        </p:txBody>
      </p:sp>
      <p:sp>
        <p:nvSpPr>
          <p:cNvPr id="149" name="Shape 1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109255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Shape 159"/>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KMR comment: </a:t>
            </a:r>
            <a:endParaRPr sz="1100" b="0" i="0" u="none" strike="noStrike" cap="none">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Char char="-"/>
            </a:pPr>
            <a:r>
              <a:rPr lang="fr" sz="1100" b="0" i="0" u="none" strike="noStrike" cap="none">
                <a:solidFill>
                  <a:srgbClr val="000000"/>
                </a:solidFill>
                <a:latin typeface="Arial"/>
                <a:ea typeface="Arial"/>
                <a:cs typeface="Arial"/>
                <a:sym typeface="Arial"/>
              </a:rPr>
              <a:t>review the title if we change it on the previous page: page 10</a:t>
            </a:r>
            <a:endParaRPr sz="1100" b="0" i="0" u="none" strike="noStrike" cap="none">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Char char="-"/>
            </a:pPr>
            <a:r>
              <a:rPr lang="fr" sz="1100" b="0" i="0" u="none" strike="noStrike" cap="none">
                <a:solidFill>
                  <a:srgbClr val="000000"/>
                </a:solidFill>
                <a:latin typeface="Arial"/>
                <a:ea typeface="Arial"/>
                <a:cs typeface="Arial"/>
                <a:sym typeface="Arial"/>
              </a:rPr>
              <a:t>for the introductory sentence: add: ...</a:t>
            </a:r>
            <a:r>
              <a:rPr lang="fr" sz="1100" b="0" i="0" u="none" strike="noStrike" cap="none">
                <a:solidFill>
                  <a:srgbClr val="4A86E8"/>
                </a:solidFill>
                <a:latin typeface="Arial"/>
                <a:ea typeface="Arial"/>
                <a:cs typeface="Arial"/>
                <a:sym typeface="Arial"/>
              </a:rPr>
              <a:t>or if sending by email </a:t>
            </a:r>
            <a:endParaRPr sz="1100" b="0" i="0" u="none" strike="noStrike" cap="none">
              <a:solidFill>
                <a:srgbClr val="4A86E8"/>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Char char="-"/>
            </a:pPr>
            <a:r>
              <a:rPr lang="fr" sz="1100" b="0" i="0" u="none" strike="noStrike" cap="none">
                <a:solidFill>
                  <a:srgbClr val="000000"/>
                </a:solidFill>
                <a:latin typeface="Arial"/>
                <a:ea typeface="Arial"/>
                <a:cs typeface="Arial"/>
                <a:sym typeface="Arial"/>
              </a:rPr>
              <a:t>5th point: add before: </a:t>
            </a:r>
            <a:r>
              <a:rPr lang="fr" sz="1100" b="0" i="0" u="none" strike="noStrike" cap="none">
                <a:solidFill>
                  <a:srgbClr val="4A86E8"/>
                </a:solidFill>
                <a:latin typeface="Arial"/>
                <a:ea typeface="Arial"/>
                <a:cs typeface="Arial"/>
                <a:sym typeface="Arial"/>
              </a:rPr>
              <a:t>If you are already living in France</a:t>
            </a:r>
            <a:r>
              <a:rPr lang="fr" sz="1100" b="0" i="0" u="none" strike="noStrike" cap="none">
                <a:solidFill>
                  <a:srgbClr val="FF9900"/>
                </a:solidFill>
                <a:latin typeface="Arial"/>
                <a:ea typeface="Arial"/>
                <a:cs typeface="Arial"/>
                <a:sym typeface="Arial"/>
              </a:rPr>
              <a:t> &gt;&gt;&gt; this is also valid if they are lodged abroad even if the majority of countries do not have a receipt system</a:t>
            </a:r>
            <a:endParaRPr sz="1100" b="0" i="0" u="none" strike="noStrike" cap="none">
              <a:solidFill>
                <a:srgbClr val="FF99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Char char="-"/>
            </a:pPr>
            <a:r>
              <a:rPr lang="fr" sz="1100" b="0" i="0" u="none" strike="noStrike" cap="none">
                <a:solidFill>
                  <a:srgbClr val="000000"/>
                </a:solidFill>
                <a:latin typeface="Arial"/>
                <a:ea typeface="Arial"/>
                <a:cs typeface="Arial"/>
                <a:sym typeface="Arial"/>
              </a:rPr>
              <a:t>6th point: </a:t>
            </a:r>
            <a:r>
              <a:rPr lang="fr" sz="1100" b="0" i="0" u="none" strike="noStrike" cap="none">
                <a:solidFill>
                  <a:srgbClr val="4A86E8"/>
                </a:solidFill>
                <a:latin typeface="Arial"/>
                <a:ea typeface="Arial"/>
                <a:cs typeface="Arial"/>
                <a:sym typeface="Arial"/>
              </a:rPr>
              <a:t>the guarantor must submit the same documents as you do (copy of identity document + proof of income) </a:t>
            </a:r>
            <a:endParaRPr sz="1100" b="0" i="0" u="none" strike="noStrike" cap="none">
              <a:solidFill>
                <a:srgbClr val="FF9900"/>
              </a:solidFill>
              <a:latin typeface="Arial"/>
              <a:ea typeface="Arial"/>
              <a:cs typeface="Arial"/>
              <a:sym typeface="Arial"/>
            </a:endParaRPr>
          </a:p>
          <a:p>
            <a:pPr marL="457200" marR="0" lvl="0" indent="-317500" algn="l" rtl="0">
              <a:lnSpc>
                <a:spcPct val="100000"/>
              </a:lnSpc>
              <a:spcBef>
                <a:spcPts val="0"/>
              </a:spcBef>
              <a:spcAft>
                <a:spcPts val="0"/>
              </a:spcAft>
              <a:buClr>
                <a:srgbClr val="4A86E8"/>
              </a:buClr>
              <a:buSzPts val="1400"/>
              <a:buFont typeface="Arial"/>
              <a:buChar char="-"/>
            </a:pPr>
            <a:r>
              <a:rPr lang="fr" sz="1100" b="0" i="0" u="none" strike="noStrike" cap="none">
                <a:solidFill>
                  <a:srgbClr val="000000"/>
                </a:solidFill>
                <a:latin typeface="Arial"/>
                <a:ea typeface="Arial"/>
                <a:cs typeface="Arial"/>
                <a:sym typeface="Arial"/>
              </a:rPr>
              <a:t>7th point: Please note:</a:t>
            </a:r>
            <a:r>
              <a:rPr lang="fr" sz="1100" b="0" i="0" u="none" strike="noStrike" cap="none">
                <a:solidFill>
                  <a:srgbClr val="4A86E8"/>
                </a:solidFill>
                <a:latin typeface="Arial"/>
                <a:ea typeface="Arial"/>
                <a:cs typeface="Arial"/>
                <a:sym typeface="Arial"/>
              </a:rPr>
              <a:t> according to the law, </a:t>
            </a:r>
            <a:r>
              <a:rPr lang="fr" sz="1100" b="0" i="0" u="none" strike="noStrike" cap="none">
                <a:solidFill>
                  <a:srgbClr val="000000"/>
                </a:solidFill>
                <a:latin typeface="Arial"/>
                <a:ea typeface="Arial"/>
                <a:cs typeface="Arial"/>
                <a:sym typeface="Arial"/>
              </a:rPr>
              <a:t>the landlord....... </a:t>
            </a:r>
            <a:r>
              <a:rPr lang="fr" sz="1100" b="0" i="0" u="none" strike="noStrike" cap="none">
                <a:solidFill>
                  <a:srgbClr val="4A86E8"/>
                </a:solidFill>
                <a:latin typeface="Arial"/>
                <a:ea typeface="Arial"/>
                <a:cs typeface="Arial"/>
                <a:sym typeface="Arial"/>
              </a:rPr>
              <a:t>In practice, it is often a requirement that the guarantor receives a salary in France, even if the guarantor is a foreigner. </a:t>
            </a:r>
            <a:endParaRPr sz="1100" b="0" i="0" u="none" strike="noStrike" cap="none">
              <a:solidFill>
                <a:srgbClr val="4A86E8"/>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4A86E8"/>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6AA84F"/>
                </a:solidFill>
                <a:latin typeface="Arial"/>
                <a:ea typeface="Arial"/>
                <a:cs typeface="Arial"/>
                <a:sym typeface="Arial"/>
              </a:rPr>
              <a:t>Luc: 6th point Garantor: "member of the family, a friend or a legal entity..." and maybe add next to the bubble: "Contact your Euraxess centre to know what types of security deposit may be used if you do not have a guarantor"/ I'm mainly thinking about CLE Lokaviz but there is also a bank guarantee etc.: </a:t>
            </a:r>
            <a:r>
              <a:rPr lang="fr" sz="1100" b="0" i="0" u="none" strike="noStrike" cap="none">
                <a:solidFill>
                  <a:srgbClr val="4A86E8"/>
                </a:solidFill>
                <a:latin typeface="Arial"/>
                <a:ea typeface="Arial"/>
                <a:cs typeface="Arial"/>
                <a:sym typeface="Arial"/>
              </a:rPr>
              <a:t>yes, and we can also add in a bubble that the owner can take out unpaid rent insurance even if the salary is at least 3 times the rent amount (remember also in 1.3: 1st paragraph)</a:t>
            </a:r>
            <a:endParaRPr sz="1100" b="0" i="0" u="none" strike="noStrike" cap="none">
              <a:solidFill>
                <a:srgbClr val="4A86E8"/>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FF9900"/>
                </a:solidFill>
                <a:latin typeface="Arial"/>
                <a:ea typeface="Arial"/>
                <a:cs typeface="Arial"/>
                <a:sym typeface="Arial"/>
              </a:rPr>
              <a:t>&gt;&gt;&gt; it seemed to me that we were deliberately concise in this guide. I just added the last line back in to the bubble.</a:t>
            </a:r>
            <a:endParaRPr sz="1100" b="0" i="0" u="none" strike="noStrike" cap="none">
              <a:solidFill>
                <a:srgbClr val="FF99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4A86E8"/>
              </a:solidFill>
              <a:latin typeface="Arial"/>
              <a:ea typeface="Arial"/>
              <a:cs typeface="Arial"/>
              <a:sym typeface="Arial"/>
            </a:endParaRPr>
          </a:p>
        </p:txBody>
      </p:sp>
      <p:sp>
        <p:nvSpPr>
          <p:cNvPr id="160" name="Shape 1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5460429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4A86E8"/>
                </a:solidFill>
                <a:latin typeface="Arial"/>
                <a:ea typeface="Arial"/>
                <a:cs typeface="Arial"/>
                <a:sym typeface="Arial"/>
              </a:rPr>
              <a:t>all documents are to be jointly signed and each party shall keep an original </a:t>
            </a:r>
            <a:endParaRPr sz="1100" b="0" i="0" u="none" strike="noStrike" cap="none">
              <a:solidFill>
                <a:srgbClr val="4A86E8"/>
              </a:solidFill>
              <a:latin typeface="Arial"/>
              <a:ea typeface="Arial"/>
              <a:cs typeface="Arial"/>
              <a:sym typeface="Arial"/>
            </a:endParaRPr>
          </a:p>
        </p:txBody>
      </p:sp>
      <p:sp>
        <p:nvSpPr>
          <p:cNvPr id="168" name="Shape 1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7152832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Shape 182"/>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KMR comment: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last paragraph</a:t>
            </a:r>
            <a:r>
              <a:rPr lang="fr" sz="1100" b="0" i="0" u="none" strike="noStrike" cap="none">
                <a:solidFill>
                  <a:srgbClr val="4A86E8"/>
                </a:solidFill>
                <a:latin typeface="Arial"/>
                <a:ea typeface="Arial"/>
                <a:cs typeface="Arial"/>
                <a:sym typeface="Arial"/>
              </a:rPr>
              <a:t>: shall we refer to the charters? if yes: plan to review them before/</a:t>
            </a:r>
            <a:endParaRPr sz="1100" b="0" i="0" u="none" strike="noStrike" cap="none">
              <a:solidFill>
                <a:srgbClr val="4A86E8"/>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4A86E8"/>
                </a:solidFill>
                <a:latin typeface="Arial"/>
                <a:ea typeface="Arial"/>
                <a:cs typeface="Arial"/>
                <a:sym typeface="Arial"/>
              </a:rPr>
              <a:t>maybe only refer to the tenant charter?</a:t>
            </a:r>
            <a:endParaRPr sz="1100" b="0" i="0" u="none" strike="noStrike" cap="none">
              <a:solidFill>
                <a:srgbClr val="FFC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9900FF"/>
                </a:solidFill>
                <a:latin typeface="Arial"/>
                <a:ea typeface="Arial"/>
                <a:cs typeface="Arial"/>
                <a:sym typeface="Arial"/>
              </a:rPr>
              <a:t>CO comment: OK for the tenant charter, but it is better not to include the owner charter in my opinion</a:t>
            </a:r>
            <a:endParaRPr sz="1100" b="0" i="0" u="none" strike="noStrike" cap="none">
              <a:solidFill>
                <a:srgbClr val="9900FF"/>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9900FF"/>
              </a:solidFill>
              <a:latin typeface="Arial"/>
              <a:ea typeface="Arial"/>
              <a:cs typeface="Arial"/>
              <a:sym typeface="Arial"/>
            </a:endParaRPr>
          </a:p>
        </p:txBody>
      </p:sp>
      <p:sp>
        <p:nvSpPr>
          <p:cNvPr id="183" name="Shape 1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0666571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Shape 17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4A86E8"/>
                </a:solidFill>
                <a:latin typeface="Arial"/>
                <a:ea typeface="Arial"/>
                <a:cs typeface="Arial"/>
                <a:sym typeface="Arial"/>
              </a:rPr>
              <a:t>all documents are to be jointly signed and each party shall keep an original </a:t>
            </a:r>
            <a:endParaRPr sz="1100" b="0" i="0" u="none" strike="noStrike" cap="none">
              <a:solidFill>
                <a:srgbClr val="4A86E8"/>
              </a:solidFill>
              <a:latin typeface="Arial"/>
              <a:ea typeface="Arial"/>
              <a:cs typeface="Arial"/>
              <a:sym typeface="Arial"/>
            </a:endParaRPr>
          </a:p>
        </p:txBody>
      </p:sp>
      <p:sp>
        <p:nvSpPr>
          <p:cNvPr id="175" name="Shape 1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8719047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Shape 192"/>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KMR comment: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4.1: open the counters: is this correctly titled?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9900FF"/>
                </a:solidFill>
                <a:latin typeface="Arial"/>
                <a:ea typeface="Arial"/>
                <a:cs typeface="Arial"/>
                <a:sym typeface="Arial"/>
              </a:rPr>
              <a:t>Comment CO: Indeed "open the counters" could be replaced by "sign up with an electricity, water and gas provider, if necessary"</a:t>
            </a:r>
            <a:endParaRPr sz="1100" b="0" i="0" u="none" strike="noStrike" cap="none">
              <a:solidFill>
                <a:srgbClr val="9900FF"/>
              </a:solidFill>
              <a:latin typeface="Arial"/>
              <a:ea typeface="Arial"/>
              <a:cs typeface="Arial"/>
              <a:sym typeface="Arial"/>
            </a:endParaRPr>
          </a:p>
        </p:txBody>
      </p:sp>
      <p:sp>
        <p:nvSpPr>
          <p:cNvPr id="193" name="Shape 1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504186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9900FF"/>
                </a:solidFill>
                <a:latin typeface="Arial"/>
                <a:ea typeface="Arial"/>
                <a:cs typeface="Arial"/>
                <a:sym typeface="Arial"/>
              </a:rPr>
              <a:t>Comment CO: change the first title of 4.1 according to the title on the previous page</a:t>
            </a:r>
            <a:endParaRPr sz="1100" b="0" i="0" u="none" strike="noStrike" cap="none">
              <a:solidFill>
                <a:srgbClr val="9900FF"/>
              </a:solidFill>
              <a:latin typeface="Arial"/>
              <a:ea typeface="Arial"/>
              <a:cs typeface="Arial"/>
              <a:sym typeface="Arial"/>
            </a:endParaRPr>
          </a:p>
        </p:txBody>
      </p:sp>
      <p:sp>
        <p:nvSpPr>
          <p:cNvPr id="202" name="Shape 2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9228887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000000"/>
              </a:solidFill>
              <a:latin typeface="Arial"/>
              <a:ea typeface="Arial"/>
              <a:cs typeface="Arial"/>
              <a:sym typeface="Arial"/>
            </a:endParaRPr>
          </a:p>
        </p:txBody>
      </p:sp>
      <p:sp>
        <p:nvSpPr>
          <p:cNvPr id="208" name="Shape 20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1102937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KMR comment: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4A86E8"/>
                </a:solidFill>
                <a:latin typeface="Arial"/>
                <a:ea typeface="Arial"/>
                <a:cs typeface="Arial"/>
                <a:sym typeface="Arial"/>
              </a:rPr>
              <a:t>the document "condition report upon exit" must be jointly signed by both parties, and each party keeps an original </a:t>
            </a:r>
            <a:endParaRPr sz="1100" b="0" i="0" u="none" strike="noStrike" cap="none">
              <a:solidFill>
                <a:srgbClr val="4A86E8"/>
              </a:solidFill>
              <a:latin typeface="Arial"/>
              <a:ea typeface="Arial"/>
              <a:cs typeface="Arial"/>
              <a:sym typeface="Arial"/>
            </a:endParaRPr>
          </a:p>
        </p:txBody>
      </p:sp>
      <p:sp>
        <p:nvSpPr>
          <p:cNvPr id="218" name="Shape 2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549117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000000"/>
              </a:solidFill>
              <a:latin typeface="Arial"/>
              <a:ea typeface="Arial"/>
              <a:cs typeface="Arial"/>
              <a:sym typeface="Arial"/>
            </a:endParaRPr>
          </a:p>
        </p:txBody>
      </p:sp>
      <p:sp>
        <p:nvSpPr>
          <p:cNvPr id="73" name="Shape 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471184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Shape 223"/>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000000"/>
              </a:solidFill>
              <a:latin typeface="Arial"/>
              <a:ea typeface="Arial"/>
              <a:cs typeface="Arial"/>
              <a:sym typeface="Arial"/>
            </a:endParaRPr>
          </a:p>
        </p:txBody>
      </p:sp>
      <p:sp>
        <p:nvSpPr>
          <p:cNvPr id="224" name="Shape 22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9198041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Shape 229"/>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000000"/>
              </a:solidFill>
              <a:latin typeface="Arial"/>
              <a:ea typeface="Arial"/>
              <a:cs typeface="Arial"/>
              <a:sym typeface="Arial"/>
            </a:endParaRPr>
          </a:p>
        </p:txBody>
      </p:sp>
      <p:sp>
        <p:nvSpPr>
          <p:cNvPr id="230" name="Shape 23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181282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000000"/>
              </a:solidFill>
              <a:latin typeface="Arial"/>
              <a:ea typeface="Arial"/>
              <a:cs typeface="Arial"/>
              <a:sym typeface="Arial"/>
            </a:endParaRPr>
          </a:p>
        </p:txBody>
      </p:sp>
      <p:sp>
        <p:nvSpPr>
          <p:cNvPr id="87" name="Shape 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554986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KMR comment: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Use this same table with the title "alone, as a couple or family" to create a new section to add on page 2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please mention: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"Depending upon</a:t>
            </a:r>
            <a:r>
              <a:rPr lang="fr" sz="1100" b="0" i="0" u="none" strike="noStrike" cap="none">
                <a:solidFill>
                  <a:srgbClr val="4A86E8"/>
                </a:solidFill>
                <a:latin typeface="Arial"/>
                <a:ea typeface="Arial"/>
                <a:cs typeface="Arial"/>
                <a:sym typeface="Arial"/>
              </a:rPr>
              <a:t> your family status</a:t>
            </a:r>
            <a:r>
              <a:rPr lang="fr" sz="1100" b="0" i="0" u="none" strike="noStrike" cap="none">
                <a:solidFill>
                  <a:srgbClr val="000000"/>
                </a:solidFill>
                <a:latin typeface="Arial"/>
                <a:ea typeface="Arial"/>
                <a:cs typeface="Arial"/>
                <a:sym typeface="Arial"/>
              </a:rPr>
              <a:t>, we provide you with the most adapted solutions:"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three columns must be added and check the boxes, or not, for each type of housing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6AA84F"/>
                </a:solidFill>
                <a:latin typeface="Arial"/>
                <a:ea typeface="Arial"/>
                <a:cs typeface="Arial"/>
                <a:sym typeface="Arial"/>
              </a:rPr>
              <a:t>Luc: Should young workers' residences also be added for long stays? In Rennes, it is possible to stay 2 years...</a:t>
            </a:r>
            <a:endParaRPr sz="1100" b="0" i="0" u="none" strike="noStrike" cap="none">
              <a:solidFill>
                <a:srgbClr val="6AA84F"/>
              </a:solidFill>
              <a:latin typeface="Arial"/>
              <a:ea typeface="Arial"/>
              <a:cs typeface="Arial"/>
              <a:sym typeface="Arial"/>
            </a:endParaRPr>
          </a:p>
        </p:txBody>
      </p:sp>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0048660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KMR comment: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"An unfurnished (or empty) dwelling may include a furnished kitchen,</a:t>
            </a:r>
            <a:r>
              <a:rPr lang="fr" sz="1100" b="0" i="0" u="none" strike="noStrike" cap="none">
                <a:solidFill>
                  <a:srgbClr val="4A86E8"/>
                </a:solidFill>
                <a:latin typeface="Arial"/>
                <a:ea typeface="Arial"/>
                <a:cs typeface="Arial"/>
                <a:sym typeface="Arial"/>
              </a:rPr>
              <a:t> also called "equipped"</a:t>
            </a:r>
            <a:r>
              <a:rPr lang="fr" sz="1100" b="0" i="0" u="none" strike="noStrike" cap="none">
                <a:solidFill>
                  <a:srgbClr val="000000"/>
                </a:solidFill>
                <a:latin typeface="Arial"/>
                <a:ea typeface="Arial"/>
                <a:cs typeface="Arial"/>
                <a:sym typeface="Arial"/>
              </a:rPr>
              <a:t>(with hotplates/</a:t>
            </a:r>
            <a:r>
              <a:rPr lang="fr" sz="1100" b="0" i="0" u="none" strike="noStrike" cap="none">
                <a:solidFill>
                  <a:srgbClr val="4A86E8"/>
                </a:solidFill>
                <a:latin typeface="Arial"/>
                <a:ea typeface="Arial"/>
                <a:cs typeface="Arial"/>
                <a:sym typeface="Arial"/>
              </a:rPr>
              <a:t>cupboards</a:t>
            </a:r>
            <a:r>
              <a:rPr lang="fr" sz="1100" b="0" i="0" u="none" strike="noStrike" cap="none">
                <a:solidFill>
                  <a:srgbClr val="000000"/>
                </a:solidFill>
                <a:latin typeface="Arial"/>
                <a:ea typeface="Arial"/>
                <a:cs typeface="Arial"/>
                <a:sym typeface="Arial"/>
              </a:rPr>
              <a:t> and some appliances) but will not include furniture (</a:t>
            </a:r>
            <a:r>
              <a:rPr lang="fr" sz="1100" b="0" i="0" u="none" strike="noStrike" cap="none">
                <a:solidFill>
                  <a:srgbClr val="4A86E8"/>
                </a:solidFill>
                <a:latin typeface="Arial"/>
                <a:ea typeface="Arial"/>
                <a:cs typeface="Arial"/>
                <a:sym typeface="Arial"/>
              </a:rPr>
              <a:t>tables/chairs)</a:t>
            </a:r>
            <a:r>
              <a:rPr lang="fr" sz="1100" b="0" i="0" u="none" strike="noStrike" cap="none">
                <a:solidFill>
                  <a:srgbClr val="000000"/>
                </a:solidFill>
                <a:latin typeface="Arial"/>
                <a:ea typeface="Arial"/>
                <a:cs typeface="Arial"/>
                <a:sym typeface="Arial"/>
              </a:rPr>
              <a:t>, </a:t>
            </a:r>
            <a:r>
              <a:rPr lang="fr" sz="1100" b="0" i="0" u="none" strike="noStrike" cap="none">
                <a:solidFill>
                  <a:srgbClr val="4A86E8"/>
                </a:solidFill>
                <a:latin typeface="Arial"/>
                <a:ea typeface="Arial"/>
                <a:cs typeface="Arial"/>
                <a:sym typeface="Arial"/>
              </a:rPr>
              <a:t>or cooking utensils</a:t>
            </a:r>
            <a:endParaRPr sz="1100" b="0" i="0" u="none" strike="noStrike" cap="none">
              <a:solidFill>
                <a:srgbClr val="4A86E8"/>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Surface area...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4A86E8"/>
                </a:solidFill>
                <a:latin typeface="Arial"/>
                <a:ea typeface="Arial"/>
                <a:cs typeface="Arial"/>
                <a:sym typeface="Arial"/>
              </a:rPr>
              <a:t>a main room of 2.20 metres beneath a minimum ceiling height or volume of 20 m3 minimum </a:t>
            </a:r>
            <a:r>
              <a:rPr lang="fr" sz="1100" b="0" i="0" u="none" strike="noStrike" cap="none">
                <a:solidFill>
                  <a:srgbClr val="FF9900"/>
                </a:solidFill>
                <a:latin typeface="Arial"/>
                <a:ea typeface="Arial"/>
                <a:cs typeface="Arial"/>
                <a:sym typeface="Arial"/>
              </a:rPr>
              <a:t>&gt;&gt;&gt; Ludo: we deliberately avoided including too many details</a:t>
            </a:r>
            <a:endParaRPr sz="1100" b="0" i="0" u="none" strike="noStrike" cap="none">
              <a:solidFill>
                <a:srgbClr val="FF99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4A86E8"/>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6AA84F"/>
                </a:solidFill>
                <a:latin typeface="Arial"/>
                <a:ea typeface="Arial"/>
                <a:cs typeface="Arial"/>
                <a:sym typeface="Arial"/>
              </a:rPr>
              <a:t>Luc: should the concept of "proper" housing also be included? This term is sometimes used during certain procedures (CAF etc.): </a:t>
            </a:r>
            <a:r>
              <a:rPr lang="fr" sz="1100" b="0" i="0" u="none" strike="noStrike" cap="none">
                <a:solidFill>
                  <a:srgbClr val="4A86E8"/>
                </a:solidFill>
                <a:latin typeface="Arial"/>
                <a:ea typeface="Arial"/>
                <a:cs typeface="Arial"/>
                <a:sym typeface="Arial"/>
              </a:rPr>
              <a:t>yes already mentioned page 14: but it must also be added there</a:t>
            </a:r>
            <a:endParaRPr sz="1100" b="0" i="0" u="none" strike="noStrike" cap="none">
              <a:solidFill>
                <a:srgbClr val="4A86E8"/>
              </a:solidFill>
              <a:latin typeface="Arial"/>
              <a:ea typeface="Arial"/>
              <a:cs typeface="Arial"/>
              <a:sym typeface="Arial"/>
            </a:endParaRPr>
          </a:p>
        </p:txBody>
      </p:sp>
      <p:sp>
        <p:nvSpPr>
          <p:cNvPr id="108" name="Shape 10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7988016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KMR comment: 2nd line/2nd column: I would delete the reference to "(in France or abroad)" for student status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I would mention "automatic renewal": lease 1 year/automatically renewable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2nd line/3rd column: unfurnished accommodation </a:t>
            </a:r>
            <a:r>
              <a:rPr lang="fr" sz="1100" b="0" i="0" u="none" strike="noStrike" cap="none">
                <a:solidFill>
                  <a:srgbClr val="4A86E8"/>
                </a:solidFill>
                <a:latin typeface="Arial"/>
                <a:ea typeface="Arial"/>
                <a:cs typeface="Arial"/>
                <a:sym typeface="Arial"/>
              </a:rPr>
              <a:t>(or empty)</a:t>
            </a:r>
            <a:r>
              <a:rPr lang="fr" sz="1100" b="0" i="0" u="none" strike="noStrike" cap="none">
                <a:solidFill>
                  <a:srgbClr val="000000"/>
                </a:solidFill>
                <a:latin typeface="Arial"/>
                <a:ea typeface="Arial"/>
                <a:cs typeface="Arial"/>
                <a:sym typeface="Arial"/>
              </a:rPr>
              <a:t>: 3 years/automatically renewable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remove "minimum" (it suggests that you can take a lease of more than 3 years in unfurnished premises!)</a:t>
            </a:r>
            <a:endParaRPr sz="1100" b="0" i="0" u="none" strike="noStrike" cap="none">
              <a:solidFill>
                <a:srgbClr val="000000"/>
              </a:solidFill>
              <a:latin typeface="Arial"/>
              <a:ea typeface="Arial"/>
              <a:cs typeface="Arial"/>
              <a:sym typeface="Arial"/>
            </a:endParaRPr>
          </a:p>
        </p:txBody>
      </p:sp>
      <p:sp>
        <p:nvSpPr>
          <p:cNvPr id="114" name="Shape 11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8219354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KMR comment: last paragraph, write at the end of the sentence:</a:t>
            </a:r>
            <a:r>
              <a:rPr lang="fr" sz="1100" b="0" i="0" u="none" strike="noStrike" cap="none">
                <a:solidFill>
                  <a:srgbClr val="4A86E8"/>
                </a:solidFill>
                <a:latin typeface="Arial"/>
                <a:ea typeface="Arial"/>
                <a:cs typeface="Arial"/>
                <a:sym typeface="Arial"/>
              </a:rPr>
              <a:t> (except under special conditions: international school, private school, waiver) </a:t>
            </a:r>
            <a:r>
              <a:rPr lang="fr" sz="1100" b="0" i="0" u="none" strike="noStrike" cap="none">
                <a:solidFill>
                  <a:srgbClr val="FF9900"/>
                </a:solidFill>
                <a:latin typeface="Arial"/>
                <a:ea typeface="Arial"/>
                <a:cs typeface="Arial"/>
                <a:sym typeface="Arial"/>
              </a:rPr>
              <a:t>&gt;&gt;&gt; we have already mentioned </a:t>
            </a:r>
            <a:r>
              <a:rPr lang="fr" sz="1100" b="0" i="0" u="sng" strike="noStrike" cap="none">
                <a:solidFill>
                  <a:srgbClr val="FF9900"/>
                </a:solidFill>
                <a:latin typeface="Arial"/>
                <a:ea typeface="Arial"/>
                <a:cs typeface="Arial"/>
                <a:sym typeface="Arial"/>
              </a:rPr>
              <a:t>public</a:t>
            </a:r>
            <a:r>
              <a:rPr lang="fr" sz="1100" b="0" i="0" u="none" strike="noStrike" cap="none">
                <a:solidFill>
                  <a:srgbClr val="FF9900"/>
                </a:solidFill>
                <a:latin typeface="Arial"/>
                <a:ea typeface="Arial"/>
                <a:cs typeface="Arial"/>
                <a:sym typeface="Arial"/>
              </a:rPr>
              <a:t> school</a:t>
            </a:r>
            <a:endParaRPr sz="1100" b="0" i="0" u="none" strike="noStrike" cap="none">
              <a:solidFill>
                <a:srgbClr val="FF99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4A86E8"/>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6AA84F"/>
                </a:solidFill>
                <a:latin typeface="Arial"/>
                <a:ea typeface="Arial"/>
                <a:cs typeface="Arial"/>
                <a:sym typeface="Arial"/>
              </a:rPr>
              <a:t>Luc: The location section is only really important for schooling in my opinion... is the rest really necessary if you reduce the guide as much as possible?</a:t>
            </a:r>
            <a:endParaRPr sz="1100" b="0" i="0" u="none" strike="noStrike" cap="none">
              <a:solidFill>
                <a:srgbClr val="6AA84F"/>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4A86E8"/>
                </a:solidFill>
                <a:latin typeface="Arial"/>
                <a:ea typeface="Arial"/>
                <a:cs typeface="Arial"/>
                <a:sym typeface="Arial"/>
              </a:rPr>
              <a:t>personally, I think it's useful, it does not always raise these good questions!</a:t>
            </a:r>
            <a:endParaRPr sz="1100" b="0" i="0" u="none" strike="noStrike" cap="none">
              <a:solidFill>
                <a:srgbClr val="4A86E8"/>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FF9900"/>
                </a:solidFill>
                <a:latin typeface="Arial"/>
                <a:ea typeface="Arial"/>
                <a:cs typeface="Arial"/>
                <a:sym typeface="Arial"/>
              </a:rPr>
              <a:t>I agree, it is useful because they often ask us about neighbourhoods and information about the city to choose the location for housing</a:t>
            </a:r>
            <a:endParaRPr sz="1100" b="0" i="0" u="none" strike="noStrike" cap="none">
              <a:solidFill>
                <a:srgbClr val="FF9900"/>
              </a:solidFill>
              <a:latin typeface="Arial"/>
              <a:ea typeface="Arial"/>
              <a:cs typeface="Arial"/>
              <a:sym typeface="Arial"/>
            </a:endParaRPr>
          </a:p>
        </p:txBody>
      </p:sp>
      <p:sp>
        <p:nvSpPr>
          <p:cNvPr id="129" name="Shape 1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2781406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KMR: end 1st paragraph: add: </a:t>
            </a:r>
            <a:r>
              <a:rPr lang="fr" sz="1100" b="0" i="0" u="none" strike="noStrike" cap="none">
                <a:solidFill>
                  <a:srgbClr val="4A86E8"/>
                </a:solidFill>
                <a:latin typeface="Arial"/>
                <a:ea typeface="Arial"/>
                <a:cs typeface="Arial"/>
                <a:sym typeface="Arial"/>
              </a:rPr>
              <a:t>this also allows the owner to take out unpaid rent insurance to do away with the requirement for a guarantor </a:t>
            </a:r>
            <a:endParaRPr sz="1100" b="0" i="0" u="none" strike="noStrike" cap="none">
              <a:solidFill>
                <a:srgbClr val="4A86E8"/>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FF9900"/>
                </a:solidFill>
                <a:latin typeface="Arial"/>
                <a:ea typeface="Arial"/>
                <a:cs typeface="Arial"/>
                <a:sym typeface="Arial"/>
              </a:rPr>
              <a:t>Ludo: this is becoming too technical and is often too difficult for researchers to understand, I think.</a:t>
            </a:r>
            <a:endParaRPr sz="1100" b="0" i="0" u="none" strike="noStrike" cap="none">
              <a:solidFill>
                <a:srgbClr val="FF9900"/>
              </a:solidFill>
              <a:latin typeface="Arial"/>
              <a:ea typeface="Arial"/>
              <a:cs typeface="Arial"/>
              <a:sym typeface="Arial"/>
            </a:endParaRPr>
          </a:p>
        </p:txBody>
      </p:sp>
      <p:sp>
        <p:nvSpPr>
          <p:cNvPr id="122" name="Shape 12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725131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000000"/>
              </a:solidFill>
              <a:latin typeface="Arial"/>
              <a:ea typeface="Arial"/>
              <a:cs typeface="Arial"/>
              <a:sym typeface="Arial"/>
            </a:endParaRPr>
          </a:p>
        </p:txBody>
      </p:sp>
      <p:sp>
        <p:nvSpPr>
          <p:cNvPr id="137" name="Shape 13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747720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re et contenu" type="obj">
  <p:cSld name="OBJECT">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628650" y="273844"/>
            <a:ext cx="7886700" cy="994200"/>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11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9pPr>
          </a:lstStyle>
          <a:p>
            <a:endParaRPr/>
          </a:p>
        </p:txBody>
      </p:sp>
      <p:sp>
        <p:nvSpPr>
          <p:cNvPr id="11" name="Shape 11"/>
          <p:cNvSpPr txBox="1">
            <a:spLocks noGrp="1"/>
          </p:cNvSpPr>
          <p:nvPr>
            <p:ph type="body" idx="1"/>
          </p:nvPr>
        </p:nvSpPr>
        <p:spPr>
          <a:xfrm>
            <a:off x="628650" y="1369219"/>
            <a:ext cx="7886700" cy="3263400"/>
          </a:xfrm>
          <a:prstGeom prst="rect">
            <a:avLst/>
          </a:prstGeom>
          <a:noFill/>
          <a:ln>
            <a:noFill/>
          </a:ln>
        </p:spPr>
        <p:txBody>
          <a:bodyPr spcFirstLastPara="1" wrap="square" lIns="91425" tIns="91425" rIns="91425" bIns="91425" anchor="t" anchorCtr="0"/>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16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16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1600"/>
              </a:spcBef>
              <a:spcAft>
                <a:spcPts val="160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a:off x="628650" y="4767263"/>
            <a:ext cx="2057400" cy="2739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1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ftr" idx="11"/>
          </p:nvPr>
        </p:nvSpPr>
        <p:spPr>
          <a:xfrm>
            <a:off x="3028950" y="4767263"/>
            <a:ext cx="3086100" cy="2739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1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9pPr>
          </a:lstStyle>
          <a:p>
            <a:endParaRPr/>
          </a:p>
        </p:txBody>
      </p:sp>
      <p:sp>
        <p:nvSpPr>
          <p:cNvPr id="51" name="Shape 5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2"/>
        <p:cNvGrpSpPr/>
        <p:nvPr/>
      </p:nvGrpSpPr>
      <p:grpSpPr>
        <a:xfrm>
          <a:off x="0" y="0"/>
          <a:ext cx="0" cy="0"/>
          <a:chOff x="0" y="0"/>
          <a:chExt cx="0" cy="0"/>
        </a:xfrm>
      </p:grpSpPr>
      <p:sp>
        <p:nvSpPr>
          <p:cNvPr id="53" name="Shape 53"/>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 name="Shape 54"/>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lstStyle>
            <a:lvl1pPr marR="0" lvl="0"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9pPr>
          </a:lstStyle>
          <a:p>
            <a:endParaRPr/>
          </a:p>
        </p:txBody>
      </p:sp>
      <p:sp>
        <p:nvSpPr>
          <p:cNvPr id="55" name="Shape 55"/>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lstStyle>
            <a:lvl1pPr marR="0" lvl="0"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1pPr>
            <a:lvl2pPr marR="0" lvl="1"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9pPr>
          </a:lstStyle>
          <a:p>
            <a:endParaRPr/>
          </a:p>
        </p:txBody>
      </p:sp>
      <p:sp>
        <p:nvSpPr>
          <p:cNvPr id="56" name="Shape 56"/>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57" name="Shape 5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8"/>
        <p:cNvGrpSpPr/>
        <p:nvPr/>
      </p:nvGrpSpPr>
      <p:grpSpPr>
        <a:xfrm>
          <a:off x="0" y="0"/>
          <a:ext cx="0" cy="0"/>
          <a:chOff x="0" y="0"/>
          <a:chExt cx="0" cy="0"/>
        </a:xfrm>
      </p:grpSpPr>
      <p:sp>
        <p:nvSpPr>
          <p:cNvPr id="59" name="Shape 59"/>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lstStyle>
            <a:lvl1pPr marL="457200" marR="0" lvl="0" indent="-228600" algn="l" rtl="0">
              <a:lnSpc>
                <a:spcPct val="100000"/>
              </a:lnSpc>
              <a:spcBef>
                <a:spcPts val="0"/>
              </a:spcBef>
              <a:spcAft>
                <a:spcPts val="0"/>
              </a:spcAft>
              <a:buClr>
                <a:schemeClr val="dk2"/>
              </a:buClr>
              <a:buSzPts val="1800"/>
              <a:buFont typeface="Arial"/>
              <a:buNone/>
              <a:defRPr sz="1800" b="0" i="0" u="none" strike="noStrike" cap="none">
                <a:solidFill>
                  <a:schemeClr val="dk2"/>
                </a:solidFill>
                <a:latin typeface="Arial"/>
                <a:ea typeface="Arial"/>
                <a:cs typeface="Arial"/>
                <a:sym typeface="Arial"/>
              </a:defRPr>
            </a:lvl1pPr>
          </a:lstStyle>
          <a:p>
            <a:endParaRPr/>
          </a:p>
        </p:txBody>
      </p:sp>
      <p:sp>
        <p:nvSpPr>
          <p:cNvPr id="60" name="Shape 6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311700" y="1106125"/>
            <a:ext cx="8520600" cy="1963500"/>
          </a:xfrm>
          <a:prstGeom prst="rect">
            <a:avLst/>
          </a:prstGeom>
          <a:noFill/>
          <a:ln>
            <a:noFill/>
          </a:ln>
        </p:spPr>
        <p:txBody>
          <a:bodyPr spcFirstLastPara="1" wrap="square" lIns="91425" tIns="91425" rIns="91425" bIns="91425" anchor="b" anchorCtr="0"/>
          <a:lstStyle>
            <a:lvl1pPr marR="0" lvl="0"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9pPr>
          </a:lstStyle>
          <a:p>
            <a:endParaRPr/>
          </a:p>
        </p:txBody>
      </p:sp>
      <p:sp>
        <p:nvSpPr>
          <p:cNvPr id="63" name="Shape 63"/>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lstStyle>
            <a:lvl1pPr marL="457200" marR="0" lvl="0" indent="-342900" algn="ctr"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ctr"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64" name="Shape 6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lstStyle>
            <a:lvl1pPr marR="0" lvl="0"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9pPr>
          </a:lstStyle>
          <a:p>
            <a:endParaRPr/>
          </a:p>
        </p:txBody>
      </p:sp>
      <p:sp>
        <p:nvSpPr>
          <p:cNvPr id="17" name="Shape 17"/>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lstStyle>
            <a:lvl1pPr marR="0" lvl="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1pPr>
            <a:lvl2pPr marR="0" lvl="1"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9pPr>
          </a:lstStyle>
          <a:p>
            <a:endParaRPr/>
          </a:p>
        </p:txBody>
      </p:sp>
      <p:sp>
        <p:nvSpPr>
          <p:cNvPr id="18" name="Shape 1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aison" type="twoTxTwoObj">
  <p:cSld name="TWO_OBJECTS_WITH_TEXT">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629841" y="273844"/>
            <a:ext cx="7886700" cy="994200"/>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11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9pPr>
          </a:lstStyle>
          <a:p>
            <a:endParaRPr/>
          </a:p>
        </p:txBody>
      </p:sp>
      <p:sp>
        <p:nvSpPr>
          <p:cNvPr id="21" name="Shape 21"/>
          <p:cNvSpPr txBox="1">
            <a:spLocks noGrp="1"/>
          </p:cNvSpPr>
          <p:nvPr>
            <p:ph type="body" idx="1"/>
          </p:nvPr>
        </p:nvSpPr>
        <p:spPr>
          <a:xfrm>
            <a:off x="629841" y="1260872"/>
            <a:ext cx="3868200" cy="618000"/>
          </a:xfrm>
          <a:prstGeom prst="rect">
            <a:avLst/>
          </a:prstGeom>
          <a:noFill/>
          <a:ln>
            <a:noFill/>
          </a:ln>
        </p:spPr>
        <p:txBody>
          <a:bodyPr spcFirstLastPara="1" wrap="square" lIns="91425" tIns="91425" rIns="91425" bIns="91425" anchor="b" anchorCtr="0"/>
          <a:lstStyle>
            <a:lvl1pPr marL="457200" marR="0" lvl="0" indent="-228600" algn="l" rtl="0">
              <a:lnSpc>
                <a:spcPct val="90000"/>
              </a:lnSpc>
              <a:spcBef>
                <a:spcPts val="800"/>
              </a:spcBef>
              <a:spcAft>
                <a:spcPts val="0"/>
              </a:spcAft>
              <a:buClr>
                <a:schemeClr val="dk1"/>
              </a:buClr>
              <a:buSzPts val="1100"/>
              <a:buFont typeface="Arial"/>
              <a:buNone/>
              <a:defRPr sz="18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1600"/>
              </a:spcBef>
              <a:spcAft>
                <a:spcPts val="0"/>
              </a:spcAft>
              <a:buClr>
                <a:schemeClr val="dk1"/>
              </a:buClr>
              <a:buSzPts val="1100"/>
              <a:buFont typeface="Arial"/>
              <a:buNone/>
              <a:defRPr sz="15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1600"/>
              </a:spcBef>
              <a:spcAft>
                <a:spcPts val="0"/>
              </a:spcAft>
              <a:buClr>
                <a:schemeClr val="dk1"/>
              </a:buClr>
              <a:buSzPts val="1100"/>
              <a:buFont typeface="Arial"/>
              <a:buNone/>
              <a:defRPr sz="14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1600"/>
              </a:spcBef>
              <a:spcAft>
                <a:spcPts val="0"/>
              </a:spcAft>
              <a:buClr>
                <a:schemeClr val="dk1"/>
              </a:buClr>
              <a:buSzPts val="1100"/>
              <a:buFont typeface="Arial"/>
              <a:buNone/>
              <a:defRPr sz="12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1600"/>
              </a:spcBef>
              <a:spcAft>
                <a:spcPts val="0"/>
              </a:spcAft>
              <a:buClr>
                <a:schemeClr val="dk1"/>
              </a:buClr>
              <a:buSzPts val="1100"/>
              <a:buFont typeface="Arial"/>
              <a:buNone/>
              <a:defRPr sz="12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1600"/>
              </a:spcBef>
              <a:spcAft>
                <a:spcPts val="0"/>
              </a:spcAft>
              <a:buClr>
                <a:schemeClr val="dk1"/>
              </a:buClr>
              <a:buSzPts val="1100"/>
              <a:buFont typeface="Arial"/>
              <a:buNone/>
              <a:defRPr sz="12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1600"/>
              </a:spcBef>
              <a:spcAft>
                <a:spcPts val="0"/>
              </a:spcAft>
              <a:buClr>
                <a:schemeClr val="dk1"/>
              </a:buClr>
              <a:buSzPts val="1100"/>
              <a:buFont typeface="Arial"/>
              <a:buNone/>
              <a:defRPr sz="12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1600"/>
              </a:spcBef>
              <a:spcAft>
                <a:spcPts val="0"/>
              </a:spcAft>
              <a:buClr>
                <a:schemeClr val="dk1"/>
              </a:buClr>
              <a:buSzPts val="1100"/>
              <a:buFont typeface="Arial"/>
              <a:buNone/>
              <a:defRPr sz="12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1600"/>
              </a:spcBef>
              <a:spcAft>
                <a:spcPts val="1600"/>
              </a:spcAft>
              <a:buClr>
                <a:schemeClr val="dk1"/>
              </a:buClr>
              <a:buSzPts val="1100"/>
              <a:buFont typeface="Arial"/>
              <a:buNone/>
              <a:defRPr sz="1200" b="1" i="0" u="none" strike="noStrike" cap="none">
                <a:solidFill>
                  <a:schemeClr val="dk1"/>
                </a:solidFill>
                <a:latin typeface="Calibri"/>
                <a:ea typeface="Calibri"/>
                <a:cs typeface="Calibri"/>
                <a:sym typeface="Calibri"/>
              </a:defRPr>
            </a:lvl9pPr>
          </a:lstStyle>
          <a:p>
            <a:endParaRPr/>
          </a:p>
        </p:txBody>
      </p:sp>
      <p:sp>
        <p:nvSpPr>
          <p:cNvPr id="22" name="Shape 22"/>
          <p:cNvSpPr txBox="1">
            <a:spLocks noGrp="1"/>
          </p:cNvSpPr>
          <p:nvPr>
            <p:ph type="body" idx="2"/>
          </p:nvPr>
        </p:nvSpPr>
        <p:spPr>
          <a:xfrm>
            <a:off x="629841" y="1878806"/>
            <a:ext cx="3868200" cy="2763300"/>
          </a:xfrm>
          <a:prstGeom prst="rect">
            <a:avLst/>
          </a:prstGeom>
          <a:noFill/>
          <a:ln>
            <a:noFill/>
          </a:ln>
        </p:spPr>
        <p:txBody>
          <a:bodyPr spcFirstLastPara="1" wrap="square" lIns="91425" tIns="91425" rIns="91425" bIns="91425" anchor="t" anchorCtr="0"/>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16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16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1600"/>
              </a:spcBef>
              <a:spcAft>
                <a:spcPts val="160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23" name="Shape 23"/>
          <p:cNvSpPr txBox="1">
            <a:spLocks noGrp="1"/>
          </p:cNvSpPr>
          <p:nvPr>
            <p:ph type="body" idx="3"/>
          </p:nvPr>
        </p:nvSpPr>
        <p:spPr>
          <a:xfrm>
            <a:off x="4629150" y="1260872"/>
            <a:ext cx="3887400" cy="618000"/>
          </a:xfrm>
          <a:prstGeom prst="rect">
            <a:avLst/>
          </a:prstGeom>
          <a:noFill/>
          <a:ln>
            <a:noFill/>
          </a:ln>
        </p:spPr>
        <p:txBody>
          <a:bodyPr spcFirstLastPara="1" wrap="square" lIns="91425" tIns="91425" rIns="91425" bIns="91425" anchor="b" anchorCtr="0"/>
          <a:lstStyle>
            <a:lvl1pPr marL="457200" marR="0" lvl="0" indent="-228600" algn="l" rtl="0">
              <a:lnSpc>
                <a:spcPct val="90000"/>
              </a:lnSpc>
              <a:spcBef>
                <a:spcPts val="800"/>
              </a:spcBef>
              <a:spcAft>
                <a:spcPts val="0"/>
              </a:spcAft>
              <a:buClr>
                <a:schemeClr val="dk1"/>
              </a:buClr>
              <a:buSzPts val="1100"/>
              <a:buFont typeface="Arial"/>
              <a:buNone/>
              <a:defRPr sz="18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1600"/>
              </a:spcBef>
              <a:spcAft>
                <a:spcPts val="0"/>
              </a:spcAft>
              <a:buClr>
                <a:schemeClr val="dk1"/>
              </a:buClr>
              <a:buSzPts val="1100"/>
              <a:buFont typeface="Arial"/>
              <a:buNone/>
              <a:defRPr sz="15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1600"/>
              </a:spcBef>
              <a:spcAft>
                <a:spcPts val="0"/>
              </a:spcAft>
              <a:buClr>
                <a:schemeClr val="dk1"/>
              </a:buClr>
              <a:buSzPts val="1100"/>
              <a:buFont typeface="Arial"/>
              <a:buNone/>
              <a:defRPr sz="14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1600"/>
              </a:spcBef>
              <a:spcAft>
                <a:spcPts val="0"/>
              </a:spcAft>
              <a:buClr>
                <a:schemeClr val="dk1"/>
              </a:buClr>
              <a:buSzPts val="1100"/>
              <a:buFont typeface="Arial"/>
              <a:buNone/>
              <a:defRPr sz="12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1600"/>
              </a:spcBef>
              <a:spcAft>
                <a:spcPts val="0"/>
              </a:spcAft>
              <a:buClr>
                <a:schemeClr val="dk1"/>
              </a:buClr>
              <a:buSzPts val="1100"/>
              <a:buFont typeface="Arial"/>
              <a:buNone/>
              <a:defRPr sz="12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1600"/>
              </a:spcBef>
              <a:spcAft>
                <a:spcPts val="0"/>
              </a:spcAft>
              <a:buClr>
                <a:schemeClr val="dk1"/>
              </a:buClr>
              <a:buSzPts val="1100"/>
              <a:buFont typeface="Arial"/>
              <a:buNone/>
              <a:defRPr sz="12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1600"/>
              </a:spcBef>
              <a:spcAft>
                <a:spcPts val="0"/>
              </a:spcAft>
              <a:buClr>
                <a:schemeClr val="dk1"/>
              </a:buClr>
              <a:buSzPts val="1100"/>
              <a:buFont typeface="Arial"/>
              <a:buNone/>
              <a:defRPr sz="12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1600"/>
              </a:spcBef>
              <a:spcAft>
                <a:spcPts val="0"/>
              </a:spcAft>
              <a:buClr>
                <a:schemeClr val="dk1"/>
              </a:buClr>
              <a:buSzPts val="1100"/>
              <a:buFont typeface="Arial"/>
              <a:buNone/>
              <a:defRPr sz="12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1600"/>
              </a:spcBef>
              <a:spcAft>
                <a:spcPts val="1600"/>
              </a:spcAft>
              <a:buClr>
                <a:schemeClr val="dk1"/>
              </a:buClr>
              <a:buSzPts val="1100"/>
              <a:buFont typeface="Arial"/>
              <a:buNone/>
              <a:defRPr sz="1200" b="1" i="0" u="none" strike="noStrike" cap="none">
                <a:solidFill>
                  <a:schemeClr val="dk1"/>
                </a:solidFill>
                <a:latin typeface="Calibri"/>
                <a:ea typeface="Calibri"/>
                <a:cs typeface="Calibri"/>
                <a:sym typeface="Calibri"/>
              </a:defRPr>
            </a:lvl9pPr>
          </a:lstStyle>
          <a:p>
            <a:endParaRPr/>
          </a:p>
        </p:txBody>
      </p:sp>
      <p:sp>
        <p:nvSpPr>
          <p:cNvPr id="24" name="Shape 24"/>
          <p:cNvSpPr txBox="1">
            <a:spLocks noGrp="1"/>
          </p:cNvSpPr>
          <p:nvPr>
            <p:ph type="body" idx="4"/>
          </p:nvPr>
        </p:nvSpPr>
        <p:spPr>
          <a:xfrm>
            <a:off x="4629150" y="1878806"/>
            <a:ext cx="3887400" cy="2763300"/>
          </a:xfrm>
          <a:prstGeom prst="rect">
            <a:avLst/>
          </a:prstGeom>
          <a:noFill/>
          <a:ln>
            <a:noFill/>
          </a:ln>
        </p:spPr>
        <p:txBody>
          <a:bodyPr spcFirstLastPara="1" wrap="square" lIns="91425" tIns="91425" rIns="91425" bIns="91425" anchor="t" anchorCtr="0"/>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16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16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1600"/>
              </a:spcBef>
              <a:spcAft>
                <a:spcPts val="160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25" name="Shape 25"/>
          <p:cNvSpPr txBox="1">
            <a:spLocks noGrp="1"/>
          </p:cNvSpPr>
          <p:nvPr>
            <p:ph type="dt" idx="10"/>
          </p:nvPr>
        </p:nvSpPr>
        <p:spPr>
          <a:xfrm>
            <a:off x="628650" y="4767263"/>
            <a:ext cx="2057400" cy="2739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1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3028950" y="4767263"/>
            <a:ext cx="3086100" cy="2739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1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8"/>
        <p:cNvGrpSpPr/>
        <p:nvPr/>
      </p:nvGrpSpPr>
      <p:grpSpPr>
        <a:xfrm>
          <a:off x="0" y="0"/>
          <a:ext cx="0" cy="0"/>
          <a:chOff x="0" y="0"/>
          <a:chExt cx="0" cy="0"/>
        </a:xfrm>
      </p:grpSpPr>
      <p:sp>
        <p:nvSpPr>
          <p:cNvPr id="29" name="Shape 2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9pPr>
          </a:lstStyle>
          <a:p>
            <a:endParaRPr/>
          </a:p>
        </p:txBody>
      </p:sp>
      <p:sp>
        <p:nvSpPr>
          <p:cNvPr id="32" name="Shape 3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35" name="Shape 3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36" name="Shape 3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39" name="Shape 39"/>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lstStyle>
            <a:lvl1pPr marL="457200" marR="0" lvl="0"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1pPr>
            <a:lvl2pPr marL="914400" marR="0" lvl="1"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2pPr>
            <a:lvl3pPr marL="1371600" marR="0" lvl="2"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3pPr>
            <a:lvl4pPr marL="1828800" marR="0" lvl="3"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4pPr>
            <a:lvl5pPr marL="2286000" marR="0" lvl="4"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5pPr>
            <a:lvl6pPr marL="2743200" marR="0" lvl="5"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6pPr>
            <a:lvl7pPr marL="3200400" marR="0" lvl="6"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7pPr>
            <a:lvl8pPr marL="3657600" marR="0" lvl="7"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8pPr>
            <a:lvl9pPr marL="4114800" marR="0" lvl="8" indent="-304800" algn="l" rtl="0">
              <a:lnSpc>
                <a:spcPct val="115000"/>
              </a:lnSpc>
              <a:spcBef>
                <a:spcPts val="1600"/>
              </a:spcBef>
              <a:spcAft>
                <a:spcPts val="1600"/>
              </a:spcAft>
              <a:buClr>
                <a:schemeClr val="dk2"/>
              </a:buClr>
              <a:buSzPts val="1200"/>
              <a:buFont typeface="Arial"/>
              <a:buChar char="■"/>
              <a:defRPr sz="1200" b="0" i="0" u="none" strike="noStrike" cap="none">
                <a:solidFill>
                  <a:schemeClr val="dk2"/>
                </a:solidFill>
                <a:latin typeface="Arial"/>
                <a:ea typeface="Arial"/>
                <a:cs typeface="Arial"/>
                <a:sym typeface="Arial"/>
              </a:defRPr>
            </a:lvl9pPr>
          </a:lstStyle>
          <a:p>
            <a:endParaRPr/>
          </a:p>
        </p:txBody>
      </p:sp>
      <p:sp>
        <p:nvSpPr>
          <p:cNvPr id="40" name="Shape 40"/>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lstStyle>
            <a:lvl1pPr marL="457200" marR="0" lvl="0"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1pPr>
            <a:lvl2pPr marL="914400" marR="0" lvl="1"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2pPr>
            <a:lvl3pPr marL="1371600" marR="0" lvl="2"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3pPr>
            <a:lvl4pPr marL="1828800" marR="0" lvl="3"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4pPr>
            <a:lvl5pPr marL="2286000" marR="0" lvl="4"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5pPr>
            <a:lvl6pPr marL="2743200" marR="0" lvl="5"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6pPr>
            <a:lvl7pPr marL="3200400" marR="0" lvl="6"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7pPr>
            <a:lvl8pPr marL="3657600" marR="0" lvl="7"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8pPr>
            <a:lvl9pPr marL="4114800" marR="0" lvl="8" indent="-304800" algn="l" rtl="0">
              <a:lnSpc>
                <a:spcPct val="115000"/>
              </a:lnSpc>
              <a:spcBef>
                <a:spcPts val="1600"/>
              </a:spcBef>
              <a:spcAft>
                <a:spcPts val="1600"/>
              </a:spcAft>
              <a:buClr>
                <a:schemeClr val="dk2"/>
              </a:buClr>
              <a:buSzPts val="1200"/>
              <a:buFont typeface="Arial"/>
              <a:buChar char="■"/>
              <a:defRPr sz="1200" b="0" i="0" u="none" strike="noStrike" cap="none">
                <a:solidFill>
                  <a:schemeClr val="dk2"/>
                </a:solidFill>
                <a:latin typeface="Arial"/>
                <a:ea typeface="Arial"/>
                <a:cs typeface="Arial"/>
                <a:sym typeface="Arial"/>
              </a:defRPr>
            </a:lvl9pPr>
          </a:lstStyle>
          <a:p>
            <a:endParaRPr/>
          </a:p>
        </p:txBody>
      </p:sp>
      <p:sp>
        <p:nvSpPr>
          <p:cNvPr id="41" name="Shape 4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44" name="Shape 4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lstStyle>
            <a:lvl1pPr marR="0" lvl="0"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
        <p:nvSpPr>
          <p:cNvPr id="47" name="Shape 47"/>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lstStyle>
            <a:lvl1pPr marL="457200" marR="0" lvl="0" indent="-304800" algn="l" rtl="0">
              <a:lnSpc>
                <a:spcPct val="115000"/>
              </a:lnSpc>
              <a:spcBef>
                <a:spcPts val="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1pPr>
            <a:lvl2pPr marL="914400" marR="0" lvl="1"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2pPr>
            <a:lvl3pPr marL="1371600" marR="0" lvl="2"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3pPr>
            <a:lvl4pPr marL="1828800" marR="0" lvl="3"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4pPr>
            <a:lvl5pPr marL="2286000" marR="0" lvl="4"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5pPr>
            <a:lvl6pPr marL="2743200" marR="0" lvl="5"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6pPr>
            <a:lvl7pPr marL="3200400" marR="0" lvl="6"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7pPr>
            <a:lvl8pPr marL="3657600" marR="0" lvl="7"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8pPr>
            <a:lvl9pPr marL="4114800" marR="0" lvl="8" indent="-304800" algn="l" rtl="0">
              <a:lnSpc>
                <a:spcPct val="115000"/>
              </a:lnSpc>
              <a:spcBef>
                <a:spcPts val="1600"/>
              </a:spcBef>
              <a:spcAft>
                <a:spcPts val="1600"/>
              </a:spcAft>
              <a:buClr>
                <a:schemeClr val="dk2"/>
              </a:buClr>
              <a:buSzPts val="1200"/>
              <a:buFont typeface="Arial"/>
              <a:buChar char="■"/>
              <a:defRPr sz="1200" b="0" i="0" u="none" strike="noStrike" cap="none">
                <a:solidFill>
                  <a:schemeClr val="dk2"/>
                </a:solidFill>
                <a:latin typeface="Arial"/>
                <a:ea typeface="Arial"/>
                <a:cs typeface="Arial"/>
                <a:sym typeface="Arial"/>
              </a:defRPr>
            </a:lvl9pPr>
          </a:lstStyle>
          <a:p>
            <a:endParaRPr/>
          </a:p>
        </p:txBody>
      </p:sp>
      <p:sp>
        <p:nvSpPr>
          <p:cNvPr id="48" name="Shape 4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 Target="slide12.xml"/><Relationship Id="rId7" Type="http://schemas.openxmlformats.org/officeDocument/2006/relationships/slide" Target="slide15.xml"/><Relationship Id="rId12"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slide" Target="slide14.xml"/><Relationship Id="rId11" Type="http://schemas.openxmlformats.org/officeDocument/2006/relationships/slide" Target="slide2.xml"/><Relationship Id="rId5" Type="http://schemas.openxmlformats.org/officeDocument/2006/relationships/slide" Target="slide16.xml"/><Relationship Id="rId10" Type="http://schemas.openxmlformats.org/officeDocument/2006/relationships/image" Target="../media/image7.png"/><Relationship Id="rId4" Type="http://schemas.openxmlformats.org/officeDocument/2006/relationships/slide" Target="slide13.xml"/><Relationship Id="rId9"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slide" Target="slide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 Target="slide19.xml"/><Relationship Id="rId7" Type="http://schemas.openxmlformats.org/officeDocument/2006/relationships/slide" Target="slide2.xml"/><Relationship Id="rId2" Type="http://schemas.openxmlformats.org/officeDocument/2006/relationships/notesSlide" Target="../notesSlides/notesSlide16.xml"/><Relationship Id="rId1" Type="http://schemas.openxmlformats.org/officeDocument/2006/relationships/slideLayout" Target="../slideLayouts/slideLayout4.xml"/><Relationship Id="rId6" Type="http://schemas.openxmlformats.org/officeDocument/2006/relationships/image" Target="../media/image7.png"/><Relationship Id="rId5" Type="http://schemas.openxmlformats.org/officeDocument/2006/relationships/slide" Target="slide18.xml"/><Relationship Id="rId10" Type="http://schemas.openxmlformats.org/officeDocument/2006/relationships/image" Target="../media/image5.png"/><Relationship Id="rId4" Type="http://schemas.openxmlformats.org/officeDocument/2006/relationships/slide" Target="slide20.xml"/><Relationship Id="rId9"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slide" Target="slide2.xml"/></Relationships>
</file>

<file path=ppt/slides/_rels/slide1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7.png"/><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slide" Target="slide17.xml"/><Relationship Id="rId3" Type="http://schemas.openxmlformats.org/officeDocument/2006/relationships/slide" Target="slide3.xml"/><Relationship Id="rId7" Type="http://schemas.openxmlformats.org/officeDocument/2006/relationships/slide" Target="slide27.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slide" Target="slide21.xml"/><Relationship Id="rId5" Type="http://schemas.openxmlformats.org/officeDocument/2006/relationships/slide" Target="slide11.xml"/><Relationship Id="rId10" Type="http://schemas.openxmlformats.org/officeDocument/2006/relationships/image" Target="../media/image3.png"/><Relationship Id="rId4" Type="http://schemas.openxmlformats.org/officeDocument/2006/relationships/slide" Target="slide9.xml"/><Relationship Id="rId9"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7.png"/><Relationship Id="rId1" Type="http://schemas.openxmlformats.org/officeDocument/2006/relationships/slideLayout" Target="../slideLayouts/slideLayout4.xml"/><Relationship Id="rId5" Type="http://schemas.openxmlformats.org/officeDocument/2006/relationships/image" Target="../media/image8.pn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23.xml"/><Relationship Id="rId7" Type="http://schemas.openxmlformats.org/officeDocument/2006/relationships/slide" Target="slide22.xml"/><Relationship Id="rId12"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4.xml"/><Relationship Id="rId6" Type="http://schemas.openxmlformats.org/officeDocument/2006/relationships/slide" Target="slide26.xml"/><Relationship Id="rId11" Type="http://schemas.openxmlformats.org/officeDocument/2006/relationships/image" Target="../media/image6.png"/><Relationship Id="rId5" Type="http://schemas.openxmlformats.org/officeDocument/2006/relationships/slide" Target="slide25.xml"/><Relationship Id="rId10" Type="http://schemas.openxmlformats.org/officeDocument/2006/relationships/image" Target="../media/image3.png"/><Relationship Id="rId4" Type="http://schemas.openxmlformats.org/officeDocument/2006/relationships/slide" Target="slide24.xml"/><Relationship Id="rId9" Type="http://schemas.openxmlformats.org/officeDocument/2006/relationships/slide" Target="slide2.xml"/></Relationships>
</file>

<file path=ppt/slides/_rels/slide22.xml.rels><?xml version="1.0" encoding="UTF-8" standalone="yes"?>
<Relationships xmlns="http://schemas.openxmlformats.org/package/2006/relationships"><Relationship Id="rId3" Type="http://schemas.openxmlformats.org/officeDocument/2006/relationships/slide" Target="slide6.xml"/><Relationship Id="rId7"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7.png"/><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7.png"/><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euraxess.fr/information/centres/search/country/france-1104" TargetMode="Externa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slide" Target="slide2.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slide" Target="slide2.xml"/></Relationships>
</file>

<file path=ppt/slides/_rels/slide27.xml.rels><?xml version="1.0" encoding="UTF-8" standalone="yes"?>
<Relationships xmlns="http://schemas.openxmlformats.org/package/2006/relationships"><Relationship Id="rId8" Type="http://schemas.openxmlformats.org/officeDocument/2006/relationships/hyperlink" Target="https://www.caf.fr/" TargetMode="External"/><Relationship Id="rId13" Type="http://schemas.openxmlformats.org/officeDocument/2006/relationships/image" Target="../media/image7.png"/><Relationship Id="rId3" Type="http://schemas.openxmlformats.org/officeDocument/2006/relationships/hyperlink" Target="http://www.euraxess.fr/information/centres/search/country/france-1104" TargetMode="External"/><Relationship Id="rId7" Type="http://schemas.openxmlformats.org/officeDocument/2006/relationships/hyperlink" Target="http://www.cohesion-territoires.gouv.fr/logement-et-hebergement" TargetMode="External"/><Relationship Id="rId12" Type="http://schemas.openxmlformats.org/officeDocument/2006/relationships/hyperlink" Target="https://www.visale.fr/" TargetMode="External"/><Relationship Id="rId2" Type="http://schemas.openxmlformats.org/officeDocument/2006/relationships/notesSlide" Target="../notesSlides/notesSlide21.xml"/><Relationship Id="rId1" Type="http://schemas.openxmlformats.org/officeDocument/2006/relationships/slideLayout" Target="../slideLayouts/slideLayout4.xml"/><Relationship Id="rId6" Type="http://schemas.openxmlformats.org/officeDocument/2006/relationships/hyperlink" Target="https://www.service-public.fr/particuliers/vosdroits/N19808" TargetMode="External"/><Relationship Id="rId11" Type="http://schemas.openxmlformats.org/officeDocument/2006/relationships/hyperlink" Target="https://www.service-public.fr/particuliers/vosdroits/F2042" TargetMode="External"/><Relationship Id="rId5" Type="http://schemas.openxmlformats.org/officeDocument/2006/relationships/hyperlink" Target="https://www.anil.org/lanil-et-les-adil/votre-adil/" TargetMode="External"/><Relationship Id="rId15" Type="http://schemas.openxmlformats.org/officeDocument/2006/relationships/image" Target="../media/image3.png"/><Relationship Id="rId10" Type="http://schemas.openxmlformats.org/officeDocument/2006/relationships/hyperlink" Target="https://calculettes.energie-info.fr/pratique/liste-des-fournisseurs" TargetMode="External"/><Relationship Id="rId4" Type="http://schemas.openxmlformats.org/officeDocument/2006/relationships/hyperlink" Target="https://www.anil.org/" TargetMode="External"/><Relationship Id="rId9" Type="http://schemas.openxmlformats.org/officeDocument/2006/relationships/hyperlink" Target="http://www.energie-info.fr/" TargetMode="External"/><Relationship Id="rId14" Type="http://schemas.openxmlformats.org/officeDocument/2006/relationships/slide" Target="slide2.xml"/></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 Target="slide5.xml"/><Relationship Id="rId7" Type="http://schemas.openxmlformats.org/officeDocument/2006/relationships/image" Target="../media/image4.png"/><Relationship Id="rId12"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slide" Target="slide4.xml"/><Relationship Id="rId11" Type="http://schemas.openxmlformats.org/officeDocument/2006/relationships/image" Target="../media/image3.png"/><Relationship Id="rId5" Type="http://schemas.openxmlformats.org/officeDocument/2006/relationships/slide" Target="slide8.xml"/><Relationship Id="rId10" Type="http://schemas.openxmlformats.org/officeDocument/2006/relationships/slide" Target="slide2.xml"/><Relationship Id="rId4" Type="http://schemas.openxmlformats.org/officeDocument/2006/relationships/slide" Target="slide7.xml"/><Relationship Id="rId9"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544688" y="296030"/>
            <a:ext cx="7886700" cy="2855400"/>
          </a:xfrm>
          <a:prstGeom prst="rect">
            <a:avLst/>
          </a:prstGeom>
          <a:noFill/>
          <a:ln>
            <a:noFill/>
          </a:ln>
        </p:spPr>
        <p:txBody>
          <a:bodyPr spcFirstLastPara="1" wrap="square" lIns="68575" tIns="68575" rIns="68575" bIns="68575" anchor="ctr" anchorCtr="0">
            <a:noAutofit/>
          </a:bodyPr>
          <a:lstStyle/>
          <a:p>
            <a:pPr marL="0" marR="0" lvl="0" indent="0" algn="ctr" rtl="0">
              <a:lnSpc>
                <a:spcPct val="90000"/>
              </a:lnSpc>
              <a:spcBef>
                <a:spcPts val="0"/>
              </a:spcBef>
              <a:spcAft>
                <a:spcPts val="0"/>
              </a:spcAft>
              <a:buClr>
                <a:schemeClr val="dk1"/>
              </a:buClr>
              <a:buSzPts val="1100"/>
              <a:buFont typeface="Calibri"/>
              <a:buNone/>
            </a:pPr>
            <a:endParaRPr sz="3000" b="0" i="0" u="none" strike="noStrike" cap="none" dirty="0">
              <a:solidFill>
                <a:schemeClr val="dk1"/>
              </a:solidFill>
              <a:latin typeface="Chalkboard SE Regular"/>
              <a:cs typeface="Chalkboard SE Regular"/>
              <a:sym typeface="Calibri"/>
            </a:endParaRPr>
          </a:p>
          <a:p>
            <a:pPr marL="0" marR="0" lvl="0" indent="0" algn="ctr" rtl="0">
              <a:lnSpc>
                <a:spcPct val="90000"/>
              </a:lnSpc>
              <a:spcBef>
                <a:spcPts val="0"/>
              </a:spcBef>
              <a:spcAft>
                <a:spcPts val="0"/>
              </a:spcAft>
              <a:buClr>
                <a:schemeClr val="dk1"/>
              </a:buClr>
              <a:buSzPts val="1100"/>
              <a:buFont typeface="Calibri"/>
              <a:buNone/>
            </a:pPr>
            <a:r>
              <a:rPr lang="fr" sz="3000" b="1" i="0" u="none" strike="noStrike" cap="none" dirty="0">
                <a:solidFill>
                  <a:schemeClr val="dk1"/>
                </a:solidFill>
                <a:latin typeface="Chalkboard SE Regular"/>
                <a:cs typeface="Chalkboard SE Regular"/>
                <a:sym typeface="Calibri"/>
              </a:rPr>
              <a:t>HOUSING GUIDE</a:t>
            </a:r>
            <a:r>
              <a:rPr lang="fr-FR" sz="3000" b="1" i="0" u="none" strike="noStrike" cap="none" dirty="0">
                <a:solidFill>
                  <a:schemeClr val="dk1"/>
                </a:solidFill>
                <a:latin typeface="Chalkboard SE Regular"/>
                <a:cs typeface="Chalkboard SE Regular"/>
                <a:sym typeface="Calibri"/>
              </a:rPr>
              <a:t> FOR INTERNATIONAL RESEARCHERS</a:t>
            </a:r>
            <a:endParaRPr sz="3000" b="1" i="0" u="none" strike="noStrike" cap="none" dirty="0">
              <a:solidFill>
                <a:schemeClr val="dk1"/>
              </a:solidFill>
              <a:latin typeface="Chalkboard SE Regular"/>
              <a:cs typeface="Chalkboard SE Regular"/>
              <a:sym typeface="Calibri"/>
            </a:endParaRPr>
          </a:p>
          <a:p>
            <a:pPr marL="0" marR="0" lvl="0" indent="0" algn="ctr" rtl="0">
              <a:lnSpc>
                <a:spcPct val="90000"/>
              </a:lnSpc>
              <a:spcBef>
                <a:spcPts val="0"/>
              </a:spcBef>
              <a:spcAft>
                <a:spcPts val="0"/>
              </a:spcAft>
              <a:buClr>
                <a:schemeClr val="dk1"/>
              </a:buClr>
              <a:buSzPts val="1100"/>
              <a:buFont typeface="Calibri"/>
              <a:buNone/>
            </a:pPr>
            <a:endParaRPr sz="3000" b="0" i="1" u="none" strike="noStrike" cap="none" dirty="0">
              <a:solidFill>
                <a:schemeClr val="dk1"/>
              </a:solidFill>
              <a:latin typeface="Chalkboard SE Regular"/>
              <a:cs typeface="Chalkboard SE Regular"/>
              <a:sym typeface="Calibri"/>
            </a:endParaRPr>
          </a:p>
          <a:p>
            <a:pPr marL="0" marR="0" lvl="0" indent="0" algn="ctr" rtl="0">
              <a:lnSpc>
                <a:spcPct val="90000"/>
              </a:lnSpc>
              <a:spcBef>
                <a:spcPts val="0"/>
              </a:spcBef>
              <a:spcAft>
                <a:spcPts val="0"/>
              </a:spcAft>
              <a:buClr>
                <a:schemeClr val="dk1"/>
              </a:buClr>
              <a:buSzPts val="1100"/>
              <a:buFont typeface="Calibri"/>
              <a:buNone/>
            </a:pPr>
            <a:r>
              <a:rPr lang="fr-FR" sz="2400" i="1" dirty="0">
                <a:latin typeface="Chalkboard SE Regular"/>
                <a:cs typeface="Chalkboard SE Regular"/>
              </a:rPr>
              <a:t>A guide t</a:t>
            </a:r>
            <a:r>
              <a:rPr lang="fr-FR" sz="2400" b="0" i="1" u="none" strike="noStrike" cap="none" dirty="0">
                <a:solidFill>
                  <a:schemeClr val="dk1"/>
                </a:solidFill>
                <a:latin typeface="Chalkboard SE Regular"/>
                <a:cs typeface="Chalkboard SE Regular"/>
                <a:sym typeface="Calibri"/>
              </a:rPr>
              <a:t>o </a:t>
            </a:r>
            <a:r>
              <a:rPr lang="fr-FR" sz="2400" i="1" dirty="0">
                <a:latin typeface="Chalkboard SE Regular"/>
                <a:cs typeface="Chalkboard SE Regular"/>
              </a:rPr>
              <a:t>b</a:t>
            </a:r>
            <a:r>
              <a:rPr lang="fr" sz="2400" b="0" i="1" u="none" strike="noStrike" cap="none" dirty="0">
                <a:solidFill>
                  <a:schemeClr val="dk1"/>
                </a:solidFill>
                <a:latin typeface="Chalkboard SE Regular"/>
                <a:cs typeface="Chalkboard SE Regular"/>
                <a:sym typeface="Calibri"/>
              </a:rPr>
              <a:t>etter understand </a:t>
            </a:r>
            <a:r>
              <a:rPr lang="fr-FR" sz="2400" b="0" i="1" u="none" strike="noStrike" cap="none" dirty="0">
                <a:solidFill>
                  <a:schemeClr val="dk1"/>
                </a:solidFill>
                <a:latin typeface="Chalkboard SE Regular"/>
                <a:cs typeface="Chalkboard SE Regular"/>
                <a:sym typeface="Calibri"/>
              </a:rPr>
              <a:t>the </a:t>
            </a:r>
            <a:r>
              <a:rPr lang="fr-FR" sz="2400" b="0" i="1" u="none" strike="noStrike" cap="none" dirty="0" err="1">
                <a:solidFill>
                  <a:schemeClr val="dk1"/>
                </a:solidFill>
                <a:latin typeface="Chalkboard SE Regular"/>
                <a:cs typeface="Chalkboard SE Regular"/>
                <a:sym typeface="Calibri"/>
              </a:rPr>
              <a:t>rental</a:t>
            </a:r>
            <a:r>
              <a:rPr lang="fr-FR" sz="2400" b="0" i="1" u="none" strike="noStrike" cap="none" dirty="0">
                <a:solidFill>
                  <a:schemeClr val="dk1"/>
                </a:solidFill>
                <a:latin typeface="Chalkboard SE Regular"/>
                <a:cs typeface="Chalkboard SE Regular"/>
                <a:sym typeface="Calibri"/>
              </a:rPr>
              <a:t> </a:t>
            </a:r>
            <a:r>
              <a:rPr lang="fr" sz="2400" b="0" i="1" u="none" strike="noStrike" cap="none" dirty="0">
                <a:solidFill>
                  <a:schemeClr val="dk1"/>
                </a:solidFill>
                <a:latin typeface="Chalkboard SE Regular"/>
                <a:cs typeface="Chalkboard SE Regular"/>
                <a:sym typeface="Calibri"/>
              </a:rPr>
              <a:t>rules</a:t>
            </a:r>
            <a:br>
              <a:rPr lang="fr-FR" sz="2400" b="0" i="1" u="none" strike="noStrike" cap="none" dirty="0">
                <a:solidFill>
                  <a:schemeClr val="dk1"/>
                </a:solidFill>
                <a:latin typeface="Chalkboard SE Regular"/>
                <a:cs typeface="Chalkboard SE Regular"/>
                <a:sym typeface="Calibri"/>
              </a:rPr>
            </a:br>
            <a:r>
              <a:rPr lang="fr-FR" sz="2400" b="0" i="1" u="none" strike="noStrike" cap="none" dirty="0">
                <a:solidFill>
                  <a:schemeClr val="dk1"/>
                </a:solidFill>
                <a:latin typeface="Chalkboard SE Regular"/>
                <a:cs typeface="Chalkboard SE Regular"/>
                <a:sym typeface="Calibri"/>
              </a:rPr>
              <a:t> </a:t>
            </a:r>
            <a:r>
              <a:rPr lang="fr" sz="2400" b="0" i="1" u="none" strike="noStrike" cap="none" dirty="0">
                <a:solidFill>
                  <a:schemeClr val="dk1"/>
                </a:solidFill>
                <a:latin typeface="Chalkboard SE Regular"/>
                <a:cs typeface="Chalkboard SE Regular"/>
                <a:sym typeface="Calibri"/>
              </a:rPr>
              <a:t>in France</a:t>
            </a:r>
            <a:r>
              <a:rPr lang="fr" sz="2400" b="0" i="0" u="none" strike="noStrike" cap="none" dirty="0">
                <a:solidFill>
                  <a:schemeClr val="tx1"/>
                </a:solidFill>
                <a:latin typeface="Chalkboard SE Regular"/>
                <a:cs typeface="Chalkboard SE Regular"/>
                <a:sym typeface="Calibri"/>
              </a:rPr>
              <a:t>.</a:t>
            </a:r>
            <a:endParaRPr sz="2400" b="0" i="0" u="none" strike="noStrike" cap="none" dirty="0">
              <a:solidFill>
                <a:schemeClr val="tx1"/>
              </a:solidFill>
              <a:latin typeface="Chalkboard SE Regular"/>
              <a:cs typeface="Chalkboard SE Regular"/>
              <a:sym typeface="Calibri"/>
            </a:endParaRPr>
          </a:p>
        </p:txBody>
      </p:sp>
      <p:pic>
        <p:nvPicPr>
          <p:cNvPr id="70" name="Shape 70"/>
          <p:cNvPicPr preferRelativeResize="0"/>
          <p:nvPr/>
        </p:nvPicPr>
        <p:blipFill rotWithShape="1">
          <a:blip r:embed="rId3">
            <a:alphaModFix/>
          </a:blip>
          <a:srcRect/>
          <a:stretch/>
        </p:blipFill>
        <p:spPr>
          <a:xfrm>
            <a:off x="3472051" y="3030524"/>
            <a:ext cx="2035450" cy="18788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graphicFrame>
        <p:nvGraphicFramePr>
          <p:cNvPr id="145" name="Shape 145"/>
          <p:cNvGraphicFramePr/>
          <p:nvPr>
            <p:extLst>
              <p:ext uri="{D42A27DB-BD31-4B8C-83A1-F6EECF244321}">
                <p14:modId xmlns:p14="http://schemas.microsoft.com/office/powerpoint/2010/main" val="1149442960"/>
              </p:ext>
            </p:extLst>
          </p:nvPr>
        </p:nvGraphicFramePr>
        <p:xfrm>
          <a:off x="240305" y="672317"/>
          <a:ext cx="7628175" cy="3990471"/>
        </p:xfrm>
        <a:graphic>
          <a:graphicData uri="http://schemas.openxmlformats.org/drawingml/2006/table">
            <a:tbl>
              <a:tblPr firstRow="1" firstCol="1" bandRow="1">
                <a:noFill/>
                <a:tableStyleId>{3B4717F9-0A2C-4485-BA07-B398A50D9275}</a:tableStyleId>
              </a:tblPr>
              <a:tblGrid>
                <a:gridCol w="1354104">
                  <a:extLst>
                    <a:ext uri="{9D8B030D-6E8A-4147-A177-3AD203B41FA5}">
                      <a16:colId xmlns:a16="http://schemas.microsoft.com/office/drawing/2014/main" val="20000"/>
                    </a:ext>
                  </a:extLst>
                </a:gridCol>
                <a:gridCol w="2579629">
                  <a:extLst>
                    <a:ext uri="{9D8B030D-6E8A-4147-A177-3AD203B41FA5}">
                      <a16:colId xmlns:a16="http://schemas.microsoft.com/office/drawing/2014/main" val="20001"/>
                    </a:ext>
                  </a:extLst>
                </a:gridCol>
                <a:gridCol w="1490263">
                  <a:extLst>
                    <a:ext uri="{9D8B030D-6E8A-4147-A177-3AD203B41FA5}">
                      <a16:colId xmlns:a16="http://schemas.microsoft.com/office/drawing/2014/main" val="20002"/>
                    </a:ext>
                  </a:extLst>
                </a:gridCol>
                <a:gridCol w="2204179">
                  <a:extLst>
                    <a:ext uri="{9D8B030D-6E8A-4147-A177-3AD203B41FA5}">
                      <a16:colId xmlns:a16="http://schemas.microsoft.com/office/drawing/2014/main" val="20003"/>
                    </a:ext>
                  </a:extLst>
                </a:gridCol>
              </a:tblGrid>
              <a:tr h="203118">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a:t>French</a:t>
                      </a:r>
                      <a:endParaRPr sz="800" b="1" u="none" strike="noStrike" cap="none">
                        <a:latin typeface="Calibri"/>
                        <a:ea typeface="Calibri"/>
                        <a:cs typeface="Calibri"/>
                        <a:sym typeface="Calibri"/>
                      </a:endParaRPr>
                    </a:p>
                  </a:txBody>
                  <a:tcPr marL="27500" marR="27500" marT="27500" marB="27500" anchor="ctr"/>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a:t>English explanation</a:t>
                      </a:r>
                      <a:endParaRPr sz="800" b="1" u="none" strike="noStrike" cap="none">
                        <a:latin typeface="Calibri"/>
                        <a:ea typeface="Calibri"/>
                        <a:cs typeface="Calibri"/>
                        <a:sym typeface="Calibri"/>
                      </a:endParaRPr>
                    </a:p>
                  </a:txBody>
                  <a:tcPr marL="27500" marR="27500" marT="27500" marB="27500" anchor="ctr"/>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a:solidFill>
                            <a:schemeClr val="lt1"/>
                          </a:solidFill>
                        </a:rPr>
                        <a:t>  </a:t>
                      </a:r>
                      <a:r>
                        <a:rPr lang="fr" sz="800" b="1" u="none" strike="noStrike" cap="none"/>
                        <a:t>French</a:t>
                      </a:r>
                      <a:endParaRPr sz="800" b="1" u="none" strike="noStrike" cap="none">
                        <a:solidFill>
                          <a:schemeClr val="lt1"/>
                        </a:solidFill>
                        <a:latin typeface="Calibri"/>
                        <a:ea typeface="Calibri"/>
                        <a:cs typeface="Calibri"/>
                        <a:sym typeface="Calibri"/>
                      </a:endParaRPr>
                    </a:p>
                  </a:txBody>
                  <a:tcPr marL="0" marR="0" marT="0" marB="0" anchor="ctr"/>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a:t>  English explanation</a:t>
                      </a:r>
                      <a:endParaRPr sz="800" b="1" u="none" strike="noStrike" cap="none">
                        <a:latin typeface="Calibri"/>
                        <a:ea typeface="Calibri"/>
                        <a:cs typeface="Calibri"/>
                        <a:sym typeface="Calibri"/>
                      </a:endParaRPr>
                    </a:p>
                  </a:txBody>
                  <a:tcPr marL="0" marR="0" marT="0" marB="0" anchor="ctr"/>
                </a:tc>
                <a:extLst>
                  <a:ext uri="{0D108BD9-81ED-4DB2-BD59-A6C34878D82A}">
                    <a16:rowId xmlns:a16="http://schemas.microsoft.com/office/drawing/2014/main" val="10000"/>
                  </a:ext>
                </a:extLst>
              </a:tr>
              <a:tr h="409309">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t>T1, T2, F1, F2 etc.</a:t>
                      </a:r>
                      <a:endParaRPr sz="800" b="1" u="none" strike="noStrike" cap="none" dirty="0"/>
                    </a:p>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a:t>pièce (p)</a:t>
                      </a: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t>2, 3 or 4 rooms (+ kitchen and bathroom)</a:t>
                      </a:r>
                      <a:endParaRPr sz="800" b="1" u="none" strike="noStrike" cap="none" dirty="0"/>
                    </a:p>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t>Room</a:t>
                      </a:r>
                      <a:endParaRPr sz="800" b="1" u="none" strike="noStrike" cap="none" dirty="0">
                        <a:latin typeface="Calibri"/>
                        <a:ea typeface="Calibri"/>
                        <a:cs typeface="Calibri"/>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rPr>
                        <a:t>  </a:t>
                      </a:r>
                      <a:r>
                        <a:rPr lang="fr-FR" sz="800" b="1" u="none" strike="noStrike" cap="none" dirty="0">
                          <a:solidFill>
                            <a:schemeClr val="lt1"/>
                          </a:solidFill>
                        </a:rPr>
                        <a:t>cuisine</a:t>
                      </a:r>
                      <a:r>
                        <a:rPr lang="fr-FR" sz="800" b="1" u="none" strike="noStrike" cap="none" baseline="0" dirty="0">
                          <a:solidFill>
                            <a:schemeClr val="lt1"/>
                          </a:solidFill>
                        </a:rPr>
                        <a:t> américaine</a:t>
                      </a:r>
                      <a:endParaRPr sz="800" b="1" u="none" strike="noStrike" cap="none" dirty="0">
                        <a:solidFill>
                          <a:schemeClr val="lt1"/>
                        </a:solidFill>
                        <a:latin typeface="Calibri"/>
                        <a:ea typeface="Calibri"/>
                        <a:cs typeface="Calibri"/>
                        <a:sym typeface="Calibri"/>
                      </a:endParaRPr>
                    </a:p>
                  </a:txBody>
                  <a:tcPr marL="0" marR="0" marT="0" marB="0">
                    <a:solidFill>
                      <a:schemeClr val="accent1"/>
                    </a:solidFill>
                  </a:tcPr>
                </a:tc>
                <a:tc>
                  <a:txBody>
                    <a:bodyPr/>
                    <a:lstStyle/>
                    <a:p>
                      <a:pPr marL="0" marR="0" lvl="0" indent="0" algn="l" rtl="0">
                        <a:lnSpc>
                          <a:spcPct val="107000"/>
                        </a:lnSpc>
                        <a:spcBef>
                          <a:spcPts val="0"/>
                        </a:spcBef>
                        <a:spcAft>
                          <a:spcPts val="0"/>
                        </a:spcAft>
                        <a:buClr>
                          <a:srgbClr val="000000"/>
                        </a:buClr>
                        <a:buSzPts val="800"/>
                        <a:buFont typeface="Arial"/>
                        <a:buNone/>
                      </a:pPr>
                      <a:r>
                        <a:rPr lang="fr" sz="800" b="1"/>
                        <a:t> </a:t>
                      </a:r>
                      <a:r>
                        <a:rPr lang="fr" sz="800" b="1" u="none" strike="noStrike" cap="none"/>
                        <a:t>open-plan kitchen</a:t>
                      </a:r>
                      <a:endParaRPr sz="800" b="1" u="none" strike="noStrike" cap="none">
                        <a:latin typeface="Calibri"/>
                        <a:ea typeface="Calibri"/>
                        <a:cs typeface="Calibri"/>
                        <a:sym typeface="Calibri"/>
                      </a:endParaRPr>
                    </a:p>
                  </a:txBody>
                  <a:tcPr marL="0" marR="0" marT="0" marB="0"/>
                </a:tc>
                <a:extLst>
                  <a:ext uri="{0D108BD9-81ED-4DB2-BD59-A6C34878D82A}">
                    <a16:rowId xmlns:a16="http://schemas.microsoft.com/office/drawing/2014/main" val="10001"/>
                  </a:ext>
                </a:extLst>
              </a:tr>
              <a:tr h="215308">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a:t>arrondissement (arr)</a:t>
                      </a:r>
                      <a:endParaRPr sz="800" b="1" u="none" strike="noStrike" cap="none">
                        <a:latin typeface="Calibri"/>
                        <a:ea typeface="Calibri"/>
                        <a:cs typeface="Calibri"/>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a:t>district/borough </a:t>
                      </a:r>
                      <a:endParaRPr sz="800" b="1" u="none" strike="noStrike" cap="none">
                        <a:latin typeface="Calibri"/>
                        <a:ea typeface="Calibri"/>
                        <a:cs typeface="Calibri"/>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rPr>
                        <a:t>  </a:t>
                      </a:r>
                      <a:r>
                        <a:rPr lang="fr-FR" sz="800" b="1" u="none" strike="noStrike" cap="none" dirty="0">
                          <a:solidFill>
                            <a:schemeClr val="lt1"/>
                          </a:solidFill>
                        </a:rPr>
                        <a:t>cuisine</a:t>
                      </a:r>
                      <a:r>
                        <a:rPr lang="fr-FR" sz="800" b="1" u="none" strike="noStrike" cap="none" baseline="0" dirty="0">
                          <a:solidFill>
                            <a:schemeClr val="lt1"/>
                          </a:solidFill>
                        </a:rPr>
                        <a:t> </a:t>
                      </a:r>
                      <a:r>
                        <a:rPr lang="fr-FR" sz="800" b="1" u="none" strike="noStrike" cap="none" baseline="0" dirty="0" err="1">
                          <a:solidFill>
                            <a:schemeClr val="lt1"/>
                          </a:solidFill>
                        </a:rPr>
                        <a:t>équippée</a:t>
                      </a:r>
                      <a:endParaRPr sz="800" b="1" u="none" strike="noStrike" cap="none" dirty="0">
                        <a:solidFill>
                          <a:schemeClr val="lt1"/>
                        </a:solidFill>
                        <a:latin typeface="Calibri"/>
                        <a:ea typeface="Calibri"/>
                        <a:cs typeface="Calibri"/>
                        <a:sym typeface="Calibri"/>
                      </a:endParaRPr>
                    </a:p>
                  </a:txBody>
                  <a:tcPr marL="0" marR="0" marT="0" marB="0">
                    <a:solidFill>
                      <a:schemeClr val="accent1"/>
                    </a:solidFill>
                  </a:tcPr>
                </a:tc>
                <a:tc>
                  <a:txBody>
                    <a:bodyPr/>
                    <a:lstStyle/>
                    <a:p>
                      <a:pPr marL="0" marR="0" lvl="0" indent="0" algn="l" rtl="0">
                        <a:lnSpc>
                          <a:spcPct val="107000"/>
                        </a:lnSpc>
                        <a:spcBef>
                          <a:spcPts val="0"/>
                        </a:spcBef>
                        <a:spcAft>
                          <a:spcPts val="0"/>
                        </a:spcAft>
                        <a:buClr>
                          <a:srgbClr val="000000"/>
                        </a:buClr>
                        <a:buSzPts val="800"/>
                        <a:buFont typeface="Arial"/>
                        <a:buNone/>
                      </a:pPr>
                      <a:r>
                        <a:rPr lang="fr" sz="800" b="1"/>
                        <a:t> </a:t>
                      </a:r>
                      <a:r>
                        <a:rPr lang="fr" sz="800" b="1" u="none" strike="noStrike" cap="none"/>
                        <a:t>equipped kitchen</a:t>
                      </a:r>
                      <a:endParaRPr sz="800" b="1" u="none" strike="noStrike" cap="none">
                        <a:latin typeface="Calibri"/>
                        <a:ea typeface="Calibri"/>
                        <a:cs typeface="Calibri"/>
                        <a:sym typeface="Calibri"/>
                      </a:endParaRPr>
                    </a:p>
                  </a:txBody>
                  <a:tcPr marL="0" marR="0" marT="0" marB="0"/>
                </a:tc>
                <a:extLst>
                  <a:ext uri="{0D108BD9-81ED-4DB2-BD59-A6C34878D82A}">
                    <a16:rowId xmlns:a16="http://schemas.microsoft.com/office/drawing/2014/main" val="10002"/>
                  </a:ext>
                </a:extLst>
              </a:tr>
              <a:tr h="203118">
                <a:tc>
                  <a:txBody>
                    <a:bodyPr/>
                    <a:lstStyle/>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a:t>ascenseur</a:t>
                      </a:r>
                      <a:r>
                        <a:rPr lang="fr-FR" sz="800" b="1" u="none" strike="noStrike" cap="none" baseline="0" dirty="0"/>
                        <a:t> </a:t>
                      </a:r>
                      <a:r>
                        <a:rPr lang="fr" sz="800" b="1" u="none" strike="noStrike" cap="none" dirty="0"/>
                        <a:t>(asc)</a:t>
                      </a:r>
                      <a:endParaRPr sz="800" b="1" u="none" strike="noStrike" cap="none" dirty="0">
                        <a:latin typeface="Calibri"/>
                        <a:ea typeface="Calibri"/>
                        <a:cs typeface="Calibri"/>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a:t>lift/elevator </a:t>
                      </a:r>
                      <a:endParaRPr sz="800" b="1" u="none" strike="noStrike" cap="none">
                        <a:latin typeface="Calibri"/>
                        <a:ea typeface="Calibri"/>
                        <a:cs typeface="Calibri"/>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rPr>
                        <a:t>  </a:t>
                      </a:r>
                      <a:r>
                        <a:rPr lang="fr-FR" sz="800" b="1" u="none" strike="noStrike" cap="none" dirty="0">
                          <a:solidFill>
                            <a:schemeClr val="lt1"/>
                          </a:solidFill>
                        </a:rPr>
                        <a:t>cuisine aménagée</a:t>
                      </a:r>
                      <a:endParaRPr sz="800" b="1" u="none" strike="noStrike" cap="none" dirty="0">
                        <a:solidFill>
                          <a:schemeClr val="lt1"/>
                        </a:solidFill>
                        <a:latin typeface="Calibri"/>
                        <a:ea typeface="Calibri"/>
                        <a:cs typeface="Calibri"/>
                        <a:sym typeface="Calibri"/>
                      </a:endParaRPr>
                    </a:p>
                  </a:txBody>
                  <a:tcPr marL="0" marR="0" marT="0" marB="0">
                    <a:solidFill>
                      <a:schemeClr val="accent1"/>
                    </a:solidFill>
                  </a:tcPr>
                </a:tc>
                <a:tc>
                  <a:txBody>
                    <a:bodyPr/>
                    <a:lstStyle/>
                    <a:p>
                      <a:pPr marL="0" marR="0" lvl="0" indent="0" algn="l" rtl="0">
                        <a:lnSpc>
                          <a:spcPct val="107000"/>
                        </a:lnSpc>
                        <a:spcBef>
                          <a:spcPts val="0"/>
                        </a:spcBef>
                        <a:spcAft>
                          <a:spcPts val="0"/>
                        </a:spcAft>
                        <a:buClr>
                          <a:srgbClr val="000000"/>
                        </a:buClr>
                        <a:buSzPts val="800"/>
                        <a:buFont typeface="Arial"/>
                        <a:buNone/>
                      </a:pPr>
                      <a:r>
                        <a:rPr lang="fr" sz="800" b="1"/>
                        <a:t> </a:t>
                      </a:r>
                      <a:r>
                        <a:rPr lang="fr" sz="800" b="1" u="none" strike="noStrike" cap="none"/>
                        <a:t>fitted kitchen</a:t>
                      </a:r>
                      <a:endParaRPr sz="800" b="1" u="none" strike="noStrike" cap="none">
                        <a:latin typeface="Calibri"/>
                        <a:ea typeface="Calibri"/>
                        <a:cs typeface="Calibri"/>
                        <a:sym typeface="Calibri"/>
                      </a:endParaRPr>
                    </a:p>
                  </a:txBody>
                  <a:tcPr marL="0" marR="0" marT="0" marB="0"/>
                </a:tc>
                <a:extLst>
                  <a:ext uri="{0D108BD9-81ED-4DB2-BD59-A6C34878D82A}">
                    <a16:rowId xmlns:a16="http://schemas.microsoft.com/office/drawing/2014/main" val="10003"/>
                  </a:ext>
                </a:extLst>
              </a:tr>
              <a:tr h="206030">
                <a:tc>
                  <a:txBody>
                    <a:bodyPr/>
                    <a:lstStyle/>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a:latin typeface="Calibri"/>
                          <a:ea typeface="Calibri"/>
                          <a:cs typeface="Calibri"/>
                          <a:sym typeface="Arial"/>
                        </a:rPr>
                        <a:t>assurance</a:t>
                      </a:r>
                      <a:r>
                        <a:rPr lang="fr-FR" sz="800" b="1" u="none" strike="noStrike" cap="none" baseline="0" dirty="0">
                          <a:latin typeface="Calibri"/>
                          <a:ea typeface="Calibri"/>
                          <a:cs typeface="Calibri"/>
                          <a:sym typeface="Arial"/>
                        </a:rPr>
                        <a:t> habitation</a:t>
                      </a:r>
                      <a:endParaRPr sz="800" b="1" u="none" strike="noStrike" cap="none" dirty="0">
                        <a:latin typeface="Calibri"/>
                        <a:ea typeface="Calibri"/>
                        <a:cs typeface="Calibri"/>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t>home insurance/housing insurance</a:t>
                      </a:r>
                      <a:endParaRPr sz="800" b="1" u="none" strike="noStrike" cap="none" dirty="0">
                        <a:latin typeface="Calibri"/>
                        <a:ea typeface="Calibri"/>
                        <a:cs typeface="Calibri"/>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rPr>
                        <a:t>  </a:t>
                      </a:r>
                      <a:r>
                        <a:rPr lang="fr-FR" sz="800" b="1" u="none" strike="noStrike" cap="none" dirty="0" err="1">
                          <a:solidFill>
                            <a:schemeClr val="lt1"/>
                          </a:solidFill>
                        </a:rPr>
                        <a:t>depôt</a:t>
                      </a:r>
                      <a:r>
                        <a:rPr lang="fr-FR" sz="800" b="1" u="none" strike="noStrike" cap="none" dirty="0">
                          <a:solidFill>
                            <a:schemeClr val="lt1"/>
                          </a:solidFill>
                        </a:rPr>
                        <a:t> de garantie</a:t>
                      </a:r>
                      <a:endParaRPr sz="800" b="1" u="none" strike="noStrike" cap="none" dirty="0">
                        <a:solidFill>
                          <a:schemeClr val="lt1"/>
                        </a:solidFill>
                        <a:latin typeface="Calibri"/>
                        <a:ea typeface="Calibri"/>
                        <a:cs typeface="Calibri"/>
                        <a:sym typeface="Calibri"/>
                      </a:endParaRPr>
                    </a:p>
                  </a:txBody>
                  <a:tcPr marL="0" marR="0" marT="0" marB="0">
                    <a:solidFill>
                      <a:schemeClr val="accent1"/>
                    </a:solidFill>
                  </a:tcPr>
                </a:tc>
                <a:tc>
                  <a:txBody>
                    <a:bodyPr/>
                    <a:lstStyle/>
                    <a:p>
                      <a:pPr marL="0" marR="0" lvl="0" indent="0" algn="l" rtl="0">
                        <a:lnSpc>
                          <a:spcPct val="107000"/>
                        </a:lnSpc>
                        <a:spcBef>
                          <a:spcPts val="0"/>
                        </a:spcBef>
                        <a:spcAft>
                          <a:spcPts val="0"/>
                        </a:spcAft>
                        <a:buClr>
                          <a:srgbClr val="000000"/>
                        </a:buClr>
                        <a:buSzPts val="800"/>
                        <a:buFont typeface="Arial"/>
                        <a:buNone/>
                      </a:pPr>
                      <a:r>
                        <a:rPr lang="fr" sz="800" b="1"/>
                        <a:t> </a:t>
                      </a:r>
                      <a:r>
                        <a:rPr lang="fr" sz="800" b="1" u="none" strike="noStrike" cap="none"/>
                        <a:t>rental deposit/deposit</a:t>
                      </a:r>
                      <a:endParaRPr sz="800" b="1" u="none" strike="noStrike" cap="none">
                        <a:latin typeface="Calibri"/>
                        <a:ea typeface="Calibri"/>
                        <a:cs typeface="Calibri"/>
                        <a:sym typeface="Calibri"/>
                      </a:endParaRPr>
                    </a:p>
                  </a:txBody>
                  <a:tcPr marL="0" marR="0" marT="0" marB="0"/>
                </a:tc>
                <a:extLst>
                  <a:ext uri="{0D108BD9-81ED-4DB2-BD59-A6C34878D82A}">
                    <a16:rowId xmlns:a16="http://schemas.microsoft.com/office/drawing/2014/main" val="10004"/>
                  </a:ext>
                </a:extLst>
              </a:tr>
              <a:tr h="203118">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t>balcon</a:t>
                      </a:r>
                      <a:r>
                        <a:rPr lang="fr-FR" sz="800" b="1" u="none" strike="noStrike" cap="none" baseline="0" dirty="0"/>
                        <a:t> </a:t>
                      </a:r>
                      <a:r>
                        <a:rPr lang="fr" sz="800" b="1" u="none" strike="noStrike" cap="none" dirty="0"/>
                        <a:t>(blc)</a:t>
                      </a:r>
                      <a:endParaRPr sz="800" b="1" u="none" strike="noStrike" cap="none" dirty="0">
                        <a:latin typeface="Calibri"/>
                        <a:ea typeface="Calibri"/>
                        <a:cs typeface="Calibri"/>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a:t>balcony</a:t>
                      </a:r>
                      <a:endParaRPr sz="800" b="1" u="none" strike="noStrike" cap="none">
                        <a:latin typeface="Calibri"/>
                        <a:ea typeface="Calibri"/>
                        <a:cs typeface="Calibri"/>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rPr>
                        <a:t>  </a:t>
                      </a:r>
                      <a:r>
                        <a:rPr lang="fr-FR" sz="800" b="1" u="none" strike="noStrike" cap="none" dirty="0">
                          <a:solidFill>
                            <a:schemeClr val="lt1"/>
                          </a:solidFill>
                        </a:rPr>
                        <a:t>étage</a:t>
                      </a:r>
                      <a:r>
                        <a:rPr lang="fr" sz="800" b="1" u="none" strike="noStrike" cap="none" dirty="0">
                          <a:solidFill>
                            <a:schemeClr val="lt1"/>
                          </a:solidFill>
                        </a:rPr>
                        <a:t> (et.)</a:t>
                      </a:r>
                      <a:endParaRPr sz="800" b="1" u="none" strike="noStrike" cap="none" dirty="0">
                        <a:solidFill>
                          <a:schemeClr val="lt1"/>
                        </a:solidFill>
                        <a:latin typeface="Calibri"/>
                        <a:ea typeface="Calibri"/>
                        <a:cs typeface="Calibri"/>
                        <a:sym typeface="Calibri"/>
                      </a:endParaRPr>
                    </a:p>
                  </a:txBody>
                  <a:tcPr marL="0" marR="0" marT="0" marB="0">
                    <a:solidFill>
                      <a:schemeClr val="accent1"/>
                    </a:solidFill>
                  </a:tcPr>
                </a:tc>
                <a:tc>
                  <a:txBody>
                    <a:bodyPr/>
                    <a:lstStyle/>
                    <a:p>
                      <a:pPr marL="0" marR="0" lvl="0" indent="0" algn="l" rtl="0">
                        <a:lnSpc>
                          <a:spcPct val="107000"/>
                        </a:lnSpc>
                        <a:spcBef>
                          <a:spcPts val="0"/>
                        </a:spcBef>
                        <a:spcAft>
                          <a:spcPts val="0"/>
                        </a:spcAft>
                        <a:buClr>
                          <a:srgbClr val="000000"/>
                        </a:buClr>
                        <a:buSzPts val="800"/>
                        <a:buFont typeface="Arial"/>
                        <a:buNone/>
                      </a:pPr>
                      <a:r>
                        <a:rPr lang="fr" sz="800" b="1"/>
                        <a:t> </a:t>
                      </a:r>
                      <a:r>
                        <a:rPr lang="fr" sz="800" b="1" u="none" strike="noStrike" cap="none"/>
                        <a:t>floor (level of a building)</a:t>
                      </a:r>
                      <a:endParaRPr sz="800" b="1" u="none" strike="noStrike" cap="none">
                        <a:latin typeface="Calibri"/>
                        <a:ea typeface="Calibri"/>
                        <a:cs typeface="Calibri"/>
                        <a:sym typeface="Calibri"/>
                      </a:endParaRPr>
                    </a:p>
                  </a:txBody>
                  <a:tcPr marL="0" marR="0" marT="0" marB="0"/>
                </a:tc>
                <a:extLst>
                  <a:ext uri="{0D108BD9-81ED-4DB2-BD59-A6C34878D82A}">
                    <a16:rowId xmlns:a16="http://schemas.microsoft.com/office/drawing/2014/main" val="10005"/>
                  </a:ext>
                </a:extLst>
              </a:tr>
              <a:tr h="203118">
                <a:tc>
                  <a:txBody>
                    <a:bodyPr/>
                    <a:lstStyle/>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a:latin typeface="Calibri"/>
                          <a:ea typeface="Calibri"/>
                          <a:cs typeface="Calibri"/>
                          <a:sym typeface="Arial"/>
                        </a:rPr>
                        <a:t>belles</a:t>
                      </a:r>
                      <a:r>
                        <a:rPr lang="fr-FR" sz="800" b="1" u="none" strike="noStrike" cap="none" baseline="0" dirty="0">
                          <a:latin typeface="Calibri"/>
                          <a:ea typeface="Calibri"/>
                          <a:cs typeface="Calibri"/>
                          <a:sym typeface="Arial"/>
                        </a:rPr>
                        <a:t> prestations</a:t>
                      </a:r>
                      <a:endParaRPr sz="800" b="1" u="none" strike="noStrike" cap="none" dirty="0">
                        <a:latin typeface="Calibri"/>
                        <a:ea typeface="Calibri"/>
                        <a:cs typeface="Calibri"/>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a:t>attractive/quality fittings/fixtures</a:t>
                      </a:r>
                      <a:endParaRPr sz="800" b="1" u="none" strike="noStrike" cap="none">
                        <a:latin typeface="Calibri"/>
                        <a:ea typeface="Calibri"/>
                        <a:cs typeface="Calibri"/>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rPr>
                        <a:t>  </a:t>
                      </a:r>
                      <a:r>
                        <a:rPr lang="fr-FR" sz="800" b="1" u="none" strike="noStrike" cap="none" dirty="0">
                          <a:solidFill>
                            <a:schemeClr val="lt1"/>
                          </a:solidFill>
                        </a:rPr>
                        <a:t>frais</a:t>
                      </a:r>
                      <a:r>
                        <a:rPr lang="fr-FR" sz="800" b="1" u="none" strike="noStrike" cap="none" baseline="0" dirty="0">
                          <a:solidFill>
                            <a:schemeClr val="lt1"/>
                          </a:solidFill>
                        </a:rPr>
                        <a:t> d’agence inclus </a:t>
                      </a:r>
                      <a:r>
                        <a:rPr lang="fr" sz="800" b="1" u="none" strike="noStrike" cap="none" dirty="0">
                          <a:solidFill>
                            <a:schemeClr val="lt1"/>
                          </a:solidFill>
                        </a:rPr>
                        <a:t>(FAI)</a:t>
                      </a:r>
                      <a:endParaRPr sz="800" b="1" u="none" strike="noStrike" cap="none" dirty="0">
                        <a:solidFill>
                          <a:schemeClr val="lt1"/>
                        </a:solidFill>
                        <a:latin typeface="Calibri"/>
                        <a:ea typeface="Calibri"/>
                        <a:cs typeface="Calibri"/>
                        <a:sym typeface="Calibri"/>
                      </a:endParaRPr>
                    </a:p>
                  </a:txBody>
                  <a:tcPr marL="0" marR="0" marT="0" marB="0">
                    <a:solidFill>
                      <a:schemeClr val="accent1"/>
                    </a:solidFill>
                  </a:tcPr>
                </a:tc>
                <a:tc>
                  <a:txBody>
                    <a:bodyPr/>
                    <a:lstStyle/>
                    <a:p>
                      <a:pPr marL="0" marR="0" lvl="0" indent="0" algn="l" rtl="0">
                        <a:lnSpc>
                          <a:spcPct val="107000"/>
                        </a:lnSpc>
                        <a:spcBef>
                          <a:spcPts val="0"/>
                        </a:spcBef>
                        <a:spcAft>
                          <a:spcPts val="0"/>
                        </a:spcAft>
                        <a:buClr>
                          <a:srgbClr val="000000"/>
                        </a:buClr>
                        <a:buSzPts val="800"/>
                        <a:buFont typeface="Arial"/>
                        <a:buNone/>
                      </a:pPr>
                      <a:r>
                        <a:rPr lang="fr" sz="800" b="1"/>
                        <a:t> </a:t>
                      </a:r>
                      <a:r>
                        <a:rPr lang="fr" sz="800" b="1" u="none" strike="noStrike" cap="none"/>
                        <a:t>inclusive of agency fees</a:t>
                      </a:r>
                      <a:endParaRPr sz="800" b="1" u="none" strike="noStrike" cap="none">
                        <a:latin typeface="Calibri"/>
                        <a:ea typeface="Calibri"/>
                        <a:cs typeface="Calibri"/>
                        <a:sym typeface="Calibri"/>
                      </a:endParaRPr>
                    </a:p>
                  </a:txBody>
                  <a:tcPr marL="0" marR="0" marT="0" marB="0"/>
                </a:tc>
                <a:extLst>
                  <a:ext uri="{0D108BD9-81ED-4DB2-BD59-A6C34878D82A}">
                    <a16:rowId xmlns:a16="http://schemas.microsoft.com/office/drawing/2014/main" val="10006"/>
                  </a:ext>
                </a:extLst>
              </a:tr>
              <a:tr h="324443">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t>caution/dépôt de garantie</a:t>
                      </a:r>
                      <a:endParaRPr lang="fr" sz="800" b="1" u="none" strike="noStrike" cap="none" dirty="0">
                        <a:latin typeface="Calibri"/>
                        <a:ea typeface="Calibri"/>
                        <a:cs typeface="Calibri"/>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t>damage deposit (rental property)/</a:t>
                      </a:r>
                      <a:r>
                        <a:rPr lang="fr-FR" sz="800" b="1" u="none" strike="noStrike" cap="none" dirty="0" err="1"/>
                        <a:t>security</a:t>
                      </a:r>
                      <a:r>
                        <a:rPr lang="fr-FR" sz="800" b="1" u="none" strike="noStrike" cap="none" dirty="0"/>
                        <a:t> </a:t>
                      </a:r>
                      <a:r>
                        <a:rPr lang="fr" sz="800" b="1" u="none" strike="noStrike" cap="none" dirty="0"/>
                        <a:t>deposit</a:t>
                      </a:r>
                      <a:endParaRPr sz="800" b="1" u="none" strike="noStrike" cap="none" dirty="0">
                        <a:latin typeface="Calibri"/>
                        <a:ea typeface="Calibri"/>
                        <a:cs typeface="Calibri"/>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rPr>
                        <a:t>  garage (gge)/box</a:t>
                      </a:r>
                      <a:endParaRPr sz="800" b="1" u="none" strike="noStrike" cap="none" dirty="0">
                        <a:solidFill>
                          <a:schemeClr val="lt1"/>
                        </a:solidFill>
                        <a:latin typeface="Calibri"/>
                        <a:ea typeface="Calibri"/>
                        <a:cs typeface="Calibri"/>
                        <a:sym typeface="Calibri"/>
                      </a:endParaRPr>
                    </a:p>
                  </a:txBody>
                  <a:tcPr marL="0" marR="0" marT="0" marB="0">
                    <a:solidFill>
                      <a:schemeClr val="accent1"/>
                    </a:solidFill>
                  </a:tcPr>
                </a:tc>
                <a:tc>
                  <a:txBody>
                    <a:bodyPr/>
                    <a:lstStyle/>
                    <a:p>
                      <a:pPr marL="0" marR="0" lvl="0" indent="0" algn="l" rtl="0">
                        <a:lnSpc>
                          <a:spcPct val="107000"/>
                        </a:lnSpc>
                        <a:spcBef>
                          <a:spcPts val="0"/>
                        </a:spcBef>
                        <a:spcAft>
                          <a:spcPts val="0"/>
                        </a:spcAft>
                        <a:buClr>
                          <a:srgbClr val="000000"/>
                        </a:buClr>
                        <a:buSzPts val="800"/>
                        <a:buFont typeface="Arial"/>
                        <a:buNone/>
                      </a:pPr>
                      <a:r>
                        <a:rPr lang="fr" sz="800" b="1"/>
                        <a:t> </a:t>
                      </a:r>
                      <a:r>
                        <a:rPr lang="fr" sz="800" b="1" u="none" strike="noStrike" cap="none"/>
                        <a:t>garage</a:t>
                      </a:r>
                      <a:endParaRPr sz="800" b="1" u="none" strike="noStrike" cap="none">
                        <a:latin typeface="Calibri"/>
                        <a:ea typeface="Calibri"/>
                        <a:cs typeface="Calibri"/>
                        <a:sym typeface="Calibri"/>
                      </a:endParaRPr>
                    </a:p>
                  </a:txBody>
                  <a:tcPr marL="0" marR="0" marT="0" marB="0"/>
                </a:tc>
                <a:extLst>
                  <a:ext uri="{0D108BD9-81ED-4DB2-BD59-A6C34878D82A}">
                    <a16:rowId xmlns:a16="http://schemas.microsoft.com/office/drawing/2014/main" val="10007"/>
                  </a:ext>
                </a:extLst>
              </a:tr>
              <a:tr h="203118">
                <a:tc>
                  <a:txBody>
                    <a:bodyPr/>
                    <a:lstStyle/>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a:t>chambre</a:t>
                      </a:r>
                      <a:r>
                        <a:rPr lang="fr" sz="800" b="1" u="none" strike="noStrike" cap="none" dirty="0"/>
                        <a:t> (ch, chbr)</a:t>
                      </a:r>
                      <a:endParaRPr sz="800" b="1" u="none" strike="noStrike" cap="none" dirty="0">
                        <a:latin typeface="Calibri"/>
                        <a:ea typeface="Calibri"/>
                        <a:cs typeface="Calibri"/>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a:t>bedroom</a:t>
                      </a:r>
                      <a:endParaRPr sz="800" b="1" u="none" strike="noStrike" cap="none">
                        <a:latin typeface="Calibri"/>
                        <a:ea typeface="Calibri"/>
                        <a:cs typeface="Calibri"/>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rPr>
                        <a:t>  </a:t>
                      </a:r>
                      <a:r>
                        <a:rPr lang="fr-FR" sz="800" b="1" u="none" strike="noStrike" cap="none" dirty="0">
                          <a:solidFill>
                            <a:schemeClr val="lt1"/>
                          </a:solidFill>
                        </a:rPr>
                        <a:t>hauteur</a:t>
                      </a:r>
                      <a:r>
                        <a:rPr lang="fr-FR" sz="800" b="1" u="none" strike="noStrike" cap="none" baseline="0" dirty="0">
                          <a:solidFill>
                            <a:schemeClr val="lt1"/>
                          </a:solidFill>
                        </a:rPr>
                        <a:t> sous plafond (HSP)</a:t>
                      </a:r>
                      <a:endParaRPr sz="800" b="1" u="none" strike="noStrike" cap="none" dirty="0">
                        <a:solidFill>
                          <a:schemeClr val="lt1"/>
                        </a:solidFill>
                        <a:latin typeface="Calibri"/>
                        <a:ea typeface="Calibri"/>
                        <a:cs typeface="Calibri"/>
                        <a:sym typeface="Calibri"/>
                      </a:endParaRPr>
                    </a:p>
                  </a:txBody>
                  <a:tcPr marL="0" marR="0" marT="0" marB="0">
                    <a:solidFill>
                      <a:schemeClr val="accent1"/>
                    </a:solidFill>
                  </a:tcPr>
                </a:tc>
                <a:tc>
                  <a:txBody>
                    <a:bodyPr/>
                    <a:lstStyle/>
                    <a:p>
                      <a:pPr marL="0" marR="0" lvl="0" indent="0" algn="l" rtl="0">
                        <a:lnSpc>
                          <a:spcPct val="107000"/>
                        </a:lnSpc>
                        <a:spcBef>
                          <a:spcPts val="0"/>
                        </a:spcBef>
                        <a:spcAft>
                          <a:spcPts val="0"/>
                        </a:spcAft>
                        <a:buClr>
                          <a:srgbClr val="000000"/>
                        </a:buClr>
                        <a:buSzPts val="800"/>
                        <a:buFont typeface="Arial"/>
                        <a:buNone/>
                      </a:pPr>
                      <a:r>
                        <a:rPr lang="fr" sz="800" b="1"/>
                        <a:t> </a:t>
                      </a:r>
                      <a:r>
                        <a:rPr lang="fr" sz="800" b="1" u="none" strike="noStrike" cap="none"/>
                        <a:t>ceiling height</a:t>
                      </a:r>
                      <a:endParaRPr sz="800" b="1" u="none" strike="noStrike" cap="none">
                        <a:latin typeface="Calibri"/>
                        <a:ea typeface="Calibri"/>
                        <a:cs typeface="Calibri"/>
                        <a:sym typeface="Calibri"/>
                      </a:endParaRPr>
                    </a:p>
                  </a:txBody>
                  <a:tcPr marL="0" marR="0" marT="0" marB="0"/>
                </a:tc>
                <a:extLst>
                  <a:ext uri="{0D108BD9-81ED-4DB2-BD59-A6C34878D82A}">
                    <a16:rowId xmlns:a16="http://schemas.microsoft.com/office/drawing/2014/main" val="10008"/>
                  </a:ext>
                </a:extLst>
              </a:tr>
              <a:tr h="335756">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t>charges</a:t>
                      </a:r>
                      <a:r>
                        <a:rPr lang="fr-FR" sz="800" b="1" u="none" strike="noStrike" cap="none" dirty="0"/>
                        <a:t> comprises</a:t>
                      </a:r>
                      <a:r>
                        <a:rPr lang="fr-FR" sz="800" b="1" u="none" strike="noStrike" cap="none" baseline="0" dirty="0"/>
                        <a:t> </a:t>
                      </a:r>
                      <a:r>
                        <a:rPr lang="fr" sz="800" b="1" u="none" strike="noStrike" cap="none" dirty="0"/>
                        <a:t>(cc)</a:t>
                      </a:r>
                      <a:endParaRPr sz="800" b="1" u="none" strike="noStrike" cap="none" dirty="0">
                        <a:latin typeface="Calibri"/>
                        <a:ea typeface="Calibri"/>
                        <a:cs typeface="Calibri"/>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t>including building charges (</a:t>
                      </a:r>
                      <a:r>
                        <a:rPr lang="fr-FR" sz="800" b="1" u="none" strike="noStrike" cap="none" dirty="0"/>
                        <a:t>collective</a:t>
                      </a:r>
                      <a:r>
                        <a:rPr lang="fr-FR" sz="800" b="1" u="none" strike="noStrike" cap="none" baseline="0" dirty="0"/>
                        <a:t> </a:t>
                      </a:r>
                      <a:r>
                        <a:rPr lang="fr-FR" sz="800" b="1" u="none" strike="noStrike" cap="none" baseline="0" dirty="0" err="1"/>
                        <a:t>amenities</a:t>
                      </a:r>
                      <a:r>
                        <a:rPr lang="fr" sz="800" b="1" u="none" strike="noStrike" cap="none" dirty="0"/>
                        <a:t>)/outgoings</a:t>
                      </a:r>
                      <a:endParaRPr sz="800" b="1" u="none" strike="noStrike" cap="none" dirty="0">
                        <a:latin typeface="Calibri"/>
                        <a:ea typeface="Calibri"/>
                        <a:cs typeface="Calibri"/>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rPr>
                        <a:t>  </a:t>
                      </a:r>
                      <a:r>
                        <a:rPr lang="fr-FR" sz="800" b="1" u="none" strike="noStrike" cap="none" dirty="0">
                          <a:solidFill>
                            <a:schemeClr val="lt1"/>
                          </a:solidFill>
                        </a:rPr>
                        <a:t>immeuble</a:t>
                      </a:r>
                      <a:r>
                        <a:rPr lang="fr-FR" sz="800" b="1" u="none" strike="noStrike" cap="none" baseline="0" dirty="0">
                          <a:solidFill>
                            <a:schemeClr val="lt1"/>
                          </a:solidFill>
                        </a:rPr>
                        <a:t> </a:t>
                      </a:r>
                      <a:r>
                        <a:rPr lang="fr" sz="800" b="1" u="none" strike="noStrike" cap="none" dirty="0">
                          <a:solidFill>
                            <a:schemeClr val="lt1"/>
                          </a:solidFill>
                        </a:rPr>
                        <a:t>(imm)</a:t>
                      </a:r>
                      <a:endParaRPr sz="800" b="1" u="none" strike="noStrike" cap="none" dirty="0">
                        <a:solidFill>
                          <a:schemeClr val="lt1"/>
                        </a:solidFill>
                        <a:latin typeface="Calibri"/>
                        <a:ea typeface="Calibri"/>
                        <a:cs typeface="Calibri"/>
                        <a:sym typeface="Calibri"/>
                      </a:endParaRPr>
                    </a:p>
                  </a:txBody>
                  <a:tcPr marL="0" marR="0" marT="0" marB="0">
                    <a:solidFill>
                      <a:schemeClr val="accent1"/>
                    </a:solidFill>
                  </a:tcPr>
                </a:tc>
                <a:tc>
                  <a:txBody>
                    <a:bodyPr/>
                    <a:lstStyle/>
                    <a:p>
                      <a:pPr marL="0" marR="0" lvl="0" indent="0" algn="l" rtl="0">
                        <a:lnSpc>
                          <a:spcPct val="107000"/>
                        </a:lnSpc>
                        <a:spcBef>
                          <a:spcPts val="0"/>
                        </a:spcBef>
                        <a:spcAft>
                          <a:spcPts val="0"/>
                        </a:spcAft>
                        <a:buClr>
                          <a:srgbClr val="000000"/>
                        </a:buClr>
                        <a:buSzPts val="800"/>
                        <a:buFont typeface="Arial"/>
                        <a:buNone/>
                      </a:pPr>
                      <a:r>
                        <a:rPr lang="fr" sz="800" b="1"/>
                        <a:t> </a:t>
                      </a:r>
                      <a:r>
                        <a:rPr lang="fr" sz="800" b="1" u="none" strike="noStrike" cap="none"/>
                        <a:t>building or residence</a:t>
                      </a:r>
                      <a:endParaRPr sz="800" b="1" u="none" strike="noStrike" cap="none">
                        <a:latin typeface="Calibri"/>
                        <a:ea typeface="Calibri"/>
                        <a:cs typeface="Calibri"/>
                        <a:sym typeface="Calibri"/>
                      </a:endParaRPr>
                    </a:p>
                  </a:txBody>
                  <a:tcPr marL="0" marR="0" marT="0" marB="0"/>
                </a:tc>
                <a:extLst>
                  <a:ext uri="{0D108BD9-81ED-4DB2-BD59-A6C34878D82A}">
                    <a16:rowId xmlns:a16="http://schemas.microsoft.com/office/drawing/2014/main" val="10009"/>
                  </a:ext>
                </a:extLst>
              </a:tr>
              <a:tr h="203118">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t>c</a:t>
                      </a:r>
                      <a:r>
                        <a:rPr lang="fr-FR" sz="800" b="1" u="none" strike="noStrike" cap="none" dirty="0" err="1"/>
                        <a:t>hauffage</a:t>
                      </a:r>
                      <a:r>
                        <a:rPr lang="fr-FR" sz="800" b="1" u="none" strike="noStrike" cap="none" baseline="0" dirty="0"/>
                        <a:t> collectif</a:t>
                      </a:r>
                      <a:endParaRPr sz="800" b="1" u="none" strike="noStrike" cap="none" dirty="0">
                        <a:latin typeface="Calibri"/>
                        <a:ea typeface="Calibri"/>
                        <a:cs typeface="Calibri"/>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t>(shared) heating included in building charges</a:t>
                      </a:r>
                      <a:endParaRPr sz="800" b="1" u="none" strike="noStrike" cap="none" dirty="0">
                        <a:latin typeface="Calibri"/>
                        <a:ea typeface="Calibri"/>
                        <a:cs typeface="Calibri"/>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rPr>
                        <a:t> </a:t>
                      </a:r>
                      <a:r>
                        <a:rPr lang="fr-FR" sz="800" b="1" u="none" strike="noStrike" cap="none" baseline="0" dirty="0">
                          <a:solidFill>
                            <a:schemeClr val="lt1"/>
                          </a:solidFill>
                        </a:rPr>
                        <a:t> appartement meublé</a:t>
                      </a:r>
                      <a:endParaRPr sz="800" b="1" u="none" strike="noStrike" cap="none" dirty="0">
                        <a:solidFill>
                          <a:schemeClr val="lt1"/>
                        </a:solidFill>
                        <a:latin typeface="Calibri"/>
                        <a:ea typeface="Calibri"/>
                        <a:cs typeface="Calibri"/>
                        <a:sym typeface="Calibri"/>
                      </a:endParaRPr>
                    </a:p>
                  </a:txBody>
                  <a:tcPr marL="0" marR="0" marT="0" marB="0">
                    <a:solidFill>
                      <a:schemeClr val="accent1"/>
                    </a:solidFill>
                  </a:tcPr>
                </a:tc>
                <a:tc>
                  <a:txBody>
                    <a:bodyPr/>
                    <a:lstStyle/>
                    <a:p>
                      <a:pPr marL="0" marR="0" lvl="0" indent="0" algn="l" rtl="0">
                        <a:lnSpc>
                          <a:spcPct val="107000"/>
                        </a:lnSpc>
                        <a:spcBef>
                          <a:spcPts val="0"/>
                        </a:spcBef>
                        <a:spcAft>
                          <a:spcPts val="0"/>
                        </a:spcAft>
                        <a:buClr>
                          <a:srgbClr val="000000"/>
                        </a:buClr>
                        <a:buSzPts val="800"/>
                        <a:buFont typeface="Arial"/>
                        <a:buNone/>
                      </a:pPr>
                      <a:r>
                        <a:rPr lang="fr" sz="800" b="1"/>
                        <a:t> </a:t>
                      </a:r>
                      <a:r>
                        <a:rPr lang="fr" sz="800" b="1" u="none" strike="noStrike" cap="none"/>
                        <a:t>furnished flat</a:t>
                      </a:r>
                      <a:endParaRPr sz="800" b="1" u="none" strike="noStrike" cap="none">
                        <a:latin typeface="Calibri"/>
                        <a:ea typeface="Calibri"/>
                        <a:cs typeface="Calibri"/>
                        <a:sym typeface="Calibri"/>
                      </a:endParaRPr>
                    </a:p>
                  </a:txBody>
                  <a:tcPr marL="0" marR="0" marT="0" marB="0"/>
                </a:tc>
                <a:extLst>
                  <a:ext uri="{0D108BD9-81ED-4DB2-BD59-A6C34878D82A}">
                    <a16:rowId xmlns:a16="http://schemas.microsoft.com/office/drawing/2014/main" val="10010"/>
                  </a:ext>
                </a:extLst>
              </a:tr>
              <a:tr h="203118">
                <a:tc>
                  <a:txBody>
                    <a:bodyPr/>
                    <a:lstStyle/>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a:latin typeface="Calibri"/>
                          <a:ea typeface="Calibri"/>
                          <a:cs typeface="Calibri"/>
                          <a:sym typeface="Arial"/>
                        </a:rPr>
                        <a:t>copropriété</a:t>
                      </a:r>
                      <a:endParaRPr sz="800" b="1" u="none" strike="noStrike" cap="none" dirty="0">
                        <a:latin typeface="Calibri"/>
                        <a:ea typeface="Calibri"/>
                        <a:cs typeface="Calibri"/>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a:t>shared property (apartments)</a:t>
                      </a:r>
                      <a:endParaRPr sz="800" b="1" u="none" strike="noStrike" cap="none">
                        <a:latin typeface="Calibri"/>
                        <a:ea typeface="Calibri"/>
                        <a:cs typeface="Calibri"/>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rPr>
                        <a:t>  </a:t>
                      </a:r>
                      <a:r>
                        <a:rPr lang="fr-FR" sz="800" b="1" u="none" strike="noStrike" cap="none" dirty="0" err="1">
                          <a:solidFill>
                            <a:schemeClr val="lt1"/>
                          </a:solidFill>
                        </a:rPr>
                        <a:t>rez-de-chausée</a:t>
                      </a:r>
                      <a:r>
                        <a:rPr lang="fr-FR" sz="800" b="1" u="none" strike="noStrike" cap="none" baseline="0" dirty="0">
                          <a:solidFill>
                            <a:schemeClr val="lt1"/>
                          </a:solidFill>
                        </a:rPr>
                        <a:t> (RDC)</a:t>
                      </a:r>
                      <a:endParaRPr sz="800" b="1" u="none" strike="noStrike" cap="none" dirty="0">
                        <a:solidFill>
                          <a:schemeClr val="lt1"/>
                        </a:solidFill>
                        <a:latin typeface="Calibri"/>
                        <a:ea typeface="Calibri"/>
                        <a:cs typeface="Calibri"/>
                        <a:sym typeface="Calibri"/>
                      </a:endParaRPr>
                    </a:p>
                  </a:txBody>
                  <a:tcPr marL="0" marR="0" marT="0" marB="0">
                    <a:solidFill>
                      <a:schemeClr val="accent1"/>
                    </a:solidFill>
                  </a:tcPr>
                </a:tc>
                <a:tc>
                  <a:txBody>
                    <a:bodyPr/>
                    <a:lstStyle/>
                    <a:p>
                      <a:pPr marL="0" marR="0" lvl="0" indent="0" algn="l" rtl="0">
                        <a:lnSpc>
                          <a:spcPct val="107000"/>
                        </a:lnSpc>
                        <a:spcBef>
                          <a:spcPts val="0"/>
                        </a:spcBef>
                        <a:spcAft>
                          <a:spcPts val="0"/>
                        </a:spcAft>
                        <a:buClr>
                          <a:srgbClr val="000000"/>
                        </a:buClr>
                        <a:buSzPts val="800"/>
                        <a:buFont typeface="Arial"/>
                        <a:buNone/>
                      </a:pPr>
                      <a:r>
                        <a:rPr lang="fr" sz="800" b="1" dirty="0"/>
                        <a:t> </a:t>
                      </a:r>
                      <a:r>
                        <a:rPr lang="fr" sz="800" b="1" u="none" strike="noStrike" cap="none" dirty="0"/>
                        <a:t>ground floor</a:t>
                      </a:r>
                      <a:r>
                        <a:rPr lang="fr-FR" sz="800" b="1" u="none" strike="noStrike" cap="none" dirty="0"/>
                        <a:t>/lobby</a:t>
                      </a:r>
                      <a:endParaRPr sz="800" b="1" u="none" strike="noStrike" cap="none" dirty="0">
                        <a:latin typeface="Calibri"/>
                        <a:ea typeface="Calibri"/>
                        <a:cs typeface="Calibri"/>
                        <a:sym typeface="Calibri"/>
                      </a:endParaRPr>
                    </a:p>
                  </a:txBody>
                  <a:tcPr marL="0" marR="0" marT="0" marB="0"/>
                </a:tc>
                <a:extLst>
                  <a:ext uri="{0D108BD9-81ED-4DB2-BD59-A6C34878D82A}">
                    <a16:rowId xmlns:a16="http://schemas.microsoft.com/office/drawing/2014/main" val="10011"/>
                  </a:ext>
                </a:extLst>
              </a:tr>
              <a:tr h="203118">
                <a:tc>
                  <a:txBody>
                    <a:bodyPr/>
                    <a:lstStyle/>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a:t>salle</a:t>
                      </a:r>
                      <a:r>
                        <a:rPr lang="fr-FR" sz="800" b="1" u="none" strike="noStrike" cap="none" baseline="0" dirty="0"/>
                        <a:t> de bain</a:t>
                      </a:r>
                      <a:r>
                        <a:rPr lang="fr" sz="800" b="1" u="none" strike="noStrike" cap="none" dirty="0"/>
                        <a:t> (sdb)</a:t>
                      </a:r>
                      <a:endParaRPr sz="800" b="1" u="none" strike="noStrike" cap="none" dirty="0">
                        <a:latin typeface="Calibri"/>
                        <a:ea typeface="Calibri"/>
                        <a:cs typeface="Calibri"/>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a:t>bathroom</a:t>
                      </a:r>
                      <a:endParaRPr sz="800" b="1" u="none" strike="noStrike" cap="none">
                        <a:latin typeface="Calibri"/>
                        <a:ea typeface="Calibri"/>
                        <a:cs typeface="Calibri"/>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rPr>
                        <a:t> </a:t>
                      </a:r>
                      <a:r>
                        <a:rPr lang="fr-FR" sz="800" b="1" u="none" strike="noStrike" cap="none" baseline="0" dirty="0">
                          <a:solidFill>
                            <a:schemeClr val="lt1"/>
                          </a:solidFill>
                        </a:rPr>
                        <a:t> digicode (</a:t>
                      </a:r>
                      <a:r>
                        <a:rPr lang="fr-FR" sz="800" b="1" u="none" strike="noStrike" cap="none" baseline="0" dirty="0" err="1">
                          <a:solidFill>
                            <a:schemeClr val="lt1"/>
                          </a:solidFill>
                        </a:rPr>
                        <a:t>dig</a:t>
                      </a:r>
                      <a:r>
                        <a:rPr lang="fr-FR" sz="800" b="1" u="none" strike="noStrike" cap="none" baseline="0" dirty="0">
                          <a:solidFill>
                            <a:schemeClr val="lt1"/>
                          </a:solidFill>
                        </a:rPr>
                        <a:t>.)</a:t>
                      </a:r>
                      <a:endParaRPr sz="800" b="1" u="none" strike="noStrike" cap="none" dirty="0">
                        <a:solidFill>
                          <a:schemeClr val="lt1"/>
                        </a:solidFill>
                        <a:latin typeface="Calibri"/>
                        <a:ea typeface="Calibri"/>
                        <a:cs typeface="Calibri"/>
                        <a:sym typeface="Calibri"/>
                      </a:endParaRPr>
                    </a:p>
                  </a:txBody>
                  <a:tcPr marL="0" marR="0" marT="0" marB="0">
                    <a:solidFill>
                      <a:schemeClr val="accent1"/>
                    </a:solidFill>
                  </a:tcPr>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a:t> digital keypad door entry system</a:t>
                      </a:r>
                      <a:endParaRPr sz="800" b="1" u="none" strike="noStrike" cap="none">
                        <a:latin typeface="Calibri"/>
                        <a:ea typeface="Calibri"/>
                        <a:cs typeface="Calibri"/>
                        <a:sym typeface="Calibri"/>
                      </a:endParaRPr>
                    </a:p>
                  </a:txBody>
                  <a:tcPr marL="0" marR="0" marT="0" marB="0"/>
                </a:tc>
                <a:extLst>
                  <a:ext uri="{0D108BD9-81ED-4DB2-BD59-A6C34878D82A}">
                    <a16:rowId xmlns:a16="http://schemas.microsoft.com/office/drawing/2014/main" val="10012"/>
                  </a:ext>
                </a:extLst>
              </a:tr>
              <a:tr h="203118">
                <a:tc>
                  <a:txBody>
                    <a:bodyPr/>
                    <a:lstStyle/>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a:t>salle</a:t>
                      </a:r>
                      <a:r>
                        <a:rPr lang="fr-FR" sz="800" b="1" u="none" strike="noStrike" cap="none" baseline="0" dirty="0"/>
                        <a:t> d’eau </a:t>
                      </a:r>
                      <a:r>
                        <a:rPr lang="fr" sz="800" b="1" u="none" strike="noStrike" cap="none" dirty="0"/>
                        <a:t>(s.d'eau)</a:t>
                      </a:r>
                      <a:endParaRPr sz="800" b="1" u="none" strike="noStrike" cap="none" dirty="0">
                        <a:latin typeface="Calibri"/>
                        <a:ea typeface="Calibri"/>
                        <a:cs typeface="Calibri"/>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a:t>bathroom with shower</a:t>
                      </a:r>
                      <a:endParaRPr sz="800" b="1" u="none" strike="noStrike" cap="none">
                        <a:latin typeface="Calibri"/>
                        <a:ea typeface="Calibri"/>
                        <a:cs typeface="Calibri"/>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rPr>
                        <a:t> </a:t>
                      </a:r>
                      <a:r>
                        <a:rPr lang="fr-FR" sz="800" b="1" u="none" strike="noStrike" cap="none" baseline="0" dirty="0">
                          <a:solidFill>
                            <a:schemeClr val="lt1"/>
                          </a:solidFill>
                        </a:rPr>
                        <a:t> disponible</a:t>
                      </a:r>
                      <a:r>
                        <a:rPr lang="fr" sz="800" b="1" u="none" strike="noStrike" cap="none" dirty="0">
                          <a:solidFill>
                            <a:schemeClr val="lt1"/>
                          </a:solidFill>
                        </a:rPr>
                        <a:t> (disp.)</a:t>
                      </a:r>
                      <a:endParaRPr sz="800" b="1" u="none" strike="noStrike" cap="none" dirty="0">
                        <a:solidFill>
                          <a:schemeClr val="lt1"/>
                        </a:solidFill>
                        <a:latin typeface="Calibri"/>
                        <a:ea typeface="Calibri"/>
                        <a:cs typeface="Calibri"/>
                        <a:sym typeface="Calibri"/>
                      </a:endParaRPr>
                    </a:p>
                  </a:txBody>
                  <a:tcPr marL="0" marR="0" marT="0" marB="0">
                    <a:solidFill>
                      <a:schemeClr val="accent1"/>
                    </a:solidFill>
                  </a:tcPr>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a:t> available</a:t>
                      </a:r>
                      <a:endParaRPr sz="800" b="1" u="none" strike="noStrike" cap="none">
                        <a:latin typeface="Calibri"/>
                        <a:ea typeface="Calibri"/>
                        <a:cs typeface="Calibri"/>
                        <a:sym typeface="Calibri"/>
                      </a:endParaRPr>
                    </a:p>
                  </a:txBody>
                  <a:tcPr marL="0" marR="0" marT="0" marB="0"/>
                </a:tc>
                <a:extLst>
                  <a:ext uri="{0D108BD9-81ED-4DB2-BD59-A6C34878D82A}">
                    <a16:rowId xmlns:a16="http://schemas.microsoft.com/office/drawing/2014/main" val="10013"/>
                  </a:ext>
                </a:extLst>
              </a:tr>
              <a:tr h="468445">
                <a:tc>
                  <a:txBody>
                    <a:bodyPr/>
                    <a:lstStyle/>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a:t>surface</a:t>
                      </a:r>
                      <a:r>
                        <a:rPr lang="fr-FR" sz="800" b="1" u="none" strike="noStrike" cap="none" baseline="0" dirty="0"/>
                        <a:t> habitable</a:t>
                      </a:r>
                      <a:r>
                        <a:rPr lang="fr" sz="800" b="1" u="none" strike="noStrike" cap="none" dirty="0"/>
                        <a:t> (SH)</a:t>
                      </a:r>
                      <a:endParaRPr sz="800" b="1" u="none" strike="noStrike" cap="none" dirty="0">
                        <a:latin typeface="Calibri"/>
                        <a:ea typeface="Calibri"/>
                        <a:cs typeface="Calibri"/>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a:t>total living space (a legal term definable habitable space, which excludes floor areas where the ceiling is below a certain height)</a:t>
                      </a:r>
                      <a:endParaRPr sz="800" b="1" u="none" strike="noStrike" cap="none">
                        <a:latin typeface="Calibri"/>
                        <a:ea typeface="Calibri"/>
                        <a:cs typeface="Calibri"/>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rPr>
                        <a:t> </a:t>
                      </a:r>
                      <a:r>
                        <a:rPr lang="fr-FR" sz="800" b="1" u="none" strike="noStrike" cap="none" baseline="0" dirty="0">
                          <a:solidFill>
                            <a:schemeClr val="lt1"/>
                          </a:solidFill>
                        </a:rPr>
                        <a:t> colocation/colocataire (</a:t>
                      </a:r>
                      <a:r>
                        <a:rPr lang="fr-FR" sz="800" b="1" u="none" strike="noStrike" cap="none" baseline="0" dirty="0" err="1">
                          <a:solidFill>
                            <a:schemeClr val="lt1"/>
                          </a:solidFill>
                        </a:rPr>
                        <a:t>coloc</a:t>
                      </a:r>
                      <a:r>
                        <a:rPr lang="fr-FR" sz="800" b="1" u="none" strike="noStrike" cap="none" baseline="0" dirty="0">
                          <a:solidFill>
                            <a:schemeClr val="lt1"/>
                          </a:solidFill>
                        </a:rPr>
                        <a:t>.)</a:t>
                      </a:r>
                      <a:endParaRPr sz="800" b="1" u="none" strike="noStrike" cap="none" dirty="0">
                        <a:solidFill>
                          <a:schemeClr val="lt1"/>
                        </a:solidFill>
                        <a:latin typeface="Calibri"/>
                        <a:ea typeface="Calibri"/>
                        <a:cs typeface="Calibri"/>
                        <a:sym typeface="Calibri"/>
                      </a:endParaRPr>
                    </a:p>
                  </a:txBody>
                  <a:tcPr marL="0" marR="0" marT="0" marB="0">
                    <a:solidFill>
                      <a:schemeClr val="accent1"/>
                    </a:solidFill>
                  </a:tcPr>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a:t> shared rental / roommate / flatmate</a:t>
                      </a:r>
                      <a:endParaRPr sz="800" b="1" u="none" strike="noStrike" cap="none">
                        <a:latin typeface="Calibri"/>
                        <a:ea typeface="Calibri"/>
                        <a:cs typeface="Calibri"/>
                        <a:sym typeface="Calibri"/>
                      </a:endParaRPr>
                    </a:p>
                  </a:txBody>
                  <a:tcPr marL="0" marR="0" marT="0" marB="0"/>
                </a:tc>
                <a:extLst>
                  <a:ext uri="{0D108BD9-81ED-4DB2-BD59-A6C34878D82A}">
                    <a16:rowId xmlns:a16="http://schemas.microsoft.com/office/drawing/2014/main" val="10014"/>
                  </a:ext>
                </a:extLst>
              </a:tr>
              <a:tr h="203118">
                <a:tc>
                  <a:txBody>
                    <a:bodyPr/>
                    <a:lstStyle/>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a:t>très</a:t>
                      </a:r>
                      <a:r>
                        <a:rPr lang="fr-FR" sz="800" b="1" u="none" strike="noStrike" cap="none" baseline="0" dirty="0"/>
                        <a:t> bon état</a:t>
                      </a:r>
                      <a:r>
                        <a:rPr lang="fr" sz="800" b="1" u="none" strike="noStrike" cap="none" dirty="0"/>
                        <a:t> (TBE)</a:t>
                      </a:r>
                      <a:endParaRPr sz="800" b="1" u="none" strike="noStrike" cap="none" dirty="0">
                        <a:latin typeface="Calibri"/>
                        <a:ea typeface="Calibri"/>
                        <a:cs typeface="Calibri"/>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t>in good repair</a:t>
                      </a:r>
                      <a:endParaRPr sz="800" b="1" u="none" strike="noStrike" cap="none" dirty="0">
                        <a:latin typeface="Calibri"/>
                        <a:ea typeface="Calibri"/>
                        <a:cs typeface="Calibri"/>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rPr>
                        <a:t> </a:t>
                      </a:r>
                      <a:r>
                        <a:rPr lang="fr-FR" sz="800" b="1" u="none" strike="noStrike" cap="none" baseline="0" dirty="0">
                          <a:solidFill>
                            <a:schemeClr val="lt1"/>
                          </a:solidFill>
                        </a:rPr>
                        <a:t> escalier</a:t>
                      </a:r>
                      <a:r>
                        <a:rPr lang="fr" sz="800" b="1" u="none" strike="noStrike" cap="none" dirty="0">
                          <a:solidFill>
                            <a:schemeClr val="lt1"/>
                          </a:solidFill>
                        </a:rPr>
                        <a:t> (esc.)</a:t>
                      </a:r>
                      <a:endParaRPr sz="800" b="1" u="none" strike="noStrike" cap="none" dirty="0">
                        <a:solidFill>
                          <a:schemeClr val="lt1"/>
                        </a:solidFill>
                        <a:latin typeface="Calibri"/>
                        <a:ea typeface="Calibri"/>
                        <a:cs typeface="Calibri"/>
                        <a:sym typeface="Calibri"/>
                      </a:endParaRPr>
                    </a:p>
                  </a:txBody>
                  <a:tcPr marL="0" marR="0" marT="0" marB="0">
                    <a:solidFill>
                      <a:schemeClr val="accent1"/>
                    </a:solidFill>
                  </a:tcPr>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t> stairs</a:t>
                      </a:r>
                      <a:endParaRPr sz="800" b="1" u="none" strike="noStrike" cap="none" dirty="0">
                        <a:latin typeface="Calibri"/>
                        <a:ea typeface="Calibri"/>
                        <a:cs typeface="Calibri"/>
                        <a:sym typeface="Calibri"/>
                      </a:endParaRPr>
                    </a:p>
                  </a:txBody>
                  <a:tcPr marL="0" marR="0" marT="0" marB="0"/>
                </a:tc>
                <a:extLst>
                  <a:ext uri="{0D108BD9-81ED-4DB2-BD59-A6C34878D82A}">
                    <a16:rowId xmlns:a16="http://schemas.microsoft.com/office/drawing/2014/main" val="10015"/>
                  </a:ext>
                </a:extLst>
              </a:tr>
            </a:tbl>
          </a:graphicData>
        </a:graphic>
      </p:graphicFrame>
      <p:sp>
        <p:nvSpPr>
          <p:cNvPr id="146" name="Shape 146"/>
          <p:cNvSpPr txBox="1"/>
          <p:nvPr/>
        </p:nvSpPr>
        <p:spPr>
          <a:xfrm>
            <a:off x="178138" y="109422"/>
            <a:ext cx="7690342" cy="848400"/>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fr-FR" sz="1400" b="0" i="0" u="none" strike="noStrike" cap="none" dirty="0" err="1">
                <a:solidFill>
                  <a:schemeClr val="dk1"/>
                </a:solidFill>
                <a:latin typeface="Georgia"/>
                <a:ea typeface="Calibri"/>
                <a:cs typeface="Georgia"/>
                <a:sym typeface="Calibri"/>
              </a:rPr>
              <a:t>When</a:t>
            </a:r>
            <a:r>
              <a:rPr lang="fr-FR" sz="1400" b="0" i="0" u="none" strike="noStrike" cap="none" dirty="0">
                <a:solidFill>
                  <a:schemeClr val="dk1"/>
                </a:solidFill>
                <a:latin typeface="Georgia"/>
                <a:ea typeface="Calibri"/>
                <a:cs typeface="Georgia"/>
                <a:sym typeface="Calibri"/>
              </a:rPr>
              <a:t> </a:t>
            </a:r>
            <a:r>
              <a:rPr lang="fr" sz="1400" b="0" i="0" u="none" strike="noStrike" cap="none" dirty="0">
                <a:solidFill>
                  <a:schemeClr val="dk1"/>
                </a:solidFill>
                <a:latin typeface="Georgia"/>
                <a:ea typeface="Calibri"/>
                <a:cs typeface="Georgia"/>
                <a:sym typeface="Calibri"/>
              </a:rPr>
              <a:t>looking for </a:t>
            </a:r>
            <a:r>
              <a:rPr lang="fr-FR" sz="1400" b="0" i="0" u="none" strike="noStrike" cap="none" dirty="0">
                <a:solidFill>
                  <a:schemeClr val="dk1"/>
                </a:solidFill>
                <a:latin typeface="Georgia"/>
                <a:ea typeface="Calibri"/>
                <a:cs typeface="Georgia"/>
                <a:sym typeface="Calibri"/>
              </a:rPr>
              <a:t>an </a:t>
            </a:r>
            <a:r>
              <a:rPr lang="fr" sz="1400" b="0" i="0" u="none" strike="noStrike" cap="none" dirty="0">
                <a:solidFill>
                  <a:schemeClr val="dk1"/>
                </a:solidFill>
                <a:latin typeface="Georgia"/>
                <a:ea typeface="Calibri"/>
                <a:cs typeface="Georgia"/>
                <a:sym typeface="Calibri"/>
              </a:rPr>
              <a:t>accommodation the terms</a:t>
            </a:r>
            <a:r>
              <a:rPr lang="fr-FR" sz="1400" b="0" i="0" u="none" strike="noStrike" cap="none" dirty="0">
                <a:solidFill>
                  <a:schemeClr val="dk1"/>
                </a:solidFill>
                <a:latin typeface="Georgia"/>
                <a:ea typeface="Calibri"/>
                <a:cs typeface="Georgia"/>
                <a:sym typeface="Calibri"/>
              </a:rPr>
              <a:t> or </a:t>
            </a:r>
            <a:r>
              <a:rPr lang="fr-FR" sz="1400" b="0" i="0" u="none" strike="noStrike" cap="none" dirty="0" err="1">
                <a:solidFill>
                  <a:schemeClr val="dk1"/>
                </a:solidFill>
                <a:latin typeface="Georgia"/>
                <a:ea typeface="Calibri"/>
                <a:cs typeface="Georgia"/>
                <a:sym typeface="Calibri"/>
              </a:rPr>
              <a:t>shortcuts</a:t>
            </a:r>
            <a:r>
              <a:rPr lang="fr" sz="1400" b="0" i="0" u="none" strike="noStrike" cap="none" dirty="0">
                <a:solidFill>
                  <a:schemeClr val="dk1"/>
                </a:solidFill>
                <a:latin typeface="Georgia"/>
                <a:ea typeface="Calibri"/>
                <a:cs typeface="Georgia"/>
                <a:sym typeface="Calibri"/>
              </a:rPr>
              <a:t> used can sometimes make the ad</a:t>
            </a:r>
            <a:r>
              <a:rPr lang="fr-FR" sz="1400" b="0" i="0" u="none" strike="noStrike" cap="none" dirty="0">
                <a:solidFill>
                  <a:schemeClr val="dk1"/>
                </a:solidFill>
                <a:latin typeface="Georgia"/>
                <a:ea typeface="Calibri"/>
                <a:cs typeface="Georgia"/>
                <a:sym typeface="Calibri"/>
              </a:rPr>
              <a:t>vert</a:t>
            </a:r>
            <a:r>
              <a:rPr lang="fr" sz="1400" b="0" i="0" u="none" strike="noStrike" cap="none" dirty="0">
                <a:solidFill>
                  <a:schemeClr val="dk1"/>
                </a:solidFill>
                <a:latin typeface="Georgia"/>
                <a:ea typeface="Calibri"/>
                <a:cs typeface="Georgia"/>
                <a:sym typeface="Calibri"/>
              </a:rPr>
              <a:t>s </a:t>
            </a:r>
            <a:r>
              <a:rPr lang="fr-FR" sz="1400" b="0" i="0" u="none" strike="noStrike" cap="none" dirty="0" err="1">
                <a:solidFill>
                  <a:schemeClr val="dk1"/>
                </a:solidFill>
                <a:latin typeface="Georgia"/>
                <a:ea typeface="Calibri"/>
                <a:cs typeface="Georgia"/>
                <a:sym typeface="Calibri"/>
              </a:rPr>
              <a:t>difficult</a:t>
            </a:r>
            <a:r>
              <a:rPr lang="fr-FR" sz="1400" b="0" i="0" u="none" strike="noStrike" cap="none" dirty="0">
                <a:solidFill>
                  <a:schemeClr val="dk1"/>
                </a:solidFill>
                <a:latin typeface="Georgia"/>
                <a:ea typeface="Calibri"/>
                <a:cs typeface="Georgia"/>
                <a:sym typeface="Calibri"/>
              </a:rPr>
              <a:t> to </a:t>
            </a:r>
            <a:r>
              <a:rPr lang="fr-FR" sz="1400" b="0" i="0" u="none" strike="noStrike" cap="none" dirty="0" err="1">
                <a:solidFill>
                  <a:schemeClr val="dk1"/>
                </a:solidFill>
                <a:latin typeface="Georgia"/>
                <a:ea typeface="Calibri"/>
                <a:cs typeface="Georgia"/>
                <a:sym typeface="Calibri"/>
              </a:rPr>
              <a:t>understand</a:t>
            </a:r>
            <a:r>
              <a:rPr lang="fr" sz="1400" b="0" i="0" u="none" strike="noStrike" cap="none" dirty="0">
                <a:solidFill>
                  <a:schemeClr val="dk1"/>
                </a:solidFill>
                <a:latin typeface="Georgia"/>
                <a:ea typeface="Calibri"/>
                <a:cs typeface="Georgia"/>
                <a:sym typeface="Calibri"/>
              </a:rPr>
              <a:t>. Here is a non-exhaustive list of vocabulary to help you:</a:t>
            </a:r>
            <a:endParaRPr sz="1100" b="0" i="0" u="none" strike="noStrike" cap="none" dirty="0">
              <a:solidFill>
                <a:srgbClr val="000000"/>
              </a:solidFill>
              <a:latin typeface="Georgia"/>
              <a:cs typeface="Georgia"/>
              <a:sym typeface="Arial"/>
            </a:endParaRPr>
          </a:p>
          <a:p>
            <a:pPr marL="0" marR="0" lvl="0" indent="0" algn="l" rtl="0">
              <a:lnSpc>
                <a:spcPct val="100000"/>
              </a:lnSpc>
              <a:spcBef>
                <a:spcPts val="0"/>
              </a:spcBef>
              <a:spcAft>
                <a:spcPts val="0"/>
              </a:spcAft>
              <a:buClr>
                <a:srgbClr val="000000"/>
              </a:buClr>
              <a:buSzPts val="1400"/>
              <a:buFont typeface="Arial"/>
              <a:buNone/>
            </a:pPr>
            <a:endParaRPr sz="1400" b="0" i="1" u="none" strike="noStrike" cap="none" dirty="0">
              <a:solidFill>
                <a:schemeClr val="dk1"/>
              </a:solidFill>
              <a:latin typeface="Calibri"/>
              <a:ea typeface="Calibri"/>
              <a:cs typeface="Calibri"/>
              <a:sym typeface="Calibri"/>
            </a:endParaRPr>
          </a:p>
        </p:txBody>
      </p:sp>
      <p:pic>
        <p:nvPicPr>
          <p:cNvPr id="4" name="Image 3" descr="18-arrow.png">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pic>
        <p:nvPicPr>
          <p:cNvPr id="5" name="Image 4" descr="18-arrow.png">
            <a:hlinkClick r:id="" action="ppaction://hlinkshowjump?jump=next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6" name="Image 5" descr="iconmonstr-home-5-240.png">
            <a:hlinkClick r:id="rId4" action="ppaction://hlinksldjump"/>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Shape 151">
            <a:hlinkClick r:id="rId3" action="ppaction://hlinksldjump"/>
          </p:cNvPr>
          <p:cNvSpPr/>
          <p:nvPr/>
        </p:nvSpPr>
        <p:spPr>
          <a:xfrm>
            <a:off x="506625" y="1338997"/>
            <a:ext cx="1331720" cy="1291856"/>
          </a:xfrm>
          <a:prstGeom prst="roundRect">
            <a:avLst>
              <a:gd name="adj" fmla="val 16667"/>
            </a:avLst>
          </a:prstGeom>
          <a:solidFill>
            <a:srgbClr val="92D050"/>
          </a:solidFill>
          <a:ln w="19050" cap="flat" cmpd="sng">
            <a:solidFill>
              <a:srgbClr val="3E6624"/>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152" name="Shape 152">
            <a:hlinkClick r:id="rId3" action="ppaction://hlinksldjump"/>
          </p:cNvPr>
          <p:cNvSpPr txBox="1"/>
          <p:nvPr/>
        </p:nvSpPr>
        <p:spPr>
          <a:xfrm>
            <a:off x="585274" y="1566474"/>
            <a:ext cx="1082561" cy="900247"/>
          </a:xfrm>
          <a:prstGeom prst="rect">
            <a:avLst/>
          </a:prstGeom>
          <a:noFill/>
          <a:ln>
            <a:noFill/>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fr" sz="1300" b="0" i="0" u="none" strike="noStrike" cap="none" dirty="0">
                <a:solidFill>
                  <a:schemeClr val="dk1"/>
                </a:solidFill>
                <a:latin typeface="Chalkboard SE Regular"/>
                <a:ea typeface="Calibri"/>
                <a:cs typeface="Chalkboard SE Regular"/>
                <a:sym typeface="Calibri"/>
              </a:rPr>
              <a:t>3.1 </a:t>
            </a:r>
            <a:endParaRPr sz="1300" b="0" i="0" u="none" strike="noStrike" cap="none" dirty="0">
              <a:solidFill>
                <a:srgbClr val="000000"/>
              </a:solidFill>
              <a:latin typeface="Chalkboard SE Regular"/>
              <a:cs typeface="Chalkboard SE Regular"/>
              <a:sym typeface="Arial"/>
            </a:endParaRPr>
          </a:p>
          <a:p>
            <a:pPr marL="0" marR="0" lvl="0" indent="0" algn="ctr" rtl="0">
              <a:lnSpc>
                <a:spcPct val="100000"/>
              </a:lnSpc>
              <a:spcBef>
                <a:spcPts val="0"/>
              </a:spcBef>
              <a:spcAft>
                <a:spcPts val="0"/>
              </a:spcAft>
              <a:buClr>
                <a:srgbClr val="000000"/>
              </a:buClr>
              <a:buSzPts val="1400"/>
              <a:buFont typeface="Arial"/>
              <a:buNone/>
            </a:pPr>
            <a:r>
              <a:rPr lang="fr" sz="1300" b="0" i="0" u="none" strike="noStrike" cap="none" dirty="0">
                <a:solidFill>
                  <a:schemeClr val="dk1"/>
                </a:solidFill>
                <a:latin typeface="Chalkboard SE Regular"/>
                <a:ea typeface="Calibri"/>
                <a:cs typeface="Chalkboard SE Regular"/>
                <a:sym typeface="Calibri"/>
              </a:rPr>
              <a:t>Prepar</a:t>
            </a:r>
            <a:r>
              <a:rPr lang="fr-FR" sz="1300" dirty="0" err="1">
                <a:solidFill>
                  <a:schemeClr val="dk1"/>
                </a:solidFill>
                <a:latin typeface="Chalkboard SE Regular"/>
                <a:ea typeface="Calibri"/>
                <a:cs typeface="Chalkboard SE Regular"/>
                <a:sym typeface="Calibri"/>
              </a:rPr>
              <a:t>ation</a:t>
            </a:r>
            <a:r>
              <a:rPr lang="fr-FR" sz="1300" dirty="0">
                <a:solidFill>
                  <a:schemeClr val="dk1"/>
                </a:solidFill>
                <a:latin typeface="Chalkboard SE Regular"/>
                <a:ea typeface="Calibri"/>
                <a:cs typeface="Chalkboard SE Regular"/>
                <a:sym typeface="Calibri"/>
              </a:rPr>
              <a:t> of</a:t>
            </a:r>
            <a:r>
              <a:rPr lang="fr" sz="1300" b="0" i="0" u="none" strike="noStrike" cap="none" dirty="0">
                <a:solidFill>
                  <a:schemeClr val="dk1"/>
                </a:solidFill>
                <a:latin typeface="Chalkboard SE Regular"/>
                <a:ea typeface="Calibri"/>
                <a:cs typeface="Chalkboard SE Regular"/>
                <a:sym typeface="Calibri"/>
              </a:rPr>
              <a:t> </a:t>
            </a:r>
            <a:r>
              <a:rPr lang="fr-FR" sz="1300" b="0" i="0" u="none" strike="noStrike" cap="none" dirty="0">
                <a:solidFill>
                  <a:schemeClr val="dk1"/>
                </a:solidFill>
                <a:latin typeface="Chalkboard SE Regular"/>
                <a:ea typeface="Calibri"/>
                <a:cs typeface="Chalkboard SE Regular"/>
                <a:sym typeface="Calibri"/>
              </a:rPr>
              <a:t>the</a:t>
            </a:r>
            <a:r>
              <a:rPr lang="fr" sz="1300" b="0" i="0" u="none" strike="noStrike" cap="none" dirty="0">
                <a:solidFill>
                  <a:schemeClr val="dk1"/>
                </a:solidFill>
                <a:latin typeface="Chalkboard SE Regular"/>
                <a:ea typeface="Calibri"/>
                <a:cs typeface="Chalkboard SE Regular"/>
                <a:sym typeface="Calibri"/>
              </a:rPr>
              <a:t> file</a:t>
            </a:r>
            <a:r>
              <a:rPr lang="fr" sz="1400" b="0" i="0" u="none" strike="noStrike" cap="none" dirty="0">
                <a:solidFill>
                  <a:schemeClr val="dk1"/>
                </a:solidFill>
                <a:latin typeface="Calibri"/>
                <a:ea typeface="Calibri"/>
                <a:cs typeface="Calibri"/>
                <a:sym typeface="Calibri"/>
              </a:rPr>
              <a:t>	</a:t>
            </a:r>
            <a:endParaRPr sz="1400" b="0" i="0" u="none" strike="noStrike" cap="none" dirty="0">
              <a:solidFill>
                <a:schemeClr val="dk1"/>
              </a:solidFill>
              <a:latin typeface="Calibri"/>
              <a:ea typeface="Calibri"/>
              <a:cs typeface="Calibri"/>
              <a:sym typeface="Calibri"/>
            </a:endParaRPr>
          </a:p>
        </p:txBody>
      </p:sp>
      <p:sp>
        <p:nvSpPr>
          <p:cNvPr id="153" name="Shape 153">
            <a:hlinkClick r:id="rId4" action="ppaction://hlinksldjump"/>
          </p:cNvPr>
          <p:cNvSpPr/>
          <p:nvPr/>
        </p:nvSpPr>
        <p:spPr>
          <a:xfrm>
            <a:off x="2113900" y="1338997"/>
            <a:ext cx="1323133" cy="1291856"/>
          </a:xfrm>
          <a:prstGeom prst="roundRect">
            <a:avLst>
              <a:gd name="adj" fmla="val 18047"/>
            </a:avLst>
          </a:prstGeom>
          <a:solidFill>
            <a:srgbClr val="92D050"/>
          </a:solidFill>
          <a:ln w="19050" cap="flat" cmpd="sng">
            <a:solidFill>
              <a:srgbClr val="3E6624"/>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dk1"/>
              </a:buClr>
              <a:buSzPts val="1200"/>
              <a:buFont typeface="Calibri"/>
              <a:buNone/>
            </a:pPr>
            <a:endParaRPr sz="1300" b="0" i="0" u="none" strike="noStrike" cap="none" dirty="0">
              <a:solidFill>
                <a:schemeClr val="dk1"/>
              </a:solidFill>
              <a:latin typeface="Chalkboard SE Regular"/>
              <a:ea typeface="Calibri"/>
              <a:cs typeface="Chalkboard SE Regular"/>
              <a:sym typeface="Calibri"/>
            </a:endParaRPr>
          </a:p>
        </p:txBody>
      </p:sp>
      <p:sp>
        <p:nvSpPr>
          <p:cNvPr id="154" name="Shape 154">
            <a:hlinkClick r:id="rId5" action="ppaction://hlinksldjump"/>
          </p:cNvPr>
          <p:cNvSpPr/>
          <p:nvPr/>
        </p:nvSpPr>
        <p:spPr>
          <a:xfrm>
            <a:off x="6900462" y="1321235"/>
            <a:ext cx="1344663" cy="1316570"/>
          </a:xfrm>
          <a:prstGeom prst="roundRect">
            <a:avLst>
              <a:gd name="adj" fmla="val 18047"/>
            </a:avLst>
          </a:prstGeom>
          <a:solidFill>
            <a:srgbClr val="92D050"/>
          </a:solidFill>
          <a:ln w="19050" cap="flat" cmpd="sng">
            <a:solidFill>
              <a:srgbClr val="3E6624"/>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dk1"/>
              </a:buClr>
              <a:buSzPts val="1400"/>
              <a:buFont typeface="Calibri"/>
              <a:buNone/>
            </a:pPr>
            <a:r>
              <a:rPr lang="fr" sz="1300" b="0" i="0" u="none" strike="noStrike" cap="none" dirty="0">
                <a:solidFill>
                  <a:schemeClr val="dk1"/>
                </a:solidFill>
                <a:latin typeface="Chalkboard SE Regular"/>
                <a:ea typeface="Calibri"/>
                <a:cs typeface="Chalkboard SE Regular"/>
                <a:sym typeface="Calibri"/>
              </a:rPr>
              <a:t>3.</a:t>
            </a:r>
            <a:r>
              <a:rPr lang="fr-FR" sz="1300" b="0" i="0" u="none" strike="noStrike" cap="none" dirty="0">
                <a:solidFill>
                  <a:schemeClr val="dk1"/>
                </a:solidFill>
                <a:latin typeface="Chalkboard SE Regular"/>
                <a:ea typeface="Calibri"/>
                <a:cs typeface="Chalkboard SE Regular"/>
                <a:sym typeface="Calibri"/>
              </a:rPr>
              <a:t>5</a:t>
            </a:r>
            <a:r>
              <a:rPr lang="fr" sz="1300" b="0" i="0" u="none" strike="noStrike" cap="none" dirty="0">
                <a:solidFill>
                  <a:schemeClr val="dk1"/>
                </a:solidFill>
                <a:latin typeface="Chalkboard SE Regular"/>
                <a:ea typeface="Calibri"/>
                <a:cs typeface="Chalkboard SE Regular"/>
                <a:sym typeface="Calibri"/>
              </a:rPr>
              <a:t> </a:t>
            </a:r>
            <a:endParaRPr sz="1300" b="0" i="0" u="none" strike="noStrike" cap="none" dirty="0">
              <a:solidFill>
                <a:srgbClr val="000000"/>
              </a:solidFill>
              <a:latin typeface="Chalkboard SE Regular"/>
              <a:cs typeface="Chalkboard SE Regular"/>
              <a:sym typeface="Arial"/>
            </a:endParaRPr>
          </a:p>
          <a:p>
            <a:pPr marL="0" marR="0" lvl="0" indent="0" algn="ctr" rtl="0">
              <a:lnSpc>
                <a:spcPct val="90000"/>
              </a:lnSpc>
              <a:spcBef>
                <a:spcPts val="0"/>
              </a:spcBef>
              <a:spcAft>
                <a:spcPts val="0"/>
              </a:spcAft>
              <a:buClr>
                <a:schemeClr val="dk1"/>
              </a:buClr>
              <a:buSzPts val="1400"/>
              <a:buFont typeface="Calibri"/>
              <a:buNone/>
            </a:pPr>
            <a:r>
              <a:rPr lang="fr" sz="1300" b="0" i="0" u="none" strike="noStrike" cap="none" dirty="0">
                <a:solidFill>
                  <a:schemeClr val="dk1"/>
                </a:solidFill>
                <a:latin typeface="Chalkboard SE Regular"/>
                <a:ea typeface="Calibri"/>
                <a:cs typeface="Chalkboard SE Regular"/>
                <a:sym typeface="Calibri"/>
              </a:rPr>
              <a:t>Condition</a:t>
            </a:r>
            <a:r>
              <a:rPr lang="fr-FR" sz="1300" b="0" i="0" u="none" strike="noStrike" cap="none" dirty="0">
                <a:solidFill>
                  <a:schemeClr val="dk1"/>
                </a:solidFill>
                <a:latin typeface="Chalkboard SE Regular"/>
                <a:ea typeface="Calibri"/>
                <a:cs typeface="Chalkboard SE Regular"/>
                <a:sym typeface="Calibri"/>
              </a:rPr>
              <a:t> &amp; </a:t>
            </a:r>
            <a:r>
              <a:rPr lang="fr-FR" sz="1300" dirty="0" err="1">
                <a:solidFill>
                  <a:schemeClr val="dk1"/>
                </a:solidFill>
                <a:latin typeface="Chalkboard SE Regular"/>
                <a:ea typeface="Calibri"/>
                <a:cs typeface="Chalkboard SE Regular"/>
                <a:sym typeface="Calibri"/>
              </a:rPr>
              <a:t>i</a:t>
            </a:r>
            <a:r>
              <a:rPr lang="fr-FR" sz="1300" b="0" i="0" u="none" strike="noStrike" cap="none" dirty="0" err="1">
                <a:solidFill>
                  <a:schemeClr val="dk1"/>
                </a:solidFill>
                <a:latin typeface="Chalkboard SE Regular"/>
                <a:ea typeface="Calibri"/>
                <a:cs typeface="Chalkboard SE Regular"/>
                <a:sym typeface="Calibri"/>
              </a:rPr>
              <a:t>nventory</a:t>
            </a:r>
            <a:r>
              <a:rPr lang="fr" sz="1300" b="0" i="0" u="none" strike="noStrike" cap="none" dirty="0">
                <a:solidFill>
                  <a:schemeClr val="dk1"/>
                </a:solidFill>
                <a:latin typeface="Chalkboard SE Regular"/>
                <a:ea typeface="Calibri"/>
                <a:cs typeface="Chalkboard SE Regular"/>
                <a:sym typeface="Calibri"/>
              </a:rPr>
              <a:t> report</a:t>
            </a:r>
            <a:endParaRPr sz="1300" b="0" i="0" u="none" strike="noStrike" cap="none" dirty="0">
              <a:solidFill>
                <a:schemeClr val="dk1"/>
              </a:solidFill>
              <a:latin typeface="Chalkboard SE Regular"/>
              <a:ea typeface="Calibri"/>
              <a:cs typeface="Chalkboard SE Regular"/>
              <a:sym typeface="Calibri"/>
            </a:endParaRPr>
          </a:p>
        </p:txBody>
      </p:sp>
      <p:sp>
        <p:nvSpPr>
          <p:cNvPr id="155" name="Shape 155">
            <a:hlinkClick r:id="rId6" action="ppaction://hlinksldjump"/>
          </p:cNvPr>
          <p:cNvSpPr/>
          <p:nvPr/>
        </p:nvSpPr>
        <p:spPr>
          <a:xfrm>
            <a:off x="3711986" y="1321235"/>
            <a:ext cx="1341247" cy="1316570"/>
          </a:xfrm>
          <a:prstGeom prst="roundRect">
            <a:avLst>
              <a:gd name="adj" fmla="val 18047"/>
            </a:avLst>
          </a:prstGeom>
          <a:solidFill>
            <a:srgbClr val="92D050"/>
          </a:solidFill>
          <a:ln w="19050" cap="flat" cmpd="sng">
            <a:solidFill>
              <a:srgbClr val="3E6624"/>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dk1"/>
              </a:buClr>
              <a:buSzPts val="1400"/>
              <a:buFont typeface="Calibri"/>
              <a:buNone/>
            </a:pPr>
            <a:endParaRPr sz="1200" b="0" i="0" u="none" strike="noStrike" cap="none" dirty="0">
              <a:solidFill>
                <a:schemeClr val="dk1"/>
              </a:solidFill>
              <a:latin typeface="Calibri"/>
              <a:ea typeface="Calibri"/>
              <a:cs typeface="Calibri"/>
              <a:sym typeface="Calibri"/>
            </a:endParaRPr>
          </a:p>
        </p:txBody>
      </p:sp>
      <p:sp>
        <p:nvSpPr>
          <p:cNvPr id="156" name="Shape 156">
            <a:hlinkClick r:id="rId7" action="ppaction://hlinksldjump"/>
          </p:cNvPr>
          <p:cNvSpPr/>
          <p:nvPr/>
        </p:nvSpPr>
        <p:spPr>
          <a:xfrm>
            <a:off x="5316030" y="1321236"/>
            <a:ext cx="1319610" cy="1317110"/>
          </a:xfrm>
          <a:prstGeom prst="roundRect">
            <a:avLst>
              <a:gd name="adj" fmla="val 18047"/>
            </a:avLst>
          </a:prstGeom>
          <a:solidFill>
            <a:srgbClr val="92D050"/>
          </a:solidFill>
          <a:ln w="19050" cap="flat" cmpd="sng">
            <a:solidFill>
              <a:srgbClr val="3E6624"/>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dk1"/>
              </a:buClr>
              <a:buSzPts val="1400"/>
              <a:buFont typeface="Calibri"/>
              <a:buNone/>
            </a:pPr>
            <a:endParaRPr sz="1200" b="0" i="0" u="none" strike="noStrike" cap="none" dirty="0">
              <a:solidFill>
                <a:schemeClr val="dk1"/>
              </a:solidFill>
              <a:latin typeface="Calibri"/>
              <a:ea typeface="Calibri"/>
              <a:cs typeface="Calibri"/>
              <a:sym typeface="Calibri"/>
            </a:endParaRPr>
          </a:p>
        </p:txBody>
      </p:sp>
      <p:sp>
        <p:nvSpPr>
          <p:cNvPr id="157" name="Shape 157"/>
          <p:cNvSpPr txBox="1"/>
          <p:nvPr/>
        </p:nvSpPr>
        <p:spPr>
          <a:xfrm>
            <a:off x="506625" y="301505"/>
            <a:ext cx="7738500" cy="392400"/>
          </a:xfrm>
          <a:prstGeom prst="rect">
            <a:avLst/>
          </a:prstGeom>
          <a:noFill/>
          <a:ln w="28575" cap="flat" cmpd="sng">
            <a:solidFill>
              <a:schemeClr val="accent3">
                <a:lumMod val="50000"/>
              </a:schemeClr>
            </a:solidFill>
            <a:prstDash val="solid"/>
            <a:round/>
            <a:headEnd type="none" w="sm" len="sm"/>
            <a:tailEnd type="none" w="sm" len="sm"/>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Clr>
                <a:srgbClr val="000000"/>
              </a:buClr>
              <a:buSzPts val="2100"/>
              <a:buFont typeface="Arial"/>
              <a:buNone/>
            </a:pPr>
            <a:r>
              <a:rPr lang="fr" sz="2100" b="0" i="0" u="none" strike="noStrike" cap="none" dirty="0">
                <a:solidFill>
                  <a:schemeClr val="dk1"/>
                </a:solidFill>
                <a:latin typeface="Chalkboard SE Regular"/>
                <a:ea typeface="Calibri"/>
                <a:cs typeface="Chalkboard SE Regular"/>
                <a:sym typeface="Calibri"/>
              </a:rPr>
              <a:t>3. SIGN </a:t>
            </a:r>
            <a:r>
              <a:rPr lang="fr-FR" sz="2100" dirty="0">
                <a:solidFill>
                  <a:schemeClr val="dk1"/>
                </a:solidFill>
                <a:latin typeface="Chalkboard SE Regular"/>
                <a:ea typeface="Calibri"/>
                <a:cs typeface="Chalkboard SE Regular"/>
                <a:sym typeface="Calibri"/>
              </a:rPr>
              <a:t>THE</a:t>
            </a:r>
            <a:r>
              <a:rPr lang="fr" sz="2100" b="0" i="0" u="none" strike="noStrike" cap="none" dirty="0">
                <a:solidFill>
                  <a:schemeClr val="dk1"/>
                </a:solidFill>
                <a:latin typeface="Chalkboard SE Regular"/>
                <a:ea typeface="Calibri"/>
                <a:cs typeface="Chalkboard SE Regular"/>
                <a:sym typeface="Calibri"/>
              </a:rPr>
              <a:t> LEAS</a:t>
            </a:r>
            <a:r>
              <a:rPr lang="fr-FR" sz="2100" dirty="0">
                <a:solidFill>
                  <a:schemeClr val="dk1"/>
                </a:solidFill>
                <a:latin typeface="Chalkboard SE Regular"/>
                <a:ea typeface="Calibri"/>
                <a:cs typeface="Chalkboard SE Regular"/>
                <a:sym typeface="Calibri"/>
              </a:rPr>
              <a:t>E (RENTING CONTRACT)</a:t>
            </a:r>
            <a:endParaRPr sz="2100" b="0" i="0" u="none" strike="noStrike" cap="none" dirty="0">
              <a:solidFill>
                <a:schemeClr val="dk1"/>
              </a:solidFill>
              <a:latin typeface="Chalkboard SE Regular"/>
              <a:ea typeface="Calibri"/>
              <a:cs typeface="Chalkboard SE Regular"/>
              <a:sym typeface="Calibri"/>
            </a:endParaRPr>
          </a:p>
        </p:txBody>
      </p:sp>
      <p:sp>
        <p:nvSpPr>
          <p:cNvPr id="9" name="Shape 152">
            <a:hlinkClick r:id="rId4" action="ppaction://hlinksldjump"/>
          </p:cNvPr>
          <p:cNvSpPr txBox="1"/>
          <p:nvPr/>
        </p:nvSpPr>
        <p:spPr>
          <a:xfrm>
            <a:off x="2211590" y="1604457"/>
            <a:ext cx="1082561" cy="900247"/>
          </a:xfrm>
          <a:prstGeom prst="rect">
            <a:avLst/>
          </a:prstGeom>
          <a:noFill/>
          <a:ln>
            <a:noFill/>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fr" sz="1300" b="0" i="0" u="none" strike="noStrike" cap="none" dirty="0">
                <a:solidFill>
                  <a:schemeClr val="dk1"/>
                </a:solidFill>
                <a:latin typeface="Chalkboard SE Regular"/>
                <a:ea typeface="Calibri"/>
                <a:cs typeface="Chalkboard SE Regular"/>
                <a:sym typeface="Calibri"/>
              </a:rPr>
              <a:t>3.</a:t>
            </a:r>
            <a:r>
              <a:rPr lang="fr-FR" sz="1300" dirty="0">
                <a:solidFill>
                  <a:schemeClr val="dk1"/>
                </a:solidFill>
                <a:latin typeface="Chalkboard SE Regular"/>
                <a:ea typeface="Calibri"/>
                <a:cs typeface="Chalkboard SE Regular"/>
                <a:sym typeface="Calibri"/>
              </a:rPr>
              <a:t>2</a:t>
            </a:r>
            <a:endParaRPr sz="1300" b="0" i="0" u="none" strike="noStrike" cap="none" dirty="0">
              <a:solidFill>
                <a:srgbClr val="000000"/>
              </a:solidFill>
              <a:latin typeface="Chalkboard SE Regular"/>
              <a:cs typeface="Chalkboard SE Regular"/>
              <a:sym typeface="Arial"/>
            </a:endParaRPr>
          </a:p>
          <a:p>
            <a:pPr lvl="0" algn="ctr">
              <a:lnSpc>
                <a:spcPct val="90000"/>
              </a:lnSpc>
              <a:buClr>
                <a:schemeClr val="dk1"/>
              </a:buClr>
              <a:buSzPts val="1400"/>
            </a:pPr>
            <a:r>
              <a:rPr lang="fr-FR" sz="1400" b="0" i="0" u="none" strike="noStrike" cap="none" dirty="0">
                <a:solidFill>
                  <a:schemeClr val="dk1"/>
                </a:solidFill>
                <a:latin typeface="Chalkboard SE Regular"/>
                <a:ea typeface="Calibri"/>
                <a:cs typeface="Chalkboard SE Regular"/>
                <a:sym typeface="Calibri"/>
              </a:rPr>
              <a:t>The </a:t>
            </a:r>
            <a:r>
              <a:rPr lang="fr-FR" sz="1400" b="0" i="0" u="none" strike="noStrike" cap="none" dirty="0" err="1">
                <a:solidFill>
                  <a:schemeClr val="dk1"/>
                </a:solidFill>
                <a:latin typeface="Chalkboard SE Regular"/>
                <a:ea typeface="Calibri"/>
                <a:cs typeface="Chalkboard SE Regular"/>
                <a:sym typeface="Calibri"/>
              </a:rPr>
              <a:t>lease</a:t>
            </a:r>
            <a:endParaRPr sz="1400" b="0" i="0" u="none" strike="noStrike" cap="none" dirty="0">
              <a:solidFill>
                <a:schemeClr val="dk1"/>
              </a:solidFill>
              <a:latin typeface="Calibri"/>
              <a:ea typeface="Calibri"/>
              <a:cs typeface="Calibri"/>
              <a:sym typeface="Calibri"/>
            </a:endParaRPr>
          </a:p>
        </p:txBody>
      </p:sp>
      <p:sp>
        <p:nvSpPr>
          <p:cNvPr id="10" name="Shape 152">
            <a:hlinkClick r:id="rId6" action="ppaction://hlinksldjump"/>
          </p:cNvPr>
          <p:cNvSpPr txBox="1"/>
          <p:nvPr/>
        </p:nvSpPr>
        <p:spPr>
          <a:xfrm>
            <a:off x="3733998" y="1551890"/>
            <a:ext cx="1319235" cy="1078963"/>
          </a:xfrm>
          <a:prstGeom prst="rect">
            <a:avLst/>
          </a:prstGeom>
          <a:noFill/>
          <a:ln>
            <a:noFill/>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fr-FR" sz="1300" dirty="0">
                <a:solidFill>
                  <a:schemeClr val="dk1"/>
                </a:solidFill>
                <a:latin typeface="Chalkboard SE Regular"/>
                <a:ea typeface="Calibri"/>
                <a:cs typeface="Chalkboard SE Regular"/>
                <a:sym typeface="Calibri"/>
              </a:rPr>
              <a:t>3.3 </a:t>
            </a:r>
            <a:endParaRPr lang="fr-FR" sz="1300" dirty="0">
              <a:latin typeface="Chalkboard SE Regular"/>
              <a:cs typeface="Chalkboard SE Regular"/>
            </a:endParaRPr>
          </a:p>
          <a:p>
            <a:pPr lvl="0" algn="ctr">
              <a:lnSpc>
                <a:spcPct val="90000"/>
              </a:lnSpc>
              <a:buClr>
                <a:schemeClr val="dk1"/>
              </a:buClr>
              <a:buSzPts val="1200"/>
            </a:pPr>
            <a:r>
              <a:rPr lang="fr-FR" sz="1300" dirty="0" err="1">
                <a:solidFill>
                  <a:schemeClr val="dk1"/>
                </a:solidFill>
                <a:latin typeface="Chalkboard SE Regular"/>
                <a:ea typeface="Calibri"/>
                <a:cs typeface="Chalkboard SE Regular"/>
                <a:sym typeface="Calibri"/>
              </a:rPr>
              <a:t>Responsibilities</a:t>
            </a:r>
            <a:r>
              <a:rPr lang="fr-FR" sz="1300" dirty="0">
                <a:solidFill>
                  <a:schemeClr val="dk1"/>
                </a:solidFill>
                <a:latin typeface="Chalkboard SE Regular"/>
                <a:ea typeface="Calibri"/>
                <a:cs typeface="Chalkboard SE Regular"/>
                <a:sym typeface="Calibri"/>
              </a:rPr>
              <a:t> of the tenant</a:t>
            </a:r>
          </a:p>
          <a:p>
            <a:pPr marL="0" marR="0" lvl="0" indent="0" algn="ctr" rtl="0">
              <a:lnSpc>
                <a:spcPct val="100000"/>
              </a:lnSpc>
              <a:spcBef>
                <a:spcPts val="0"/>
              </a:spcBef>
              <a:spcAft>
                <a:spcPts val="0"/>
              </a:spcAft>
              <a:buClr>
                <a:srgbClr val="000000"/>
              </a:buClr>
              <a:buSzPts val="1400"/>
              <a:buFont typeface="Arial"/>
              <a:buNone/>
            </a:pPr>
            <a:r>
              <a:rPr lang="fr" sz="1400" b="0" i="0" u="none" strike="noStrike" cap="none" dirty="0">
                <a:solidFill>
                  <a:schemeClr val="dk1"/>
                </a:solidFill>
                <a:latin typeface="Calibri"/>
                <a:ea typeface="Calibri"/>
                <a:cs typeface="Calibri"/>
                <a:sym typeface="Calibri"/>
              </a:rPr>
              <a:t>	</a:t>
            </a:r>
            <a:endParaRPr sz="1400" b="0" i="0" u="none" strike="noStrike" cap="none" dirty="0">
              <a:solidFill>
                <a:schemeClr val="dk1"/>
              </a:solidFill>
              <a:latin typeface="Calibri"/>
              <a:ea typeface="Calibri"/>
              <a:cs typeface="Calibri"/>
              <a:sym typeface="Calibri"/>
            </a:endParaRPr>
          </a:p>
        </p:txBody>
      </p:sp>
      <p:sp>
        <p:nvSpPr>
          <p:cNvPr id="11" name="Shape 152">
            <a:hlinkClick r:id="rId7" action="ppaction://hlinksldjump"/>
          </p:cNvPr>
          <p:cNvSpPr txBox="1"/>
          <p:nvPr/>
        </p:nvSpPr>
        <p:spPr>
          <a:xfrm>
            <a:off x="5259113" y="1578295"/>
            <a:ext cx="1403170" cy="954821"/>
          </a:xfrm>
          <a:prstGeom prst="rect">
            <a:avLst/>
          </a:prstGeom>
          <a:noFill/>
          <a:ln>
            <a:noFill/>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fr-FR" sz="1300" dirty="0">
                <a:solidFill>
                  <a:schemeClr val="dk1"/>
                </a:solidFill>
                <a:latin typeface="Chalkboard SE Regular"/>
                <a:ea typeface="Calibri"/>
                <a:cs typeface="Chalkboard SE Regular"/>
                <a:sym typeface="Calibri"/>
              </a:rPr>
              <a:t>3.4</a:t>
            </a:r>
            <a:endParaRPr lang="fr-FR" sz="1300" dirty="0">
              <a:latin typeface="Chalkboard SE Regular"/>
              <a:cs typeface="Chalkboard SE Regular"/>
            </a:endParaRPr>
          </a:p>
          <a:p>
            <a:pPr lvl="0" algn="ctr">
              <a:lnSpc>
                <a:spcPct val="90000"/>
              </a:lnSpc>
              <a:buClr>
                <a:schemeClr val="dk1"/>
              </a:buClr>
              <a:buSzPts val="1200"/>
            </a:pPr>
            <a:r>
              <a:rPr lang="fr-FR" sz="1300" dirty="0" err="1">
                <a:solidFill>
                  <a:schemeClr val="dk1"/>
                </a:solidFill>
                <a:latin typeface="Chalkboard SE Regular"/>
                <a:ea typeface="Calibri"/>
                <a:cs typeface="Chalkboard SE Regular"/>
                <a:sym typeface="Calibri"/>
              </a:rPr>
              <a:t>Responsibilities</a:t>
            </a:r>
            <a:r>
              <a:rPr lang="fr-FR" sz="1300" dirty="0">
                <a:solidFill>
                  <a:schemeClr val="dk1"/>
                </a:solidFill>
                <a:latin typeface="Chalkboard SE Regular"/>
                <a:ea typeface="Calibri"/>
                <a:cs typeface="Chalkboard SE Regular"/>
                <a:sym typeface="Calibri"/>
              </a:rPr>
              <a:t> of the landlord</a:t>
            </a:r>
            <a:r>
              <a:rPr lang="fr" sz="1400" b="0" i="0" u="none" strike="noStrike" cap="none" dirty="0">
                <a:solidFill>
                  <a:schemeClr val="dk1"/>
                </a:solidFill>
                <a:latin typeface="Calibri"/>
                <a:ea typeface="Calibri"/>
                <a:cs typeface="Calibri"/>
                <a:sym typeface="Calibri"/>
              </a:rPr>
              <a:t>	</a:t>
            </a:r>
            <a:endParaRPr sz="1400" b="0" i="0" u="none" strike="noStrike" cap="none" dirty="0">
              <a:solidFill>
                <a:schemeClr val="dk1"/>
              </a:solidFill>
              <a:latin typeface="Calibri"/>
              <a:ea typeface="Calibri"/>
              <a:cs typeface="Calibri"/>
              <a:sym typeface="Calibri"/>
            </a:endParaRPr>
          </a:p>
        </p:txBody>
      </p:sp>
      <p:pic>
        <p:nvPicPr>
          <p:cNvPr id="12" name="Image 11" descr="29-arrow.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646313">
            <a:off x="43830" y="690523"/>
            <a:ext cx="477109" cy="733419"/>
          </a:xfrm>
          <a:prstGeom prst="rect">
            <a:avLst/>
          </a:prstGeom>
        </p:spPr>
      </p:pic>
      <p:pic>
        <p:nvPicPr>
          <p:cNvPr id="13" name="Image 12" descr="35-arrow.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18764404">
            <a:off x="1751694" y="2547200"/>
            <a:ext cx="452288" cy="559633"/>
          </a:xfrm>
          <a:prstGeom prst="rect">
            <a:avLst/>
          </a:prstGeom>
        </p:spPr>
      </p:pic>
      <p:pic>
        <p:nvPicPr>
          <p:cNvPr id="14" name="Image 13" descr="35-arrow.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18764404">
            <a:off x="3342799" y="2496006"/>
            <a:ext cx="452288" cy="559633"/>
          </a:xfrm>
          <a:prstGeom prst="rect">
            <a:avLst/>
          </a:prstGeom>
        </p:spPr>
      </p:pic>
      <p:pic>
        <p:nvPicPr>
          <p:cNvPr id="15" name="Image 14" descr="35-arrow.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18764404">
            <a:off x="4971050" y="2496007"/>
            <a:ext cx="452288" cy="559633"/>
          </a:xfrm>
          <a:prstGeom prst="rect">
            <a:avLst/>
          </a:prstGeom>
        </p:spPr>
      </p:pic>
      <p:pic>
        <p:nvPicPr>
          <p:cNvPr id="16" name="Image 15" descr="35-arrow.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18764404">
            <a:off x="6560537" y="2496006"/>
            <a:ext cx="452288" cy="559633"/>
          </a:xfrm>
          <a:prstGeom prst="rect">
            <a:avLst/>
          </a:prstGeom>
        </p:spPr>
      </p:pic>
      <p:pic>
        <p:nvPicPr>
          <p:cNvPr id="17" name="Image 16" descr="18-arrow.png">
            <a:hlinkClick r:id="" action="ppaction://hlinkshowjump?jump=previousslide"/>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pic>
        <p:nvPicPr>
          <p:cNvPr id="18" name="Image 17" descr="18-arrow.png">
            <a:hlinkClick r:id="" action="ppaction://hlinkshowjump?jump=nextslide"/>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19" name="Image 18" descr="iconmonstr-home-5-240.png">
            <a:hlinkClick r:id="rId11" action="ppaction://hlinksldjump"/>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Shape 162"/>
          <p:cNvSpPr txBox="1"/>
          <p:nvPr/>
        </p:nvSpPr>
        <p:spPr>
          <a:xfrm>
            <a:off x="322257" y="165236"/>
            <a:ext cx="7982400" cy="392400"/>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100"/>
              <a:buFont typeface="Arial"/>
              <a:buNone/>
            </a:pPr>
            <a:r>
              <a:rPr lang="fr" sz="2100" b="1" i="0" u="none" strike="noStrike" cap="none" dirty="0">
                <a:solidFill>
                  <a:schemeClr val="accent3">
                    <a:lumMod val="75000"/>
                  </a:schemeClr>
                </a:solidFill>
                <a:latin typeface="Chalkboard SE Regular"/>
                <a:ea typeface="Calibri"/>
                <a:cs typeface="Chalkboard SE Regular"/>
                <a:sym typeface="Calibri"/>
              </a:rPr>
              <a:t>3.1 Prepar</a:t>
            </a:r>
            <a:r>
              <a:rPr lang="fr-FR" sz="2100" b="1" i="0" u="none" strike="noStrike" cap="none" dirty="0" err="1">
                <a:solidFill>
                  <a:schemeClr val="accent3">
                    <a:lumMod val="75000"/>
                  </a:schemeClr>
                </a:solidFill>
                <a:latin typeface="Chalkboard SE Regular"/>
                <a:ea typeface="Calibri"/>
                <a:cs typeface="Chalkboard SE Regular"/>
                <a:sym typeface="Calibri"/>
              </a:rPr>
              <a:t>ation</a:t>
            </a:r>
            <a:r>
              <a:rPr lang="fr-FR" sz="2100" b="1" i="0" u="none" strike="noStrike" cap="none" dirty="0">
                <a:solidFill>
                  <a:schemeClr val="accent3">
                    <a:lumMod val="75000"/>
                  </a:schemeClr>
                </a:solidFill>
                <a:latin typeface="Chalkboard SE Regular"/>
                <a:ea typeface="Calibri"/>
                <a:cs typeface="Chalkboard SE Regular"/>
                <a:sym typeface="Calibri"/>
              </a:rPr>
              <a:t> of</a:t>
            </a:r>
            <a:r>
              <a:rPr lang="fr" sz="2100" b="1" i="0" u="none" strike="noStrike" cap="none" dirty="0">
                <a:solidFill>
                  <a:schemeClr val="accent3">
                    <a:lumMod val="75000"/>
                  </a:schemeClr>
                </a:solidFill>
                <a:latin typeface="Chalkboard SE Regular"/>
                <a:ea typeface="Calibri"/>
                <a:cs typeface="Chalkboard SE Regular"/>
                <a:sym typeface="Calibri"/>
              </a:rPr>
              <a:t> </a:t>
            </a:r>
            <a:r>
              <a:rPr lang="fr-FR" sz="2100" b="1" i="0" u="none" strike="noStrike" cap="none" dirty="0">
                <a:solidFill>
                  <a:schemeClr val="accent3">
                    <a:lumMod val="75000"/>
                  </a:schemeClr>
                </a:solidFill>
                <a:latin typeface="Chalkboard SE Regular"/>
                <a:ea typeface="Calibri"/>
                <a:cs typeface="Chalkboard SE Regular"/>
                <a:sym typeface="Calibri"/>
              </a:rPr>
              <a:t>the</a:t>
            </a:r>
            <a:r>
              <a:rPr lang="fr" sz="2100" b="1" i="0" u="none" strike="noStrike" cap="none" dirty="0">
                <a:solidFill>
                  <a:schemeClr val="accent3">
                    <a:lumMod val="75000"/>
                  </a:schemeClr>
                </a:solidFill>
                <a:latin typeface="Chalkboard SE Regular"/>
                <a:ea typeface="Calibri"/>
                <a:cs typeface="Chalkboard SE Regular"/>
                <a:sym typeface="Calibri"/>
              </a:rPr>
              <a:t> file</a:t>
            </a:r>
            <a:endParaRPr sz="2100" b="1" i="0" u="none" strike="noStrike" cap="none" dirty="0">
              <a:solidFill>
                <a:schemeClr val="accent3">
                  <a:lumMod val="75000"/>
                </a:schemeClr>
              </a:solidFill>
              <a:latin typeface="Chalkboard SE Regular"/>
              <a:ea typeface="Calibri"/>
              <a:cs typeface="Chalkboard SE Regular"/>
              <a:sym typeface="Calibri"/>
            </a:endParaRPr>
          </a:p>
        </p:txBody>
      </p:sp>
      <p:sp>
        <p:nvSpPr>
          <p:cNvPr id="163" name="Shape 163"/>
          <p:cNvSpPr/>
          <p:nvPr/>
        </p:nvSpPr>
        <p:spPr>
          <a:xfrm>
            <a:off x="322257" y="682800"/>
            <a:ext cx="6987600" cy="4555172"/>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fr-FR" b="1" dirty="0">
                <a:solidFill>
                  <a:schemeClr val="dk1"/>
                </a:solidFill>
                <a:latin typeface="Georgia"/>
                <a:ea typeface="Calibri"/>
                <a:cs typeface="Georgia"/>
                <a:sym typeface="Calibri"/>
              </a:rPr>
              <a:t>The d</a:t>
            </a:r>
            <a:r>
              <a:rPr lang="fr" sz="1400" b="1" i="0" u="none" strike="noStrike" cap="none" dirty="0">
                <a:solidFill>
                  <a:schemeClr val="dk1"/>
                </a:solidFill>
                <a:latin typeface="Georgia"/>
                <a:ea typeface="Calibri"/>
                <a:cs typeface="Georgia"/>
                <a:sym typeface="Calibri"/>
              </a:rPr>
              <a:t>ocuments </a:t>
            </a:r>
            <a:r>
              <a:rPr lang="fr-FR" sz="1400" b="1" i="0" u="none" strike="noStrike" cap="none" dirty="0" err="1">
                <a:solidFill>
                  <a:schemeClr val="dk1"/>
                </a:solidFill>
                <a:latin typeface="Georgia"/>
                <a:ea typeface="Calibri"/>
                <a:cs typeface="Georgia"/>
                <a:sym typeface="Calibri"/>
              </a:rPr>
              <a:t>that</a:t>
            </a:r>
            <a:r>
              <a:rPr lang="fr-FR" sz="1400" b="1" i="0" u="none" strike="noStrike" cap="none" dirty="0">
                <a:solidFill>
                  <a:schemeClr val="dk1"/>
                </a:solidFill>
                <a:latin typeface="Georgia"/>
                <a:ea typeface="Calibri"/>
                <a:cs typeface="Georgia"/>
                <a:sym typeface="Calibri"/>
              </a:rPr>
              <a:t> </a:t>
            </a:r>
            <a:r>
              <a:rPr lang="fr" sz="1400" b="1" i="0" u="none" strike="noStrike" cap="none" dirty="0">
                <a:solidFill>
                  <a:schemeClr val="dk1"/>
                </a:solidFill>
                <a:latin typeface="Georgia"/>
                <a:ea typeface="Calibri"/>
                <a:cs typeface="Georgia"/>
                <a:sym typeface="Calibri"/>
              </a:rPr>
              <a:t>may be requested when handing in your file (or when sending by email)</a:t>
            </a:r>
            <a:r>
              <a:rPr lang="fr-FR" sz="1400" b="1" i="0" u="none" strike="noStrike" cap="none" dirty="0">
                <a:solidFill>
                  <a:schemeClr val="dk1"/>
                </a:solidFill>
                <a:latin typeface="Georgia"/>
                <a:ea typeface="Calibri"/>
                <a:cs typeface="Georgia"/>
                <a:sym typeface="Calibri"/>
              </a:rPr>
              <a:t> are the </a:t>
            </a:r>
            <a:r>
              <a:rPr lang="fr-FR" sz="1400" b="1" i="0" u="none" strike="noStrike" cap="none" dirty="0" err="1">
                <a:solidFill>
                  <a:schemeClr val="dk1"/>
                </a:solidFill>
                <a:latin typeface="Georgia"/>
                <a:ea typeface="Calibri"/>
                <a:cs typeface="Georgia"/>
                <a:sym typeface="Calibri"/>
              </a:rPr>
              <a:t>following</a:t>
            </a:r>
            <a:r>
              <a:rPr lang="fr-FR" sz="1400" b="1" i="0" u="none" strike="noStrike" cap="none" dirty="0">
                <a:solidFill>
                  <a:schemeClr val="dk1"/>
                </a:solidFill>
                <a:latin typeface="Georgia"/>
                <a:ea typeface="Calibri"/>
                <a:cs typeface="Georgia"/>
                <a:sym typeface="Calibri"/>
              </a:rPr>
              <a:t>:</a:t>
            </a: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chemeClr val="dk1"/>
              </a:solidFill>
              <a:latin typeface="Georgia"/>
              <a:ea typeface="Calibri"/>
              <a:cs typeface="Georgia"/>
              <a:sym typeface="Calibri"/>
            </a:endParaRPr>
          </a:p>
          <a:p>
            <a:pPr marL="215900" lvl="0" indent="-215900">
              <a:buClr>
                <a:schemeClr val="dk1"/>
              </a:buClr>
              <a:buSzPts val="1400"/>
              <a:buFont typeface="Noto Sans Symbols"/>
              <a:buChar char="✓"/>
            </a:pPr>
            <a:r>
              <a:rPr lang="fr" dirty="0">
                <a:solidFill>
                  <a:schemeClr val="dk1"/>
                </a:solidFill>
                <a:latin typeface="Georgia"/>
                <a:ea typeface="Calibri"/>
                <a:cs typeface="Georgia"/>
                <a:sym typeface="Calibri"/>
              </a:rPr>
              <a:t>Proof of identity </a:t>
            </a:r>
            <a:r>
              <a:rPr lang="fr-FR" dirty="0">
                <a:solidFill>
                  <a:schemeClr val="dk1"/>
                </a:solidFill>
                <a:latin typeface="Georgia"/>
                <a:ea typeface="Calibri"/>
                <a:cs typeface="Georgia"/>
                <a:sym typeface="Calibri"/>
              </a:rPr>
              <a:t>(</a:t>
            </a:r>
            <a:r>
              <a:rPr lang="fr-FR" dirty="0" err="1">
                <a:solidFill>
                  <a:schemeClr val="dk1"/>
                </a:solidFill>
                <a:latin typeface="Georgia"/>
                <a:ea typeface="Calibri"/>
                <a:cs typeface="Georgia"/>
                <a:sym typeface="Calibri"/>
              </a:rPr>
              <a:t>identity</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card</a:t>
            </a:r>
            <a:r>
              <a:rPr lang="fr-FR" dirty="0">
                <a:solidFill>
                  <a:schemeClr val="dk1"/>
                </a:solidFill>
                <a:latin typeface="Georgia"/>
                <a:ea typeface="Calibri"/>
                <a:cs typeface="Georgia"/>
                <a:sym typeface="Calibri"/>
              </a:rPr>
              <a:t> or </a:t>
            </a:r>
            <a:r>
              <a:rPr lang="fr-FR" dirty="0" err="1">
                <a:solidFill>
                  <a:schemeClr val="dk1"/>
                </a:solidFill>
                <a:latin typeface="Georgia"/>
                <a:ea typeface="Calibri"/>
                <a:cs typeface="Georgia"/>
                <a:sym typeface="Calibri"/>
              </a:rPr>
              <a:t>passport</a:t>
            </a:r>
            <a:r>
              <a:rPr lang="fr-FR" dirty="0">
                <a:solidFill>
                  <a:schemeClr val="dk1"/>
                </a:solidFill>
                <a:latin typeface="Georgia"/>
                <a:ea typeface="Calibri"/>
                <a:cs typeface="Georgia"/>
                <a:sym typeface="Calibri"/>
              </a:rPr>
              <a:t>)</a:t>
            </a:r>
          </a:p>
          <a:p>
            <a:pPr marL="215900" lvl="0" indent="-215900">
              <a:buClr>
                <a:schemeClr val="dk1"/>
              </a:buClr>
              <a:buSzPts val="1400"/>
              <a:buFont typeface="Noto Sans Symbols"/>
              <a:buChar char="✓"/>
            </a:pPr>
            <a:r>
              <a:rPr lang="fr-FR" sz="1400" b="0" i="0" u="none" strike="noStrike" cap="none" dirty="0">
                <a:solidFill>
                  <a:schemeClr val="dk1"/>
                </a:solidFill>
                <a:latin typeface="Georgia"/>
                <a:ea typeface="Calibri"/>
                <a:cs typeface="Georgia"/>
                <a:sym typeface="Calibri"/>
              </a:rPr>
              <a:t>Proof of </a:t>
            </a:r>
            <a:r>
              <a:rPr lang="fr-FR" sz="1400" b="0" i="0" u="none" strike="noStrike" cap="none" dirty="0" err="1">
                <a:solidFill>
                  <a:schemeClr val="dk1"/>
                </a:solidFill>
                <a:latin typeface="Georgia"/>
                <a:ea typeface="Calibri"/>
                <a:cs typeface="Georgia"/>
                <a:sym typeface="Calibri"/>
              </a:rPr>
              <a:t>residency</a:t>
            </a:r>
            <a:r>
              <a:rPr lang="fr-FR" sz="1400" b="0" i="0" u="none" strike="noStrike" cap="none" dirty="0">
                <a:solidFill>
                  <a:schemeClr val="dk1"/>
                </a:solidFill>
                <a:latin typeface="Georgia"/>
                <a:ea typeface="Calibri"/>
                <a:cs typeface="Georgia"/>
                <a:sym typeface="Calibri"/>
              </a:rPr>
              <a:t> (</a:t>
            </a:r>
            <a:r>
              <a:rPr lang="fr" dirty="0">
                <a:solidFill>
                  <a:schemeClr val="dk1"/>
                </a:solidFill>
                <a:latin typeface="Georgia"/>
                <a:ea typeface="Calibri"/>
                <a:cs typeface="Georgia"/>
                <a:sym typeface="Calibri"/>
              </a:rPr>
              <a:t>entry visa or residence permit</a:t>
            </a:r>
            <a:r>
              <a:rPr lang="fr-FR" dirty="0">
                <a:solidFill>
                  <a:schemeClr val="dk1"/>
                </a:solidFill>
                <a:latin typeface="Georgia"/>
                <a:ea typeface="Calibri"/>
                <a:cs typeface="Georgia"/>
                <a:sym typeface="Calibri"/>
              </a:rPr>
              <a:t>)</a:t>
            </a:r>
          </a:p>
          <a:p>
            <a:pPr marL="215900" lvl="0" indent="-215900">
              <a:buClr>
                <a:schemeClr val="dk1"/>
              </a:buClr>
              <a:buSzPts val="1400"/>
              <a:buFont typeface="Noto Sans Symbols"/>
              <a:buChar char="✓"/>
            </a:pPr>
            <a:r>
              <a:rPr lang="fr-FR" dirty="0">
                <a:solidFill>
                  <a:schemeClr val="dk1"/>
                </a:solidFill>
                <a:latin typeface="Georgia"/>
                <a:ea typeface="Calibri"/>
                <a:cs typeface="Georgia"/>
                <a:sym typeface="Calibri"/>
              </a:rPr>
              <a:t>Proof of </a:t>
            </a:r>
            <a:r>
              <a:rPr lang="fr-FR" dirty="0" err="1">
                <a:solidFill>
                  <a:schemeClr val="dk1"/>
                </a:solidFill>
                <a:latin typeface="Georgia"/>
                <a:ea typeface="Calibri"/>
                <a:cs typeface="Georgia"/>
                <a:sym typeface="Calibri"/>
              </a:rPr>
              <a:t>income</a:t>
            </a:r>
            <a:r>
              <a:rPr lang="fr-FR" dirty="0">
                <a:solidFill>
                  <a:schemeClr val="dk1"/>
                </a:solidFill>
                <a:latin typeface="Georgia"/>
                <a:ea typeface="Calibri"/>
                <a:cs typeface="Georgia"/>
                <a:sym typeface="Calibri"/>
              </a:rPr>
              <a:t>: last </a:t>
            </a:r>
            <a:r>
              <a:rPr lang="fr-FR" dirty="0" err="1">
                <a:solidFill>
                  <a:schemeClr val="dk1"/>
                </a:solidFill>
                <a:latin typeface="Georgia"/>
                <a:ea typeface="Calibri"/>
                <a:cs typeface="Georgia"/>
                <a:sym typeface="Calibri"/>
              </a:rPr>
              <a:t>pay</a:t>
            </a:r>
            <a:r>
              <a:rPr lang="fr-FR" dirty="0">
                <a:solidFill>
                  <a:schemeClr val="dk1"/>
                </a:solidFill>
                <a:latin typeface="Georgia"/>
                <a:ea typeface="Calibri"/>
                <a:cs typeface="Georgia"/>
                <a:sym typeface="Calibri"/>
              </a:rPr>
              <a:t> slips, </a:t>
            </a:r>
            <a:r>
              <a:rPr lang="fr-FR" dirty="0" err="1">
                <a:solidFill>
                  <a:schemeClr val="dk1"/>
                </a:solidFill>
                <a:latin typeface="Georgia"/>
                <a:ea typeface="Calibri"/>
                <a:cs typeface="Georgia"/>
                <a:sym typeface="Calibri"/>
              </a:rPr>
              <a:t>own</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funds</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tax</a:t>
            </a:r>
            <a:r>
              <a:rPr lang="fr-FR" dirty="0">
                <a:solidFill>
                  <a:schemeClr val="dk1"/>
                </a:solidFill>
                <a:latin typeface="Georgia"/>
                <a:ea typeface="Calibri"/>
                <a:cs typeface="Georgia"/>
                <a:sym typeface="Calibri"/>
              </a:rPr>
              <a:t> notice, </a:t>
            </a:r>
            <a:r>
              <a:rPr lang="fr-FR" dirty="0" err="1">
                <a:solidFill>
                  <a:schemeClr val="dk1"/>
                </a:solidFill>
                <a:latin typeface="Georgia"/>
                <a:ea typeface="Calibri"/>
                <a:cs typeface="Georgia"/>
                <a:sym typeface="Calibri"/>
              </a:rPr>
              <a:t>employment</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contract</a:t>
            </a:r>
            <a:r>
              <a:rPr lang="fr-FR" dirty="0">
                <a:solidFill>
                  <a:schemeClr val="dk1"/>
                </a:solidFill>
                <a:latin typeface="Georgia"/>
                <a:ea typeface="Calibri"/>
                <a:cs typeface="Georgia"/>
                <a:sym typeface="Calibri"/>
              </a:rPr>
              <a:t> or </a:t>
            </a:r>
            <a:r>
              <a:rPr lang="fr-FR" dirty="0" err="1">
                <a:solidFill>
                  <a:schemeClr val="dk1"/>
                </a:solidFill>
                <a:latin typeface="Georgia"/>
                <a:ea typeface="Calibri"/>
                <a:cs typeface="Georgia"/>
                <a:sym typeface="Calibri"/>
              </a:rPr>
              <a:t>employer's</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certificate</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specifying</a:t>
            </a:r>
            <a:r>
              <a:rPr lang="fr-FR" dirty="0">
                <a:solidFill>
                  <a:schemeClr val="dk1"/>
                </a:solidFill>
                <a:latin typeface="Georgia"/>
                <a:ea typeface="Calibri"/>
                <a:cs typeface="Georgia"/>
                <a:sym typeface="Calibri"/>
              </a:rPr>
              <a:t> the job and </a:t>
            </a:r>
            <a:r>
              <a:rPr lang="fr-FR" dirty="0" err="1">
                <a:solidFill>
                  <a:schemeClr val="dk1"/>
                </a:solidFill>
                <a:latin typeface="Georgia"/>
                <a:ea typeface="Calibri"/>
                <a:cs typeface="Georgia"/>
                <a:sym typeface="Calibri"/>
              </a:rPr>
              <a:t>proposed</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remuneration</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start</a:t>
            </a:r>
            <a:r>
              <a:rPr lang="fr-FR" dirty="0">
                <a:solidFill>
                  <a:schemeClr val="dk1"/>
                </a:solidFill>
                <a:latin typeface="Georgia"/>
                <a:ea typeface="Calibri"/>
                <a:cs typeface="Georgia"/>
                <a:sym typeface="Calibri"/>
              </a:rPr>
              <a:t> date and duration of the </a:t>
            </a:r>
            <a:r>
              <a:rPr lang="fr-FR" dirty="0" err="1">
                <a:solidFill>
                  <a:schemeClr val="dk1"/>
                </a:solidFill>
                <a:latin typeface="Georgia"/>
                <a:ea typeface="Calibri"/>
                <a:cs typeface="Georgia"/>
                <a:sym typeface="Calibri"/>
              </a:rPr>
              <a:t>contract</a:t>
            </a:r>
            <a:r>
              <a:rPr lang="fr-FR" dirty="0">
                <a:solidFill>
                  <a:schemeClr val="dk1"/>
                </a:solidFill>
                <a:latin typeface="Georgia"/>
                <a:ea typeface="Calibri"/>
                <a:cs typeface="Georgia"/>
                <a:sym typeface="Calibri"/>
              </a:rPr>
              <a:t>, etc.</a:t>
            </a:r>
          </a:p>
          <a:p>
            <a:pPr marL="215900" lvl="0" indent="-215900">
              <a:buClr>
                <a:schemeClr val="dk1"/>
              </a:buClr>
              <a:buSzPts val="1400"/>
              <a:buFont typeface="Noto Sans Symbols"/>
              <a:buChar char="✓"/>
            </a:pPr>
            <a:r>
              <a:rPr lang="fr-FR" dirty="0" err="1">
                <a:solidFill>
                  <a:schemeClr val="dk1"/>
                </a:solidFill>
                <a:latin typeface="Georgia"/>
                <a:ea typeface="Calibri"/>
                <a:cs typeface="Georgia"/>
                <a:sym typeface="Calibri"/>
              </a:rPr>
              <a:t>Student</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card</a:t>
            </a:r>
            <a:r>
              <a:rPr lang="fr-FR" dirty="0">
                <a:solidFill>
                  <a:schemeClr val="dk1"/>
                </a:solidFill>
                <a:latin typeface="Georgia"/>
                <a:ea typeface="Calibri"/>
                <a:cs typeface="Georgia"/>
                <a:sym typeface="Calibri"/>
              </a:rPr>
              <a:t> or </a:t>
            </a:r>
            <a:r>
              <a:rPr lang="fr-FR" dirty="0" err="1">
                <a:solidFill>
                  <a:schemeClr val="dk1"/>
                </a:solidFill>
                <a:latin typeface="Georgia"/>
                <a:ea typeface="Calibri"/>
                <a:cs typeface="Georgia"/>
                <a:sym typeface="Calibri"/>
              </a:rPr>
              <a:t>current</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year's</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tuition</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certificate</a:t>
            </a:r>
            <a:r>
              <a:rPr lang="fr-FR" dirty="0">
                <a:solidFill>
                  <a:schemeClr val="dk1"/>
                </a:solidFill>
                <a:latin typeface="Georgia"/>
                <a:ea typeface="Calibri"/>
                <a:cs typeface="Georgia"/>
                <a:sym typeface="Calibri"/>
              </a:rPr>
              <a:t> for </a:t>
            </a:r>
            <a:r>
              <a:rPr lang="fr-FR" dirty="0" err="1">
                <a:solidFill>
                  <a:schemeClr val="dk1"/>
                </a:solidFill>
                <a:latin typeface="Georgia"/>
                <a:ea typeface="Calibri"/>
                <a:cs typeface="Georgia"/>
                <a:sym typeface="Calibri"/>
              </a:rPr>
              <a:t>students</a:t>
            </a:r>
            <a:endParaRPr lang="fr-FR" dirty="0">
              <a:solidFill>
                <a:schemeClr val="dk1"/>
              </a:solidFill>
              <a:latin typeface="Georgia"/>
              <a:ea typeface="Calibri"/>
              <a:cs typeface="Georgia"/>
              <a:sym typeface="Calibri"/>
            </a:endParaRPr>
          </a:p>
          <a:p>
            <a:pPr marL="215900" lvl="0" indent="-215900">
              <a:buClr>
                <a:schemeClr val="dk1"/>
              </a:buClr>
              <a:buSzPts val="1400"/>
              <a:buFont typeface="Noto Sans Symbols"/>
              <a:buChar char="✓"/>
            </a:pPr>
            <a:r>
              <a:rPr lang="fr-FR" dirty="0" err="1">
                <a:solidFill>
                  <a:schemeClr val="dk1"/>
                </a:solidFill>
                <a:latin typeface="Georgia"/>
                <a:ea typeface="Calibri"/>
                <a:cs typeface="Georgia"/>
                <a:sym typeface="Calibri"/>
              </a:rPr>
              <a:t>Third</a:t>
            </a:r>
            <a:r>
              <a:rPr lang="fr-FR" dirty="0">
                <a:solidFill>
                  <a:schemeClr val="dk1"/>
                </a:solidFill>
                <a:latin typeface="Georgia"/>
                <a:ea typeface="Calibri"/>
                <a:cs typeface="Georgia"/>
                <a:sym typeface="Calibri"/>
              </a:rPr>
              <a:t> party (</a:t>
            </a:r>
            <a:r>
              <a:rPr lang="fr-FR" dirty="0" err="1">
                <a:solidFill>
                  <a:schemeClr val="dk1"/>
                </a:solidFill>
                <a:latin typeface="Georgia"/>
                <a:ea typeface="Calibri"/>
                <a:cs typeface="Georgia"/>
                <a:sym typeface="Calibri"/>
              </a:rPr>
              <a:t>guarantor</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security</a:t>
            </a:r>
            <a:r>
              <a:rPr lang="fr-FR" dirty="0">
                <a:solidFill>
                  <a:schemeClr val="dk1"/>
                </a:solidFill>
                <a:latin typeface="Georgia"/>
                <a:ea typeface="Calibri"/>
                <a:cs typeface="Georgia"/>
                <a:sym typeface="Calibri"/>
              </a:rPr>
              <a:t>: a </a:t>
            </a:r>
            <a:r>
              <a:rPr lang="fr-FR" dirty="0" err="1">
                <a:solidFill>
                  <a:schemeClr val="dk1"/>
                </a:solidFill>
                <a:latin typeface="Georgia"/>
                <a:ea typeface="Calibri"/>
                <a:cs typeface="Georgia"/>
                <a:sym typeface="Calibri"/>
              </a:rPr>
              <a:t>family</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member</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friend</a:t>
            </a:r>
            <a:r>
              <a:rPr lang="fr-FR" dirty="0">
                <a:solidFill>
                  <a:schemeClr val="dk1"/>
                </a:solidFill>
                <a:latin typeface="Georgia"/>
                <a:ea typeface="Calibri"/>
                <a:cs typeface="Georgia"/>
                <a:sym typeface="Calibri"/>
              </a:rPr>
              <a:t>, a </a:t>
            </a:r>
            <a:r>
              <a:rPr lang="fr-FR" dirty="0" err="1">
                <a:solidFill>
                  <a:schemeClr val="dk1"/>
                </a:solidFill>
                <a:latin typeface="Georgia"/>
                <a:ea typeface="Calibri"/>
                <a:cs typeface="Georgia"/>
                <a:sym typeface="Calibri"/>
              </a:rPr>
              <a:t>colleague</a:t>
            </a:r>
            <a:r>
              <a:rPr lang="fr-FR" dirty="0">
                <a:solidFill>
                  <a:schemeClr val="dk1"/>
                </a:solidFill>
                <a:latin typeface="Georgia"/>
                <a:ea typeface="Calibri"/>
                <a:cs typeface="Georgia"/>
                <a:sym typeface="Calibri"/>
              </a:rPr>
              <a:t> or </a:t>
            </a:r>
            <a:r>
              <a:rPr lang="fr-FR" dirty="0" err="1">
                <a:solidFill>
                  <a:schemeClr val="dk1"/>
                </a:solidFill>
                <a:latin typeface="Georgia"/>
                <a:ea typeface="Calibri"/>
                <a:cs typeface="Georgia"/>
                <a:sym typeface="Calibri"/>
              </a:rPr>
              <a:t>legal</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entity</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who</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undertakes</a:t>
            </a:r>
            <a:r>
              <a:rPr lang="fr-FR" dirty="0">
                <a:solidFill>
                  <a:schemeClr val="dk1"/>
                </a:solidFill>
                <a:latin typeface="Georgia"/>
                <a:ea typeface="Calibri"/>
                <a:cs typeface="Georgia"/>
                <a:sym typeface="Calibri"/>
              </a:rPr>
              <a:t> to </a:t>
            </a:r>
            <a:r>
              <a:rPr lang="fr-FR" dirty="0" err="1">
                <a:solidFill>
                  <a:schemeClr val="dk1"/>
                </a:solidFill>
                <a:latin typeface="Georgia"/>
                <a:ea typeface="Calibri"/>
                <a:cs typeface="Georgia"/>
                <a:sym typeface="Calibri"/>
              </a:rPr>
              <a:t>pay</a:t>
            </a:r>
            <a:r>
              <a:rPr lang="fr-FR" dirty="0">
                <a:solidFill>
                  <a:schemeClr val="dk1"/>
                </a:solidFill>
                <a:latin typeface="Georgia"/>
                <a:ea typeface="Calibri"/>
                <a:cs typeface="Georgia"/>
                <a:sym typeface="Calibri"/>
              </a:rPr>
              <a:t> on </a:t>
            </a:r>
            <a:r>
              <a:rPr lang="fr-FR" dirty="0" err="1">
                <a:solidFill>
                  <a:schemeClr val="dk1"/>
                </a:solidFill>
                <a:latin typeface="Georgia"/>
                <a:ea typeface="Calibri"/>
                <a:cs typeface="Georgia"/>
                <a:sym typeface="Calibri"/>
              </a:rPr>
              <a:t>your</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behalf</a:t>
            </a:r>
            <a:r>
              <a:rPr lang="fr-FR" dirty="0">
                <a:solidFill>
                  <a:schemeClr val="dk1"/>
                </a:solidFill>
                <a:latin typeface="Georgia"/>
                <a:ea typeface="Calibri"/>
                <a:cs typeface="Georgia"/>
                <a:sym typeface="Calibri"/>
              </a:rPr>
              <a:t> in the </a:t>
            </a:r>
            <a:r>
              <a:rPr lang="fr-FR" dirty="0" err="1">
                <a:solidFill>
                  <a:schemeClr val="dk1"/>
                </a:solidFill>
                <a:latin typeface="Georgia"/>
                <a:ea typeface="Calibri"/>
                <a:cs typeface="Georgia"/>
                <a:sym typeface="Calibri"/>
              </a:rPr>
              <a:t>event</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that</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you</a:t>
            </a:r>
            <a:r>
              <a:rPr lang="fr-FR" dirty="0">
                <a:solidFill>
                  <a:schemeClr val="dk1"/>
                </a:solidFill>
                <a:latin typeface="Georgia"/>
                <a:ea typeface="Calibri"/>
                <a:cs typeface="Georgia"/>
                <a:sym typeface="Calibri"/>
              </a:rPr>
              <a:t> do not </a:t>
            </a:r>
            <a:r>
              <a:rPr lang="fr-FR" dirty="0" err="1">
                <a:solidFill>
                  <a:schemeClr val="dk1"/>
                </a:solidFill>
                <a:latin typeface="Georgia"/>
                <a:ea typeface="Calibri"/>
                <a:cs typeface="Georgia"/>
                <a:sym typeface="Calibri"/>
              </a:rPr>
              <a:t>pay</a:t>
            </a:r>
            <a:r>
              <a:rPr lang="fr-FR" dirty="0">
                <a:solidFill>
                  <a:schemeClr val="dk1"/>
                </a:solidFill>
                <a:latin typeface="Georgia"/>
                <a:ea typeface="Calibri"/>
                <a:cs typeface="Georgia"/>
                <a:sym typeface="Calibri"/>
              </a:rPr>
              <a:t> the </a:t>
            </a:r>
            <a:r>
              <a:rPr lang="fr-FR" dirty="0" err="1">
                <a:solidFill>
                  <a:schemeClr val="dk1"/>
                </a:solidFill>
                <a:latin typeface="Georgia"/>
                <a:ea typeface="Calibri"/>
                <a:cs typeface="Georgia"/>
                <a:sym typeface="Calibri"/>
              </a:rPr>
              <a:t>rent</a:t>
            </a:r>
            <a:r>
              <a:rPr lang="fr-FR" dirty="0">
                <a:solidFill>
                  <a:schemeClr val="dk1"/>
                </a:solidFill>
                <a:latin typeface="Georgia"/>
                <a:ea typeface="Calibri"/>
                <a:cs typeface="Georgia"/>
                <a:sym typeface="Calibri"/>
              </a:rPr>
              <a:t> or charges: </a:t>
            </a:r>
            <a:r>
              <a:rPr lang="fr-FR" dirty="0" err="1">
                <a:solidFill>
                  <a:schemeClr val="dk1"/>
                </a:solidFill>
                <a:latin typeface="Georgia"/>
                <a:ea typeface="Calibri"/>
                <a:cs typeface="Georgia"/>
                <a:sym typeface="Calibri"/>
              </a:rPr>
              <a:t>they</a:t>
            </a:r>
            <a:r>
              <a:rPr lang="fr-FR" dirty="0">
                <a:solidFill>
                  <a:schemeClr val="dk1"/>
                </a:solidFill>
                <a:latin typeface="Georgia"/>
                <a:ea typeface="Calibri"/>
                <a:cs typeface="Georgia"/>
                <a:sym typeface="Calibri"/>
              </a:rPr>
              <a:t> must </a:t>
            </a:r>
            <a:r>
              <a:rPr lang="fr-FR" dirty="0" err="1">
                <a:solidFill>
                  <a:schemeClr val="dk1"/>
                </a:solidFill>
                <a:latin typeface="Georgia"/>
                <a:ea typeface="Calibri"/>
                <a:cs typeface="Georgia"/>
                <a:sym typeface="Calibri"/>
              </a:rPr>
              <a:t>provide</a:t>
            </a:r>
            <a:r>
              <a:rPr lang="fr-FR" dirty="0">
                <a:solidFill>
                  <a:schemeClr val="dk1"/>
                </a:solidFill>
                <a:latin typeface="Georgia"/>
                <a:ea typeface="Calibri"/>
                <a:cs typeface="Georgia"/>
                <a:sym typeface="Calibri"/>
              </a:rPr>
              <a:t> at least the </a:t>
            </a:r>
            <a:r>
              <a:rPr lang="fr-FR" dirty="0" err="1">
                <a:solidFill>
                  <a:schemeClr val="dk1"/>
                </a:solidFill>
                <a:latin typeface="Georgia"/>
                <a:ea typeface="Calibri"/>
                <a:cs typeface="Georgia"/>
                <a:sym typeface="Calibri"/>
              </a:rPr>
              <a:t>same</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supporting</a:t>
            </a:r>
            <a:r>
              <a:rPr lang="fr-FR" dirty="0">
                <a:solidFill>
                  <a:schemeClr val="dk1"/>
                </a:solidFill>
                <a:latin typeface="Georgia"/>
                <a:ea typeface="Calibri"/>
                <a:cs typeface="Georgia"/>
                <a:sym typeface="Calibri"/>
              </a:rPr>
              <a:t> documents </a:t>
            </a:r>
          </a:p>
          <a:p>
            <a:pPr lvl="0">
              <a:buClr>
                <a:schemeClr val="dk1"/>
              </a:buClr>
              <a:buSzPts val="1400"/>
            </a:pPr>
            <a:endParaRPr lang="fr-FR" dirty="0">
              <a:solidFill>
                <a:schemeClr val="dk1"/>
              </a:solidFill>
              <a:latin typeface="Georgia"/>
              <a:ea typeface="Calibri"/>
              <a:cs typeface="Georgia"/>
              <a:sym typeface="Calibri"/>
            </a:endParaRPr>
          </a:p>
          <a:p>
            <a:pPr lvl="1">
              <a:buClr>
                <a:schemeClr val="dk1"/>
              </a:buClr>
              <a:buSzPts val="1400"/>
            </a:pPr>
            <a:r>
              <a:rPr lang="fr-FR" dirty="0">
                <a:solidFill>
                  <a:schemeClr val="dk1"/>
                </a:solidFill>
                <a:latin typeface="Georgia"/>
                <a:ea typeface="Calibri"/>
                <a:cs typeface="Georgia"/>
                <a:sym typeface="Calibri"/>
              </a:rPr>
              <a:t>If </a:t>
            </a:r>
            <a:r>
              <a:rPr lang="fr-FR" dirty="0" err="1">
                <a:solidFill>
                  <a:schemeClr val="dk1"/>
                </a:solidFill>
                <a:latin typeface="Georgia"/>
                <a:ea typeface="Calibri"/>
                <a:cs typeface="Georgia"/>
                <a:sym typeface="Calibri"/>
              </a:rPr>
              <a:t>you</a:t>
            </a:r>
            <a:r>
              <a:rPr lang="fr-FR" dirty="0">
                <a:solidFill>
                  <a:schemeClr val="dk1"/>
                </a:solidFill>
                <a:latin typeface="Georgia"/>
                <a:ea typeface="Calibri"/>
                <a:cs typeface="Georgia"/>
                <a:sym typeface="Calibri"/>
              </a:rPr>
              <a:t> are </a:t>
            </a:r>
            <a:r>
              <a:rPr lang="fr-FR" dirty="0" err="1">
                <a:solidFill>
                  <a:schemeClr val="dk1"/>
                </a:solidFill>
                <a:latin typeface="Georgia"/>
                <a:ea typeface="Calibri"/>
                <a:cs typeface="Georgia"/>
                <a:sym typeface="Calibri"/>
              </a:rPr>
              <a:t>less</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than</a:t>
            </a:r>
            <a:r>
              <a:rPr lang="fr-FR" dirty="0">
                <a:solidFill>
                  <a:schemeClr val="dk1"/>
                </a:solidFill>
                <a:latin typeface="Georgia"/>
                <a:ea typeface="Calibri"/>
                <a:cs typeface="Georgia"/>
                <a:sym typeface="Calibri"/>
              </a:rPr>
              <a:t> 30 </a:t>
            </a:r>
            <a:r>
              <a:rPr lang="fr-FR" dirty="0" err="1">
                <a:solidFill>
                  <a:schemeClr val="dk1"/>
                </a:solidFill>
                <a:latin typeface="Georgia"/>
                <a:ea typeface="Calibri"/>
                <a:cs typeface="Georgia"/>
                <a:sym typeface="Calibri"/>
              </a:rPr>
              <a:t>years</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old</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you</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may</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register</a:t>
            </a:r>
            <a:r>
              <a:rPr lang="fr-FR" dirty="0">
                <a:solidFill>
                  <a:schemeClr val="dk1"/>
                </a:solidFill>
                <a:latin typeface="Georgia"/>
                <a:ea typeface="Calibri"/>
                <a:cs typeface="Georgia"/>
                <a:sym typeface="Calibri"/>
              </a:rPr>
              <a:t> to VISALE </a:t>
            </a:r>
            <a:r>
              <a:rPr lang="fr-FR" dirty="0" err="1">
                <a:solidFill>
                  <a:schemeClr val="dk1"/>
                </a:solidFill>
                <a:latin typeface="Georgia"/>
                <a:ea typeface="Calibri"/>
                <a:cs typeface="Georgia"/>
                <a:sym typeface="Calibri"/>
              </a:rPr>
              <a:t>guarantee</a:t>
            </a:r>
            <a:r>
              <a:rPr lang="fr-FR" dirty="0">
                <a:solidFill>
                  <a:schemeClr val="dk1"/>
                </a:solidFill>
                <a:latin typeface="Georgia"/>
                <a:ea typeface="Calibri"/>
                <a:cs typeface="Georgia"/>
                <a:sym typeface="Calibri"/>
              </a:rPr>
              <a:t>.</a:t>
            </a:r>
          </a:p>
          <a:p>
            <a:pPr marL="215900" lvl="0" indent="-215900">
              <a:buClr>
                <a:schemeClr val="dk1"/>
              </a:buClr>
              <a:buSzPts val="1400"/>
              <a:buFont typeface="Noto Sans Symbols"/>
              <a:buChar char="✓"/>
            </a:pPr>
            <a:endParaRPr sz="1400" b="0" i="0" u="none" strike="noStrike" cap="none" dirty="0">
              <a:solidFill>
                <a:schemeClr val="dk1"/>
              </a:solidFill>
              <a:latin typeface="Georgia"/>
              <a:ea typeface="Calibri"/>
              <a:cs typeface="Georgia"/>
              <a:sym typeface="Calibri"/>
            </a:endParaRPr>
          </a:p>
          <a:p>
            <a:pPr marL="0" marR="0" lvl="0" indent="457200" algn="l" rtl="0">
              <a:lnSpc>
                <a:spcPct val="100000"/>
              </a:lnSpc>
              <a:spcBef>
                <a:spcPts val="0"/>
              </a:spcBef>
              <a:spcAft>
                <a:spcPts val="0"/>
              </a:spcAft>
              <a:buClr>
                <a:srgbClr val="000000"/>
              </a:buClr>
              <a:buSzPts val="1400"/>
              <a:buFont typeface="Arial"/>
              <a:buNone/>
            </a:pPr>
            <a:endParaRPr sz="1400" b="0" i="0" u="none" strike="noStrike" cap="none" dirty="0">
              <a:solidFill>
                <a:schemeClr val="dk1"/>
              </a:solidFill>
              <a:latin typeface="Calibri"/>
              <a:ea typeface="Calibri"/>
              <a:cs typeface="Calibri"/>
              <a:sym typeface="Calibri"/>
            </a:endParaRPr>
          </a:p>
        </p:txBody>
      </p:sp>
      <p:sp>
        <p:nvSpPr>
          <p:cNvPr id="165" name="Shape 165"/>
          <p:cNvSpPr txBox="1"/>
          <p:nvPr/>
        </p:nvSpPr>
        <p:spPr>
          <a:xfrm>
            <a:off x="1042950" y="3932604"/>
            <a:ext cx="7058100" cy="579071"/>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Clr>
                <a:schemeClr val="dk1"/>
              </a:buClr>
              <a:buSzPts val="1400"/>
              <a:buFont typeface="Arial"/>
              <a:buNone/>
            </a:pPr>
            <a:r>
              <a:rPr lang="fr-FR" b="1" dirty="0" err="1">
                <a:solidFill>
                  <a:srgbClr val="5D9936"/>
                </a:solidFill>
                <a:latin typeface="Georgia"/>
                <a:ea typeface="Calibri"/>
                <a:cs typeface="Georgia"/>
                <a:sym typeface="Calibri"/>
              </a:rPr>
              <a:t>Get</a:t>
            </a:r>
            <a:r>
              <a:rPr lang="fr-FR" b="1" dirty="0">
                <a:solidFill>
                  <a:srgbClr val="5D9936"/>
                </a:solidFill>
                <a:latin typeface="Georgia"/>
                <a:ea typeface="Calibri"/>
                <a:cs typeface="Georgia"/>
                <a:sym typeface="Calibri"/>
              </a:rPr>
              <a:t> in </a:t>
            </a:r>
            <a:r>
              <a:rPr lang="fr-FR" b="1" dirty="0" err="1">
                <a:solidFill>
                  <a:srgbClr val="5D9936"/>
                </a:solidFill>
                <a:latin typeface="Georgia"/>
                <a:ea typeface="Calibri"/>
                <a:cs typeface="Georgia"/>
                <a:sym typeface="Calibri"/>
              </a:rPr>
              <a:t>touch</a:t>
            </a:r>
            <a:r>
              <a:rPr lang="fr" b="1" dirty="0">
                <a:solidFill>
                  <a:srgbClr val="5D9936"/>
                </a:solidFill>
                <a:latin typeface="Georgia"/>
                <a:ea typeface="Calibri"/>
                <a:cs typeface="Georgia"/>
                <a:sym typeface="Calibri"/>
              </a:rPr>
              <a:t> with your EURAXESS Service Centre for personal</a:t>
            </a:r>
            <a:r>
              <a:rPr lang="fr-FR" b="1" dirty="0" err="1">
                <a:solidFill>
                  <a:srgbClr val="5D9936"/>
                </a:solidFill>
                <a:latin typeface="Georgia"/>
                <a:ea typeface="Calibri"/>
                <a:cs typeface="Georgia"/>
                <a:sym typeface="Calibri"/>
              </a:rPr>
              <a:t>lised</a:t>
            </a:r>
            <a:r>
              <a:rPr lang="fr" b="1" dirty="0">
                <a:solidFill>
                  <a:srgbClr val="5D9936"/>
                </a:solidFill>
                <a:latin typeface="Georgia"/>
                <a:ea typeface="Calibri"/>
                <a:cs typeface="Georgia"/>
                <a:sym typeface="Calibri"/>
              </a:rPr>
              <a:t> advice.</a:t>
            </a:r>
            <a:endParaRPr b="1" dirty="0">
              <a:solidFill>
                <a:srgbClr val="5D9936"/>
              </a:solidFill>
              <a:latin typeface="Georgia"/>
              <a:cs typeface="Georgia"/>
            </a:endParaRPr>
          </a:p>
        </p:txBody>
      </p:sp>
      <p:pic>
        <p:nvPicPr>
          <p:cNvPr id="6" name="Image 5" descr="7-arr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6352" y="3982115"/>
            <a:ext cx="606598" cy="529560"/>
          </a:xfrm>
          <a:prstGeom prst="rect">
            <a:avLst/>
          </a:prstGeom>
        </p:spPr>
      </p:pic>
      <p:pic>
        <p:nvPicPr>
          <p:cNvPr id="7" name="Image 6" descr="18-arrow.png">
            <a:hlinkClick r:id="" action="ppaction://hlinkshowjump?jump=previous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7251499" y="4812301"/>
            <a:ext cx="814367" cy="257340"/>
          </a:xfrm>
          <a:prstGeom prst="rect">
            <a:avLst/>
          </a:prstGeom>
        </p:spPr>
      </p:pic>
      <p:pic>
        <p:nvPicPr>
          <p:cNvPr id="8" name="Image 7" descr="18-arrow.png">
            <a:hlinkClick r:id="" action="ppaction://hlinkshowjump?jump=next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9" name="Image 8" descr="iconmonstr-home-5-240.png">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Shape 170"/>
          <p:cNvSpPr/>
          <p:nvPr/>
        </p:nvSpPr>
        <p:spPr>
          <a:xfrm>
            <a:off x="-121553" y="489868"/>
            <a:ext cx="8516784" cy="3805389"/>
          </a:xfrm>
          <a:prstGeom prst="rect">
            <a:avLst/>
          </a:prstGeom>
          <a:noFill/>
          <a:ln>
            <a:noFill/>
          </a:ln>
        </p:spPr>
        <p:txBody>
          <a:bodyPr spcFirstLastPara="1" wrap="square" lIns="68575" tIns="34275" rIns="68575" bIns="34275" anchor="t" anchorCtr="0">
            <a:noAutofit/>
          </a:bodyPr>
          <a:lstStyle/>
          <a:p>
            <a:pPr marL="558800" marR="0" lvl="1" indent="-209550" algn="l" rtl="0">
              <a:lnSpc>
                <a:spcPct val="107000"/>
              </a:lnSpc>
              <a:spcBef>
                <a:spcPts val="0"/>
              </a:spcBef>
              <a:spcAft>
                <a:spcPts val="0"/>
              </a:spcAft>
              <a:buClr>
                <a:schemeClr val="dk1"/>
              </a:buClr>
              <a:buSzPts val="1300"/>
              <a:buFont typeface="Noto Sans Symbols"/>
              <a:buChar char="∙"/>
            </a:pPr>
            <a:r>
              <a:rPr lang="fr-FR" sz="1300" b="1" i="0" u="none" strike="noStrike" cap="none" dirty="0">
                <a:solidFill>
                  <a:schemeClr val="dk1"/>
                </a:solidFill>
                <a:latin typeface="Georgia"/>
                <a:ea typeface="Calibri"/>
                <a:cs typeface="Georgia"/>
                <a:sym typeface="Calibri"/>
              </a:rPr>
              <a:t>Once </a:t>
            </a:r>
            <a:r>
              <a:rPr lang="fr-FR" sz="1300" b="1" i="0" u="none" strike="noStrike" cap="none" dirty="0" err="1">
                <a:solidFill>
                  <a:schemeClr val="dk1"/>
                </a:solidFill>
                <a:latin typeface="Georgia"/>
                <a:ea typeface="Calibri"/>
                <a:cs typeface="Georgia"/>
                <a:sym typeface="Calibri"/>
              </a:rPr>
              <a:t>your</a:t>
            </a:r>
            <a:r>
              <a:rPr lang="fr-FR" sz="1300" b="1" i="0" u="none" strike="noStrike" cap="none" dirty="0">
                <a:solidFill>
                  <a:schemeClr val="dk1"/>
                </a:solidFill>
                <a:latin typeface="Georgia"/>
                <a:ea typeface="Calibri"/>
                <a:cs typeface="Georgia"/>
                <a:sym typeface="Calibri"/>
              </a:rPr>
              <a:t> file </a:t>
            </a:r>
            <a:r>
              <a:rPr lang="fr-FR" sz="1300" b="1" i="0" u="none" strike="noStrike" cap="none" dirty="0" err="1">
                <a:solidFill>
                  <a:schemeClr val="dk1"/>
                </a:solidFill>
                <a:latin typeface="Georgia"/>
                <a:ea typeface="Calibri"/>
                <a:cs typeface="Georgia"/>
                <a:sym typeface="Calibri"/>
              </a:rPr>
              <a:t>is</a:t>
            </a:r>
            <a:r>
              <a:rPr lang="fr-FR" sz="1300" b="1" i="0" u="none" strike="noStrike" cap="none" dirty="0">
                <a:solidFill>
                  <a:schemeClr val="dk1"/>
                </a:solidFill>
                <a:latin typeface="Georgia"/>
                <a:ea typeface="Calibri"/>
                <a:cs typeface="Georgia"/>
                <a:sym typeface="Calibri"/>
              </a:rPr>
              <a:t> </a:t>
            </a:r>
            <a:r>
              <a:rPr lang="fr-FR" sz="1300" b="1" i="0" u="none" strike="noStrike" cap="none" dirty="0" err="1">
                <a:solidFill>
                  <a:schemeClr val="dk1"/>
                </a:solidFill>
                <a:latin typeface="Georgia"/>
                <a:ea typeface="Calibri"/>
                <a:cs typeface="Georgia"/>
                <a:sym typeface="Calibri"/>
              </a:rPr>
              <a:t>accepted</a:t>
            </a:r>
            <a:r>
              <a:rPr lang="fr-FR" sz="1300" b="1" i="0" u="none" strike="noStrike" cap="none" dirty="0">
                <a:solidFill>
                  <a:schemeClr val="dk1"/>
                </a:solidFill>
                <a:latin typeface="Georgia"/>
                <a:ea typeface="Calibri"/>
                <a:cs typeface="Georgia"/>
                <a:sym typeface="Calibri"/>
              </a:rPr>
              <a:t>, </a:t>
            </a:r>
            <a:r>
              <a:rPr lang="fr-FR" sz="1300" b="1" dirty="0">
                <a:solidFill>
                  <a:schemeClr val="dk1"/>
                </a:solidFill>
                <a:latin typeface="Georgia"/>
                <a:ea typeface="Calibri"/>
                <a:cs typeface="Georgia"/>
                <a:sym typeface="Calibri"/>
              </a:rPr>
              <a:t>y</a:t>
            </a:r>
            <a:r>
              <a:rPr lang="fr" sz="1300" b="1" i="0" u="none" strike="noStrike" cap="none" dirty="0">
                <a:solidFill>
                  <a:schemeClr val="dk1"/>
                </a:solidFill>
                <a:latin typeface="Georgia"/>
                <a:ea typeface="Calibri"/>
                <a:cs typeface="Georgia"/>
                <a:sym typeface="Calibri"/>
              </a:rPr>
              <a:t>ou must sign your lease (rent</a:t>
            </a:r>
            <a:r>
              <a:rPr lang="fr-FR" sz="1300" b="1" i="0" u="none" strike="noStrike" cap="none" dirty="0" err="1">
                <a:solidFill>
                  <a:schemeClr val="dk1"/>
                </a:solidFill>
                <a:latin typeface="Georgia"/>
                <a:ea typeface="Calibri"/>
                <a:cs typeface="Georgia"/>
                <a:sym typeface="Calibri"/>
              </a:rPr>
              <a:t>ing</a:t>
            </a:r>
            <a:r>
              <a:rPr lang="fr" sz="1300" b="1" i="0" u="none" strike="noStrike" cap="none" dirty="0">
                <a:solidFill>
                  <a:schemeClr val="dk1"/>
                </a:solidFill>
                <a:latin typeface="Georgia"/>
                <a:ea typeface="Calibri"/>
                <a:cs typeface="Georgia"/>
                <a:sym typeface="Calibri"/>
              </a:rPr>
              <a:t> </a:t>
            </a:r>
            <a:r>
              <a:rPr lang="fr-FR" sz="1300" b="1" i="0" u="none" strike="noStrike" cap="none" dirty="0" err="1">
                <a:solidFill>
                  <a:schemeClr val="dk1"/>
                </a:solidFill>
                <a:latin typeface="Georgia"/>
                <a:ea typeface="Calibri"/>
                <a:cs typeface="Georgia"/>
                <a:sym typeface="Calibri"/>
              </a:rPr>
              <a:t>contract</a:t>
            </a:r>
            <a:r>
              <a:rPr lang="fr" sz="1300" b="1" i="0" u="none" strike="noStrike" cap="none" dirty="0">
                <a:solidFill>
                  <a:schemeClr val="dk1"/>
                </a:solidFill>
                <a:latin typeface="Georgia"/>
                <a:ea typeface="Calibri"/>
                <a:cs typeface="Georgia"/>
                <a:sym typeface="Calibri"/>
              </a:rPr>
              <a:t>) which must include:</a:t>
            </a:r>
            <a:endParaRPr sz="1300" b="1" i="0" u="none" strike="noStrike" cap="none" dirty="0">
              <a:solidFill>
                <a:srgbClr val="000000"/>
              </a:solidFill>
              <a:latin typeface="Georgia"/>
              <a:cs typeface="Georgia"/>
              <a:sym typeface="Arial"/>
            </a:endParaRPr>
          </a:p>
          <a:p>
            <a:pPr marL="863600" marR="0" lvl="2" indent="-171450" algn="l" rtl="0">
              <a:lnSpc>
                <a:spcPct val="107000"/>
              </a:lnSpc>
              <a:spcBef>
                <a:spcPts val="0"/>
              </a:spcBef>
              <a:spcAft>
                <a:spcPts val="0"/>
              </a:spcAft>
              <a:buClr>
                <a:schemeClr val="dk1"/>
              </a:buClr>
              <a:buSzPts val="1300"/>
              <a:buFont typeface="Times New Roman"/>
              <a:buChar char="-"/>
            </a:pPr>
            <a:r>
              <a:rPr lang="fr" sz="1300" b="0" i="0" u="none" strike="noStrike" cap="none" dirty="0">
                <a:solidFill>
                  <a:schemeClr val="dk1"/>
                </a:solidFill>
                <a:latin typeface="Georgia"/>
                <a:ea typeface="Calibri"/>
                <a:cs typeface="Georgia"/>
                <a:sym typeface="Calibri"/>
              </a:rPr>
              <a:t>name and </a:t>
            </a:r>
            <a:r>
              <a:rPr lang="fr-FR" sz="1300" b="0" i="0" u="none" strike="noStrike" cap="none" dirty="0">
                <a:solidFill>
                  <a:schemeClr val="dk1"/>
                </a:solidFill>
                <a:latin typeface="Georgia"/>
                <a:ea typeface="Calibri"/>
                <a:cs typeface="Georgia"/>
                <a:sym typeface="Calibri"/>
              </a:rPr>
              <a:t>the </a:t>
            </a:r>
            <a:r>
              <a:rPr lang="fr-FR" sz="1300" dirty="0">
                <a:solidFill>
                  <a:schemeClr val="dk1"/>
                </a:solidFill>
                <a:latin typeface="Georgia"/>
                <a:ea typeface="Calibri"/>
                <a:cs typeface="Georgia"/>
                <a:sym typeface="Calibri"/>
              </a:rPr>
              <a:t>home</a:t>
            </a:r>
            <a:r>
              <a:rPr lang="fr" sz="1300" b="0" i="0" u="none" strike="noStrike" cap="none" dirty="0">
                <a:solidFill>
                  <a:schemeClr val="dk1"/>
                </a:solidFill>
                <a:latin typeface="Georgia"/>
                <a:ea typeface="Calibri"/>
                <a:cs typeface="Georgia"/>
                <a:sym typeface="Calibri"/>
              </a:rPr>
              <a:t> address of the owner;</a:t>
            </a:r>
            <a:endParaRPr sz="1300" b="0" i="0" u="none" strike="noStrike" cap="none" dirty="0">
              <a:solidFill>
                <a:schemeClr val="dk1"/>
              </a:solidFill>
              <a:latin typeface="Georgia"/>
              <a:ea typeface="Calibri"/>
              <a:cs typeface="Georgia"/>
              <a:sym typeface="Calibri"/>
            </a:endParaRPr>
          </a:p>
          <a:p>
            <a:pPr marL="863600" marR="0" lvl="2" indent="-171450" algn="l" rtl="0">
              <a:lnSpc>
                <a:spcPct val="107000"/>
              </a:lnSpc>
              <a:spcBef>
                <a:spcPts val="0"/>
              </a:spcBef>
              <a:spcAft>
                <a:spcPts val="0"/>
              </a:spcAft>
              <a:buClr>
                <a:schemeClr val="dk1"/>
              </a:buClr>
              <a:buSzPts val="1300"/>
              <a:buFont typeface="Times New Roman"/>
              <a:buChar char="-"/>
            </a:pPr>
            <a:r>
              <a:rPr lang="fr" sz="1300" b="0" i="0" u="none" strike="noStrike" cap="none" dirty="0">
                <a:solidFill>
                  <a:schemeClr val="dk1"/>
                </a:solidFill>
                <a:latin typeface="Georgia"/>
                <a:ea typeface="Calibri"/>
                <a:cs typeface="Georgia"/>
                <a:sym typeface="Calibri"/>
              </a:rPr>
              <a:t>names of the tenant(s);</a:t>
            </a:r>
            <a:endParaRPr sz="1300" b="0" i="0" u="none" strike="noStrike" cap="none" dirty="0">
              <a:solidFill>
                <a:srgbClr val="000000"/>
              </a:solidFill>
              <a:latin typeface="Georgia"/>
              <a:cs typeface="Georgia"/>
              <a:sym typeface="Arial"/>
            </a:endParaRPr>
          </a:p>
          <a:p>
            <a:pPr marL="863600" marR="0" lvl="2" indent="-171450" algn="l" rtl="0">
              <a:lnSpc>
                <a:spcPct val="107000"/>
              </a:lnSpc>
              <a:spcBef>
                <a:spcPts val="0"/>
              </a:spcBef>
              <a:spcAft>
                <a:spcPts val="0"/>
              </a:spcAft>
              <a:buClr>
                <a:schemeClr val="dk1"/>
              </a:buClr>
              <a:buSzPts val="1300"/>
              <a:buFont typeface="Times New Roman"/>
              <a:buChar char="-"/>
            </a:pPr>
            <a:r>
              <a:rPr lang="fr" sz="1300" b="0" i="0" u="none" strike="noStrike" cap="none" dirty="0">
                <a:solidFill>
                  <a:schemeClr val="dk1"/>
                </a:solidFill>
                <a:latin typeface="Georgia"/>
                <a:ea typeface="Calibri"/>
                <a:cs typeface="Georgia"/>
                <a:sym typeface="Calibri"/>
              </a:rPr>
              <a:t>effective date and</a:t>
            </a:r>
            <a:r>
              <a:rPr lang="fr-FR" sz="1300" dirty="0">
                <a:solidFill>
                  <a:schemeClr val="dk1"/>
                </a:solidFill>
                <a:latin typeface="Georgia"/>
                <a:ea typeface="Calibri"/>
                <a:cs typeface="Georgia"/>
                <a:sym typeface="Calibri"/>
              </a:rPr>
              <a:t> duration </a:t>
            </a:r>
            <a:r>
              <a:rPr lang="fr" sz="1300" b="0" i="0" u="none" strike="noStrike" cap="none" dirty="0">
                <a:solidFill>
                  <a:schemeClr val="dk1"/>
                </a:solidFill>
                <a:latin typeface="Georgia"/>
                <a:ea typeface="Calibri"/>
                <a:cs typeface="Georgia"/>
                <a:sym typeface="Calibri"/>
              </a:rPr>
              <a:t>of the lease</a:t>
            </a:r>
            <a:r>
              <a:rPr lang="fr-FR" sz="1300" b="0" i="0" u="none" strike="noStrike" cap="none" dirty="0">
                <a:solidFill>
                  <a:schemeClr val="dk1"/>
                </a:solidFill>
                <a:latin typeface="Georgia"/>
                <a:ea typeface="Calibri"/>
                <a:cs typeface="Georgia"/>
                <a:sym typeface="Calibri"/>
              </a:rPr>
              <a:t>;</a:t>
            </a:r>
            <a:endParaRPr sz="1300" b="0" i="0" u="none" strike="noStrike" cap="none" dirty="0">
              <a:solidFill>
                <a:srgbClr val="000000"/>
              </a:solidFill>
              <a:latin typeface="Georgia"/>
              <a:cs typeface="Georgia"/>
              <a:sym typeface="Arial"/>
            </a:endParaRPr>
          </a:p>
          <a:p>
            <a:pPr marL="863600" marR="0" lvl="2" indent="-171450" algn="l" rtl="0">
              <a:lnSpc>
                <a:spcPct val="107000"/>
              </a:lnSpc>
              <a:spcBef>
                <a:spcPts val="0"/>
              </a:spcBef>
              <a:spcAft>
                <a:spcPts val="0"/>
              </a:spcAft>
              <a:buClr>
                <a:schemeClr val="dk1"/>
              </a:buClr>
              <a:buSzPts val="1300"/>
              <a:buFont typeface="Times New Roman"/>
              <a:buChar char="-"/>
            </a:pPr>
            <a:r>
              <a:rPr lang="fr-FR" sz="1300" dirty="0">
                <a:solidFill>
                  <a:schemeClr val="dk1"/>
                </a:solidFill>
                <a:latin typeface="Georgia"/>
                <a:ea typeface="Calibri"/>
                <a:cs typeface="Georgia"/>
                <a:sym typeface="Calibri"/>
              </a:rPr>
              <a:t>destination</a:t>
            </a:r>
            <a:r>
              <a:rPr lang="fr" sz="1300" b="0" i="0" u="none" strike="noStrike" cap="none" dirty="0">
                <a:solidFill>
                  <a:schemeClr val="dk1"/>
                </a:solidFill>
                <a:latin typeface="Georgia"/>
                <a:ea typeface="Calibri"/>
                <a:cs typeface="Georgia"/>
                <a:sym typeface="Calibri"/>
              </a:rPr>
              <a:t> of the accommodation (principal or temporary residence);</a:t>
            </a:r>
            <a:endParaRPr sz="1300" b="0" i="0" u="none" strike="noStrike" cap="none" dirty="0">
              <a:solidFill>
                <a:schemeClr val="dk1"/>
              </a:solidFill>
              <a:latin typeface="Georgia"/>
              <a:ea typeface="Calibri"/>
              <a:cs typeface="Georgia"/>
              <a:sym typeface="Calibri"/>
            </a:endParaRPr>
          </a:p>
          <a:p>
            <a:pPr marL="863600" marR="0" lvl="2" indent="-171450" algn="l" rtl="0">
              <a:lnSpc>
                <a:spcPct val="107000"/>
              </a:lnSpc>
              <a:spcBef>
                <a:spcPts val="0"/>
              </a:spcBef>
              <a:spcAft>
                <a:spcPts val="0"/>
              </a:spcAft>
              <a:buClr>
                <a:schemeClr val="dk1"/>
              </a:buClr>
              <a:buSzPts val="1300"/>
              <a:buFont typeface="Times New Roman"/>
              <a:buChar char="-"/>
            </a:pPr>
            <a:r>
              <a:rPr lang="fr" sz="1300" b="0" i="0" u="none" strike="noStrike" cap="none" dirty="0">
                <a:solidFill>
                  <a:schemeClr val="dk1"/>
                </a:solidFill>
                <a:latin typeface="Georgia"/>
                <a:ea typeface="Calibri"/>
                <a:cs typeface="Georgia"/>
                <a:sym typeface="Calibri"/>
              </a:rPr>
              <a:t>liv</a:t>
            </a:r>
            <a:r>
              <a:rPr lang="fr-FR" sz="1300" b="0" i="0" u="none" strike="noStrike" cap="none" dirty="0" err="1">
                <a:solidFill>
                  <a:schemeClr val="dk1"/>
                </a:solidFill>
                <a:latin typeface="Georgia"/>
                <a:ea typeface="Calibri"/>
                <a:cs typeface="Georgia"/>
                <a:sym typeface="Calibri"/>
              </a:rPr>
              <a:t>ing</a:t>
            </a:r>
            <a:r>
              <a:rPr lang="fr" sz="1300" b="0" i="0" u="none" strike="noStrike" cap="none" dirty="0">
                <a:solidFill>
                  <a:schemeClr val="dk1"/>
                </a:solidFill>
                <a:latin typeface="Georgia"/>
                <a:ea typeface="Calibri"/>
                <a:cs typeface="Georgia"/>
                <a:sym typeface="Calibri"/>
              </a:rPr>
              <a:t> area of ​​the dwelling in m²;</a:t>
            </a:r>
            <a:endParaRPr sz="1300" b="0" i="0" u="none" strike="noStrike" cap="none" dirty="0">
              <a:solidFill>
                <a:srgbClr val="000000"/>
              </a:solidFill>
              <a:latin typeface="Georgia"/>
              <a:cs typeface="Georgia"/>
              <a:sym typeface="Arial"/>
            </a:endParaRPr>
          </a:p>
          <a:p>
            <a:pPr marL="863600" marR="0" lvl="2" indent="-171450" algn="l" rtl="0">
              <a:lnSpc>
                <a:spcPct val="107000"/>
              </a:lnSpc>
              <a:spcBef>
                <a:spcPts val="0"/>
              </a:spcBef>
              <a:spcAft>
                <a:spcPts val="0"/>
              </a:spcAft>
              <a:buClr>
                <a:schemeClr val="dk1"/>
              </a:buClr>
              <a:buSzPts val="1300"/>
              <a:buFont typeface="Times New Roman"/>
              <a:buChar char="-"/>
            </a:pPr>
            <a:r>
              <a:rPr lang="fr" sz="1300" b="0" i="0" u="none" strike="noStrike" cap="none" dirty="0">
                <a:solidFill>
                  <a:schemeClr val="dk1"/>
                </a:solidFill>
                <a:latin typeface="Georgia"/>
                <a:ea typeface="Calibri"/>
                <a:cs typeface="Georgia"/>
                <a:sym typeface="Calibri"/>
              </a:rPr>
              <a:t>description of the accomodation (house or apartment, number of rooms) and its private and communal facilities;</a:t>
            </a:r>
            <a:endParaRPr sz="1300" b="0" i="0" u="none" strike="noStrike" cap="none" dirty="0">
              <a:solidFill>
                <a:srgbClr val="000000"/>
              </a:solidFill>
              <a:latin typeface="Georgia"/>
              <a:cs typeface="Georgia"/>
              <a:sym typeface="Arial"/>
            </a:endParaRPr>
          </a:p>
          <a:p>
            <a:pPr marL="863600" marR="0" lvl="2" indent="-171450" algn="l" rtl="0">
              <a:lnSpc>
                <a:spcPct val="107000"/>
              </a:lnSpc>
              <a:spcBef>
                <a:spcPts val="0"/>
              </a:spcBef>
              <a:spcAft>
                <a:spcPts val="0"/>
              </a:spcAft>
              <a:buClr>
                <a:schemeClr val="dk1"/>
              </a:buClr>
              <a:buSzPts val="1300"/>
              <a:buFont typeface="Times New Roman"/>
              <a:buChar char="-"/>
            </a:pPr>
            <a:r>
              <a:rPr lang="fr" sz="1300" b="0" i="0" u="none" strike="noStrike" cap="none" dirty="0">
                <a:solidFill>
                  <a:schemeClr val="dk1"/>
                </a:solidFill>
                <a:latin typeface="Georgia"/>
                <a:ea typeface="Calibri"/>
                <a:cs typeface="Georgia"/>
                <a:sym typeface="Calibri"/>
              </a:rPr>
              <a:t>information on rent and security deposit (amounts, dates and payment</a:t>
            </a:r>
            <a:r>
              <a:rPr lang="fr-FR" sz="1300" b="0" i="0" u="none" strike="noStrike" cap="none" dirty="0">
                <a:solidFill>
                  <a:schemeClr val="dk1"/>
                </a:solidFill>
                <a:latin typeface="Georgia"/>
                <a:ea typeface="Calibri"/>
                <a:cs typeface="Georgia"/>
                <a:sym typeface="Calibri"/>
              </a:rPr>
              <a:t> </a:t>
            </a:r>
            <a:r>
              <a:rPr lang="fr-FR" sz="1300" b="0" i="0" u="none" strike="noStrike" cap="none" dirty="0" err="1">
                <a:solidFill>
                  <a:schemeClr val="dk1"/>
                </a:solidFill>
                <a:latin typeface="Georgia"/>
                <a:ea typeface="Calibri"/>
                <a:cs typeface="Georgia"/>
                <a:sym typeface="Calibri"/>
              </a:rPr>
              <a:t>frequency</a:t>
            </a:r>
            <a:r>
              <a:rPr lang="fr" sz="1300" b="0" i="0" u="none" strike="noStrike" cap="none" dirty="0">
                <a:solidFill>
                  <a:schemeClr val="dk1"/>
                </a:solidFill>
                <a:latin typeface="Georgia"/>
                <a:ea typeface="Calibri"/>
                <a:cs typeface="Georgia"/>
                <a:sym typeface="Calibri"/>
              </a:rPr>
              <a:t>);</a:t>
            </a:r>
            <a:endParaRPr sz="1300" b="0" i="0" u="none" strike="noStrike" cap="none" dirty="0">
              <a:solidFill>
                <a:srgbClr val="000000"/>
              </a:solidFill>
              <a:latin typeface="Georgia"/>
              <a:cs typeface="Georgia"/>
              <a:sym typeface="Arial"/>
            </a:endParaRPr>
          </a:p>
          <a:p>
            <a:pPr marL="863600" marR="0" lvl="2" indent="-171450" algn="l" rtl="0">
              <a:lnSpc>
                <a:spcPct val="107000"/>
              </a:lnSpc>
              <a:spcBef>
                <a:spcPts val="0"/>
              </a:spcBef>
              <a:spcAft>
                <a:spcPts val="0"/>
              </a:spcAft>
              <a:buClr>
                <a:schemeClr val="dk1"/>
              </a:buClr>
              <a:buSzPts val="1300"/>
              <a:buFont typeface="Times New Roman"/>
              <a:buChar char="-"/>
            </a:pPr>
            <a:r>
              <a:rPr lang="fr" sz="1300" b="0" i="0" u="none" strike="noStrike" cap="none" dirty="0">
                <a:solidFill>
                  <a:schemeClr val="dk1"/>
                </a:solidFill>
                <a:latin typeface="Georgia"/>
                <a:ea typeface="Calibri"/>
                <a:cs typeface="Georgia"/>
                <a:sym typeface="Calibri"/>
              </a:rPr>
              <a:t>information regarding agency fees and condition</a:t>
            </a:r>
            <a:r>
              <a:rPr lang="fr-FR" sz="1300" b="0" i="0" u="none" strike="noStrike" cap="none" dirty="0">
                <a:solidFill>
                  <a:schemeClr val="dk1"/>
                </a:solidFill>
                <a:latin typeface="Georgia"/>
                <a:ea typeface="Calibri"/>
                <a:cs typeface="Georgia"/>
                <a:sym typeface="Calibri"/>
              </a:rPr>
              <a:t> &amp; </a:t>
            </a:r>
            <a:r>
              <a:rPr lang="fr-FR" sz="1300" b="0" i="0" u="none" strike="noStrike" cap="none" dirty="0" err="1">
                <a:solidFill>
                  <a:schemeClr val="dk1"/>
                </a:solidFill>
                <a:latin typeface="Georgia"/>
                <a:ea typeface="Calibri"/>
                <a:cs typeface="Georgia"/>
                <a:sym typeface="Calibri"/>
              </a:rPr>
              <a:t>inventory</a:t>
            </a:r>
            <a:r>
              <a:rPr lang="fr" sz="1300" b="0" i="0" u="none" strike="noStrike" cap="none" dirty="0">
                <a:solidFill>
                  <a:schemeClr val="dk1"/>
                </a:solidFill>
                <a:latin typeface="Georgia"/>
                <a:ea typeface="Calibri"/>
                <a:cs typeface="Georgia"/>
                <a:sym typeface="Calibri"/>
              </a:rPr>
              <a:t> report, if necessary;</a:t>
            </a:r>
            <a:endParaRPr sz="1300" b="0" i="0" u="none" strike="noStrike" cap="none" dirty="0">
              <a:solidFill>
                <a:srgbClr val="000000"/>
              </a:solidFill>
              <a:latin typeface="Georgia"/>
              <a:cs typeface="Georgia"/>
              <a:sym typeface="Arial"/>
            </a:endParaRPr>
          </a:p>
          <a:p>
            <a:pPr marL="774700" marR="0" lvl="2" indent="0" algn="l" rtl="0">
              <a:lnSpc>
                <a:spcPct val="107000"/>
              </a:lnSpc>
              <a:spcBef>
                <a:spcPts val="0"/>
              </a:spcBef>
              <a:spcAft>
                <a:spcPts val="0"/>
              </a:spcAft>
              <a:buClr>
                <a:schemeClr val="dk1"/>
              </a:buClr>
              <a:buSzPts val="1400"/>
              <a:buFont typeface="Times New Roman"/>
              <a:buNone/>
            </a:pPr>
            <a:endParaRPr sz="1300" b="0" i="0" u="none" strike="noStrike" cap="none" dirty="0">
              <a:solidFill>
                <a:schemeClr val="dk1"/>
              </a:solidFill>
              <a:latin typeface="Georgia"/>
              <a:ea typeface="Calibri"/>
              <a:cs typeface="Georgia"/>
              <a:sym typeface="Calibri"/>
            </a:endParaRPr>
          </a:p>
          <a:p>
            <a:pPr marL="558800" marR="0" lvl="1" indent="-209550" algn="l" rtl="0">
              <a:lnSpc>
                <a:spcPct val="107000"/>
              </a:lnSpc>
              <a:spcBef>
                <a:spcPts val="0"/>
              </a:spcBef>
              <a:spcAft>
                <a:spcPts val="0"/>
              </a:spcAft>
              <a:buClr>
                <a:schemeClr val="dk1"/>
              </a:buClr>
              <a:buSzPts val="1300"/>
              <a:buFont typeface="Noto Sans Symbols"/>
              <a:buChar char="∙"/>
            </a:pPr>
            <a:r>
              <a:rPr lang="fr" sz="1300" b="1" i="0" u="none" strike="noStrike" cap="none" dirty="0">
                <a:solidFill>
                  <a:schemeClr val="dk1"/>
                </a:solidFill>
                <a:latin typeface="Georgia"/>
                <a:ea typeface="Calibri"/>
                <a:cs typeface="Georgia"/>
                <a:sym typeface="Calibri"/>
              </a:rPr>
              <a:t>What must be paid?</a:t>
            </a:r>
            <a:endParaRPr sz="1300" b="1" i="0" u="none" strike="noStrike" cap="none" dirty="0">
              <a:solidFill>
                <a:srgbClr val="000000"/>
              </a:solidFill>
              <a:latin typeface="Georgia"/>
              <a:cs typeface="Georgia"/>
              <a:sym typeface="Arial"/>
            </a:endParaRPr>
          </a:p>
          <a:p>
            <a:pPr marL="863600" marR="0" lvl="2" indent="-171450" algn="l" rtl="0">
              <a:lnSpc>
                <a:spcPct val="107000"/>
              </a:lnSpc>
              <a:spcBef>
                <a:spcPts val="0"/>
              </a:spcBef>
              <a:spcAft>
                <a:spcPts val="0"/>
              </a:spcAft>
              <a:buClr>
                <a:schemeClr val="dk1"/>
              </a:buClr>
              <a:buSzPts val="1300"/>
              <a:buFont typeface="Times New Roman"/>
              <a:buChar char="-"/>
            </a:pPr>
            <a:r>
              <a:rPr lang="fr" sz="1300" b="0" i="0" u="none" strike="noStrike" cap="none" dirty="0">
                <a:solidFill>
                  <a:schemeClr val="dk1"/>
                </a:solidFill>
                <a:latin typeface="Georgia"/>
                <a:ea typeface="Calibri"/>
                <a:cs typeface="Georgia"/>
                <a:sym typeface="Calibri"/>
              </a:rPr>
              <a:t>The first month</a:t>
            </a:r>
            <a:r>
              <a:rPr lang="fr-FR" sz="1300" b="0" i="0" u="none" strike="noStrike" cap="none" dirty="0">
                <a:solidFill>
                  <a:schemeClr val="dk1"/>
                </a:solidFill>
                <a:latin typeface="Georgia"/>
                <a:ea typeface="Calibri"/>
                <a:cs typeface="Georgia"/>
                <a:sym typeface="Calibri"/>
              </a:rPr>
              <a:t>’s</a:t>
            </a:r>
            <a:r>
              <a:rPr lang="fr" sz="1300" b="0" i="0" u="none" strike="noStrike" cap="none" dirty="0">
                <a:solidFill>
                  <a:schemeClr val="dk1"/>
                </a:solidFill>
                <a:latin typeface="Georgia"/>
                <a:ea typeface="Calibri"/>
                <a:cs typeface="Georgia"/>
                <a:sym typeface="Calibri"/>
              </a:rPr>
              <a:t> rent</a:t>
            </a:r>
            <a:endParaRPr sz="1300" b="0" i="0" u="none" strike="noStrike" cap="none" dirty="0">
              <a:solidFill>
                <a:srgbClr val="000000"/>
              </a:solidFill>
              <a:latin typeface="Georgia"/>
              <a:cs typeface="Georgia"/>
              <a:sym typeface="Arial"/>
            </a:endParaRPr>
          </a:p>
          <a:p>
            <a:pPr marL="863600" marR="0" lvl="2" indent="-171450" algn="l" rtl="0">
              <a:lnSpc>
                <a:spcPct val="107000"/>
              </a:lnSpc>
              <a:spcBef>
                <a:spcPts val="0"/>
              </a:spcBef>
              <a:spcAft>
                <a:spcPts val="0"/>
              </a:spcAft>
              <a:buClr>
                <a:schemeClr val="dk1"/>
              </a:buClr>
              <a:buSzPts val="1300"/>
              <a:buFont typeface="Times New Roman"/>
              <a:buChar char="-"/>
            </a:pPr>
            <a:r>
              <a:rPr lang="fr" sz="1300" b="0" i="0" u="none" strike="noStrike" cap="none" dirty="0">
                <a:solidFill>
                  <a:schemeClr val="dk1"/>
                </a:solidFill>
                <a:latin typeface="Georgia"/>
                <a:ea typeface="Calibri"/>
                <a:cs typeface="Georgia"/>
                <a:sym typeface="Calibri"/>
              </a:rPr>
              <a:t>Security deposit </a:t>
            </a:r>
            <a:endParaRPr sz="1300" b="0" i="0" u="none" strike="noStrike" cap="none" dirty="0">
              <a:solidFill>
                <a:schemeClr val="dk1"/>
              </a:solidFill>
              <a:latin typeface="Georgia"/>
              <a:ea typeface="Calibri"/>
              <a:cs typeface="Georgia"/>
              <a:sym typeface="Calibri"/>
            </a:endParaRPr>
          </a:p>
          <a:p>
            <a:pPr marL="863600" marR="0" lvl="2" indent="-171450" algn="l" rtl="0">
              <a:lnSpc>
                <a:spcPct val="107000"/>
              </a:lnSpc>
              <a:spcBef>
                <a:spcPts val="0"/>
              </a:spcBef>
              <a:spcAft>
                <a:spcPts val="0"/>
              </a:spcAft>
              <a:buClr>
                <a:schemeClr val="dk1"/>
              </a:buClr>
              <a:buSzPts val="1300"/>
              <a:buFont typeface="Times New Roman"/>
              <a:buChar char="-"/>
            </a:pPr>
            <a:r>
              <a:rPr lang="fr" sz="1300" b="0" i="0" u="none" strike="noStrike" cap="none" dirty="0">
                <a:solidFill>
                  <a:schemeClr val="dk1"/>
                </a:solidFill>
                <a:latin typeface="Georgia"/>
                <a:ea typeface="Calibri"/>
                <a:cs typeface="Georgia"/>
                <a:sym typeface="Calibri"/>
              </a:rPr>
              <a:t>Agency fees (if applicable)</a:t>
            </a:r>
            <a:endParaRPr lang="fr-FR" sz="1300" dirty="0">
              <a:latin typeface="Georgia"/>
              <a:cs typeface="Georgia"/>
            </a:endParaRPr>
          </a:p>
          <a:p>
            <a:pPr marL="692150" marR="0" lvl="2" algn="l" rtl="0">
              <a:lnSpc>
                <a:spcPct val="107000"/>
              </a:lnSpc>
              <a:spcBef>
                <a:spcPts val="0"/>
              </a:spcBef>
              <a:spcAft>
                <a:spcPts val="0"/>
              </a:spcAft>
              <a:buClr>
                <a:schemeClr val="dk1"/>
              </a:buClr>
              <a:buSzPts val="1300"/>
            </a:pPr>
            <a:endParaRPr sz="800" b="0" i="0" u="none" strike="noStrike" cap="none" dirty="0">
              <a:solidFill>
                <a:schemeClr val="dk1"/>
              </a:solidFill>
              <a:latin typeface="Georgia"/>
              <a:ea typeface="Calibri"/>
              <a:cs typeface="Georgia"/>
              <a:sym typeface="Calibri"/>
            </a:endParaRPr>
          </a:p>
          <a:p>
            <a:pPr marL="558800" marR="0" lvl="1" indent="-209550" algn="l" rtl="0">
              <a:lnSpc>
                <a:spcPct val="107000"/>
              </a:lnSpc>
              <a:spcBef>
                <a:spcPts val="0"/>
              </a:spcBef>
              <a:spcAft>
                <a:spcPts val="0"/>
              </a:spcAft>
              <a:buClr>
                <a:schemeClr val="dk1"/>
              </a:buClr>
              <a:buSzPts val="1300"/>
              <a:buFont typeface="Noto Sans Symbols"/>
              <a:buChar char="∙"/>
            </a:pPr>
            <a:r>
              <a:rPr lang="fr" sz="1300" b="1" i="0" u="none" strike="noStrike" cap="none" dirty="0">
                <a:solidFill>
                  <a:schemeClr val="dk1"/>
                </a:solidFill>
                <a:latin typeface="Georgia"/>
                <a:ea typeface="Calibri"/>
                <a:cs typeface="Georgia"/>
                <a:sym typeface="Calibri"/>
              </a:rPr>
              <a:t>Purchase home insurance that will protect your home and property against any </a:t>
            </a:r>
            <a:r>
              <a:rPr lang="fr-FR" sz="1300" b="1" dirty="0" err="1">
                <a:solidFill>
                  <a:schemeClr val="dk1"/>
                </a:solidFill>
                <a:latin typeface="Georgia"/>
                <a:ea typeface="Calibri"/>
                <a:cs typeface="Georgia"/>
                <a:sym typeface="Calibri"/>
              </a:rPr>
              <a:t>losse</a:t>
            </a:r>
            <a:r>
              <a:rPr lang="fr" sz="1300" b="1" i="0" u="none" strike="noStrike" cap="none" dirty="0">
                <a:solidFill>
                  <a:schemeClr val="dk1"/>
                </a:solidFill>
                <a:latin typeface="Georgia"/>
                <a:ea typeface="Calibri"/>
                <a:cs typeface="Georgia"/>
                <a:sym typeface="Calibri"/>
              </a:rPr>
              <a:t>s that may arise.</a:t>
            </a:r>
            <a:endParaRPr sz="1300" b="1" i="0" u="none" strike="noStrike" cap="none" dirty="0">
              <a:solidFill>
                <a:schemeClr val="dk1"/>
              </a:solidFill>
              <a:latin typeface="Georgia"/>
              <a:ea typeface="Calibri"/>
              <a:cs typeface="Georgia"/>
              <a:sym typeface="Calibri"/>
            </a:endParaRPr>
          </a:p>
        </p:txBody>
      </p:sp>
      <p:sp>
        <p:nvSpPr>
          <p:cNvPr id="171" name="Shape 171"/>
          <p:cNvSpPr txBox="1"/>
          <p:nvPr/>
        </p:nvSpPr>
        <p:spPr>
          <a:xfrm>
            <a:off x="194368" y="87756"/>
            <a:ext cx="7654500" cy="414900"/>
          </a:xfrm>
          <a:prstGeom prst="rect">
            <a:avLst/>
          </a:prstGeom>
          <a:noFill/>
          <a:ln>
            <a:noFill/>
          </a:ln>
        </p:spPr>
        <p:txBody>
          <a:bodyPr spcFirstLastPara="1" wrap="square" lIns="68575" tIns="34275" rIns="68575" bIns="34275" anchor="t" anchorCtr="0">
            <a:noAutofit/>
          </a:bodyPr>
          <a:lstStyle/>
          <a:p>
            <a:pPr marL="0" marR="0" lvl="0" indent="0" algn="l" rtl="0">
              <a:lnSpc>
                <a:spcPct val="107000"/>
              </a:lnSpc>
              <a:spcBef>
                <a:spcPts val="0"/>
              </a:spcBef>
              <a:spcAft>
                <a:spcPts val="0"/>
              </a:spcAft>
              <a:buClr>
                <a:srgbClr val="000000"/>
              </a:buClr>
              <a:buSzPts val="2100"/>
              <a:buFont typeface="Arial"/>
              <a:buNone/>
            </a:pPr>
            <a:r>
              <a:rPr lang="fr" sz="2100" b="1" i="0" u="none" strike="noStrike" cap="none" dirty="0">
                <a:solidFill>
                  <a:srgbClr val="5D9936"/>
                </a:solidFill>
                <a:latin typeface="Chalkboard SE Regular"/>
                <a:ea typeface="Calibri"/>
                <a:cs typeface="Chalkboard SE Regular"/>
                <a:sym typeface="Calibri"/>
              </a:rPr>
              <a:t>3.2 </a:t>
            </a:r>
            <a:r>
              <a:rPr lang="fr-FR" sz="2100" b="1" dirty="0" err="1">
                <a:solidFill>
                  <a:srgbClr val="5D9936"/>
                </a:solidFill>
                <a:latin typeface="Chalkboard SE Regular"/>
                <a:ea typeface="Calibri"/>
                <a:cs typeface="Chalkboard SE Regular"/>
                <a:sym typeface="Calibri"/>
              </a:rPr>
              <a:t>T</a:t>
            </a:r>
            <a:r>
              <a:rPr lang="fr" sz="2100" b="1" i="0" u="none" strike="noStrike" cap="none" dirty="0">
                <a:solidFill>
                  <a:srgbClr val="5D9936"/>
                </a:solidFill>
                <a:latin typeface="Chalkboard SE Regular"/>
                <a:ea typeface="Calibri"/>
                <a:cs typeface="Chalkboard SE Regular"/>
                <a:sym typeface="Calibri"/>
              </a:rPr>
              <a:t>he lease</a:t>
            </a:r>
            <a:endParaRPr sz="2100" b="1" i="0" u="none" strike="noStrike" cap="none" dirty="0">
              <a:solidFill>
                <a:srgbClr val="5D9936"/>
              </a:solidFill>
              <a:latin typeface="Chalkboard SE Regular"/>
              <a:ea typeface="Calibri"/>
              <a:cs typeface="Chalkboard SE Regular"/>
              <a:sym typeface="Calibri"/>
            </a:endParaRPr>
          </a:p>
        </p:txBody>
      </p:sp>
      <p:sp>
        <p:nvSpPr>
          <p:cNvPr id="2" name="ZoneTexte 1"/>
          <p:cNvSpPr txBox="1"/>
          <p:nvPr/>
        </p:nvSpPr>
        <p:spPr>
          <a:xfrm>
            <a:off x="756884" y="4425096"/>
            <a:ext cx="7380030" cy="492443"/>
          </a:xfrm>
          <a:prstGeom prst="rect">
            <a:avLst/>
          </a:prstGeom>
          <a:noFill/>
        </p:spPr>
        <p:txBody>
          <a:bodyPr wrap="square" rtlCol="0">
            <a:spAutoFit/>
          </a:bodyPr>
          <a:lstStyle/>
          <a:p>
            <a:r>
              <a:rPr lang="fr-FR" sz="1300" b="1" dirty="0" err="1">
                <a:solidFill>
                  <a:srgbClr val="5D9936"/>
                </a:solidFill>
                <a:latin typeface="Georgia"/>
                <a:ea typeface="Calibri"/>
                <a:cs typeface="Georgia"/>
              </a:rPr>
              <a:t>Both</a:t>
            </a:r>
            <a:r>
              <a:rPr lang="fr-FR" sz="1300" b="1" dirty="0">
                <a:solidFill>
                  <a:srgbClr val="5D9936"/>
                </a:solidFill>
                <a:latin typeface="Georgia"/>
                <a:ea typeface="Calibri"/>
                <a:cs typeface="Georgia"/>
              </a:rPr>
              <a:t> the landlord (or </a:t>
            </a:r>
            <a:r>
              <a:rPr lang="fr-FR" sz="1300" b="1" dirty="0" err="1">
                <a:solidFill>
                  <a:srgbClr val="5D9936"/>
                </a:solidFill>
                <a:latin typeface="Georgia"/>
                <a:ea typeface="Calibri"/>
                <a:cs typeface="Georgia"/>
              </a:rPr>
              <a:t>agency</a:t>
            </a:r>
            <a:r>
              <a:rPr lang="fr-FR" sz="1300" b="1" dirty="0">
                <a:solidFill>
                  <a:srgbClr val="5D9936"/>
                </a:solidFill>
                <a:latin typeface="Georgia"/>
                <a:ea typeface="Calibri"/>
                <a:cs typeface="Georgia"/>
              </a:rPr>
              <a:t>) and </a:t>
            </a:r>
            <a:r>
              <a:rPr lang="fr-FR" sz="1300" b="1" dirty="0" err="1">
                <a:solidFill>
                  <a:srgbClr val="5D9936"/>
                </a:solidFill>
                <a:latin typeface="Georgia"/>
                <a:ea typeface="Calibri"/>
                <a:cs typeface="Georgia"/>
              </a:rPr>
              <a:t>yourself</a:t>
            </a:r>
            <a:r>
              <a:rPr lang="fr-FR" sz="1300" b="1" dirty="0">
                <a:solidFill>
                  <a:srgbClr val="5D9936"/>
                </a:solidFill>
                <a:latin typeface="Georgia"/>
                <a:ea typeface="Calibri"/>
                <a:cs typeface="Georgia"/>
              </a:rPr>
              <a:t> </a:t>
            </a:r>
            <a:r>
              <a:rPr lang="fr-FR" sz="1300" b="1" dirty="0" err="1">
                <a:solidFill>
                  <a:srgbClr val="5D9936"/>
                </a:solidFill>
                <a:latin typeface="Georgia"/>
                <a:ea typeface="Calibri"/>
                <a:cs typeface="Georgia"/>
              </a:rPr>
              <a:t>will</a:t>
            </a:r>
            <a:r>
              <a:rPr lang="fr-FR" sz="1300" b="1" dirty="0">
                <a:solidFill>
                  <a:srgbClr val="5D9936"/>
                </a:solidFill>
                <a:latin typeface="Georgia"/>
                <a:ea typeface="Calibri"/>
                <a:cs typeface="Georgia"/>
              </a:rPr>
              <a:t> </a:t>
            </a:r>
            <a:r>
              <a:rPr lang="fr-FR" sz="1300" b="1" dirty="0" err="1">
                <a:solidFill>
                  <a:srgbClr val="5D9936"/>
                </a:solidFill>
                <a:latin typeface="Georgia"/>
                <a:ea typeface="Calibri"/>
                <a:cs typeface="Georgia"/>
              </a:rPr>
              <a:t>keep</a:t>
            </a:r>
            <a:r>
              <a:rPr lang="fr-FR" sz="1300" b="1" dirty="0">
                <a:solidFill>
                  <a:srgbClr val="5D9936"/>
                </a:solidFill>
                <a:latin typeface="Georgia"/>
                <a:ea typeface="Calibri"/>
                <a:cs typeface="Georgia"/>
              </a:rPr>
              <a:t> an </a:t>
            </a:r>
            <a:r>
              <a:rPr lang="fr-FR" sz="1300" b="1" dirty="0" err="1">
                <a:solidFill>
                  <a:srgbClr val="5D9936"/>
                </a:solidFill>
                <a:latin typeface="Georgia"/>
                <a:ea typeface="Calibri"/>
                <a:cs typeface="Georgia"/>
              </a:rPr>
              <a:t>identical</a:t>
            </a:r>
            <a:r>
              <a:rPr lang="fr-FR" sz="1300" b="1" dirty="0">
                <a:solidFill>
                  <a:srgbClr val="5D9936"/>
                </a:solidFill>
                <a:latin typeface="Georgia"/>
                <a:ea typeface="Calibri"/>
                <a:cs typeface="Georgia"/>
              </a:rPr>
              <a:t> copy of all </a:t>
            </a:r>
            <a:r>
              <a:rPr lang="fr-FR" sz="1300" b="1" dirty="0" err="1">
                <a:solidFill>
                  <a:srgbClr val="5D9936"/>
                </a:solidFill>
                <a:latin typeface="Georgia"/>
                <a:ea typeface="Calibri"/>
                <a:cs typeface="Georgia"/>
              </a:rPr>
              <a:t>signed</a:t>
            </a:r>
            <a:r>
              <a:rPr lang="fr-FR" sz="1300" b="1" dirty="0">
                <a:solidFill>
                  <a:srgbClr val="5D9936"/>
                </a:solidFill>
                <a:latin typeface="Georgia"/>
                <a:ea typeface="Calibri"/>
                <a:cs typeface="Georgia"/>
              </a:rPr>
              <a:t> documents.</a:t>
            </a:r>
          </a:p>
        </p:txBody>
      </p:sp>
      <p:pic>
        <p:nvPicPr>
          <p:cNvPr id="6" name="Image 5" descr="7-arr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4368" y="4389568"/>
            <a:ext cx="606598" cy="529560"/>
          </a:xfrm>
          <a:prstGeom prst="rect">
            <a:avLst/>
          </a:prstGeom>
        </p:spPr>
      </p:pic>
      <p:pic>
        <p:nvPicPr>
          <p:cNvPr id="7" name="Image 6" descr="18-arrow.png">
            <a:hlinkClick r:id="" action="ppaction://hlinkshowjump?jump=previous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pic>
        <p:nvPicPr>
          <p:cNvPr id="8" name="Image 7" descr="18-arrow.png">
            <a:hlinkClick r:id="" action="ppaction://hlinkshowjump?jump=next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9" name="Image 8" descr="iconmonstr-home-5-240.png">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Shape 185"/>
          <p:cNvSpPr txBox="1"/>
          <p:nvPr/>
        </p:nvSpPr>
        <p:spPr>
          <a:xfrm>
            <a:off x="210856" y="230920"/>
            <a:ext cx="8346988" cy="392415"/>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100"/>
              <a:buFont typeface="Arial"/>
              <a:buNone/>
            </a:pPr>
            <a:r>
              <a:rPr lang="fr" sz="2100" b="1" dirty="0">
                <a:solidFill>
                  <a:srgbClr val="5D9936"/>
                </a:solidFill>
                <a:latin typeface="Chalkboard SE Regular"/>
                <a:ea typeface="Calibri"/>
                <a:cs typeface="Chalkboard SE Regular"/>
                <a:sym typeface="Calibri"/>
              </a:rPr>
              <a:t>3.</a:t>
            </a:r>
            <a:r>
              <a:rPr lang="fr-FR" sz="2100" b="1" dirty="0">
                <a:solidFill>
                  <a:srgbClr val="5D9936"/>
                </a:solidFill>
                <a:latin typeface="Chalkboard SE Regular"/>
                <a:ea typeface="Calibri"/>
                <a:cs typeface="Chalkboard SE Regular"/>
                <a:sym typeface="Calibri"/>
              </a:rPr>
              <a:t>3</a:t>
            </a:r>
            <a:r>
              <a:rPr lang="fr" sz="2100" b="1" dirty="0">
                <a:solidFill>
                  <a:srgbClr val="5D9936"/>
                </a:solidFill>
                <a:latin typeface="Chalkboard SE Regular"/>
                <a:ea typeface="Calibri"/>
                <a:cs typeface="Chalkboard SE Regular"/>
                <a:sym typeface="Calibri"/>
              </a:rPr>
              <a:t> Responsibilities of the tenant</a:t>
            </a:r>
            <a:endParaRPr sz="2100" b="1" dirty="0">
              <a:solidFill>
                <a:srgbClr val="5D9936"/>
              </a:solidFill>
              <a:latin typeface="Chalkboard SE Regular"/>
              <a:ea typeface="Calibri"/>
              <a:cs typeface="Chalkboard SE Regular"/>
              <a:sym typeface="Calibri"/>
            </a:endParaRPr>
          </a:p>
        </p:txBody>
      </p:sp>
      <p:sp>
        <p:nvSpPr>
          <p:cNvPr id="186" name="Shape 186"/>
          <p:cNvSpPr/>
          <p:nvPr/>
        </p:nvSpPr>
        <p:spPr>
          <a:xfrm>
            <a:off x="376881" y="726294"/>
            <a:ext cx="8403608" cy="3527945"/>
          </a:xfrm>
          <a:prstGeom prst="rect">
            <a:avLst/>
          </a:prstGeom>
          <a:noFill/>
          <a:ln>
            <a:noFill/>
          </a:ln>
        </p:spPr>
        <p:txBody>
          <a:bodyPr spcFirstLastPara="1" wrap="square" lIns="68575" tIns="34275" rIns="68575" bIns="34275" anchor="t" anchorCtr="0">
            <a:noAutofit/>
          </a:bodyPr>
          <a:lstStyle/>
          <a:p>
            <a:pPr marL="215900" marR="0" lvl="0" indent="-215900" algn="l" rtl="0">
              <a:lnSpc>
                <a:spcPct val="100000"/>
              </a:lnSpc>
              <a:spcBef>
                <a:spcPts val="0"/>
              </a:spcBef>
              <a:spcAft>
                <a:spcPts val="0"/>
              </a:spcAft>
              <a:buClr>
                <a:schemeClr val="dk1"/>
              </a:buClr>
              <a:buSzPts val="1400"/>
              <a:buFont typeface="Noto Sans Symbols"/>
              <a:buChar char="✓"/>
            </a:pPr>
            <a:r>
              <a:rPr lang="fr" dirty="0">
                <a:solidFill>
                  <a:schemeClr val="dk1"/>
                </a:solidFill>
                <a:latin typeface="Georgia"/>
                <a:ea typeface="Calibri"/>
                <a:cs typeface="Georgia"/>
                <a:sym typeface="Calibri"/>
              </a:rPr>
              <a:t>Pay rent and charges on the scheduled dates,</a:t>
            </a:r>
            <a:endParaRPr lang="fr-FR" dirty="0">
              <a:solidFill>
                <a:schemeClr val="dk1"/>
              </a:solidFill>
              <a:latin typeface="Georgia"/>
              <a:ea typeface="Calibri"/>
              <a:cs typeface="Georgia"/>
              <a:sym typeface="Calibri"/>
            </a:endParaRPr>
          </a:p>
          <a:p>
            <a:pPr marL="215900" marR="0" lvl="0" indent="-215900" algn="l" rtl="0">
              <a:lnSpc>
                <a:spcPct val="100000"/>
              </a:lnSpc>
              <a:spcBef>
                <a:spcPts val="0"/>
              </a:spcBef>
              <a:spcAft>
                <a:spcPts val="0"/>
              </a:spcAft>
              <a:buClr>
                <a:schemeClr val="dk1"/>
              </a:buClr>
              <a:buSzPts val="1400"/>
              <a:buFont typeface="Noto Sans Symbols"/>
              <a:buChar char="✓"/>
            </a:pPr>
            <a:endParaRPr dirty="0">
              <a:solidFill>
                <a:schemeClr val="dk1"/>
              </a:solidFill>
              <a:latin typeface="Georgia"/>
              <a:ea typeface="Calibri"/>
              <a:cs typeface="Georgia"/>
            </a:endParaRPr>
          </a:p>
          <a:p>
            <a:pPr marL="215900" marR="0" lvl="0" indent="-215900" algn="l" rtl="0">
              <a:lnSpc>
                <a:spcPct val="100000"/>
              </a:lnSpc>
              <a:spcBef>
                <a:spcPts val="0"/>
              </a:spcBef>
              <a:spcAft>
                <a:spcPts val="0"/>
              </a:spcAft>
              <a:buClr>
                <a:schemeClr val="dk1"/>
              </a:buClr>
              <a:buSzPts val="1400"/>
              <a:buFont typeface="Noto Sans Symbols"/>
              <a:buChar char="✓"/>
            </a:pPr>
            <a:r>
              <a:rPr lang="fr" dirty="0">
                <a:solidFill>
                  <a:schemeClr val="dk1"/>
                </a:solidFill>
                <a:latin typeface="Georgia"/>
                <a:ea typeface="Calibri"/>
                <a:cs typeface="Georgia"/>
                <a:sym typeface="Calibri"/>
              </a:rPr>
              <a:t>Use the </a:t>
            </a:r>
            <a:r>
              <a:rPr lang="fr-FR" dirty="0" err="1">
                <a:solidFill>
                  <a:schemeClr val="dk1"/>
                </a:solidFill>
                <a:latin typeface="Georgia"/>
                <a:ea typeface="Calibri"/>
                <a:cs typeface="Georgia"/>
                <a:sym typeface="Calibri"/>
              </a:rPr>
              <a:t>premises</a:t>
            </a:r>
            <a:r>
              <a:rPr lang="fr" dirty="0">
                <a:solidFill>
                  <a:schemeClr val="dk1"/>
                </a:solidFill>
                <a:latin typeface="Georgia"/>
                <a:ea typeface="Calibri"/>
                <a:cs typeface="Georgia"/>
                <a:sym typeface="Calibri"/>
              </a:rPr>
              <a:t> only for the use set </a:t>
            </a:r>
            <a:r>
              <a:rPr lang="fr-FR" dirty="0">
                <a:solidFill>
                  <a:schemeClr val="dk1"/>
                </a:solidFill>
                <a:latin typeface="Georgia"/>
                <a:ea typeface="Calibri"/>
                <a:cs typeface="Georgia"/>
                <a:sym typeface="Calibri"/>
              </a:rPr>
              <a:t>up</a:t>
            </a:r>
            <a:r>
              <a:rPr lang="fr" dirty="0">
                <a:solidFill>
                  <a:schemeClr val="dk1"/>
                </a:solidFill>
                <a:latin typeface="Georgia"/>
                <a:ea typeface="Calibri"/>
                <a:cs typeface="Georgia"/>
                <a:sym typeface="Calibri"/>
              </a:rPr>
              <a:t> in the rental agreement by complying with the rules of peaceful occupation,</a:t>
            </a:r>
            <a:endParaRPr lang="fr-FR" dirty="0">
              <a:solidFill>
                <a:schemeClr val="dk1"/>
              </a:solidFill>
              <a:latin typeface="Georgia"/>
              <a:ea typeface="Calibri"/>
              <a:cs typeface="Georgia"/>
              <a:sym typeface="Calibri"/>
            </a:endParaRPr>
          </a:p>
          <a:p>
            <a:pPr marL="215900" marR="0" lvl="0" indent="-215900" algn="l" rtl="0">
              <a:lnSpc>
                <a:spcPct val="100000"/>
              </a:lnSpc>
              <a:spcBef>
                <a:spcPts val="0"/>
              </a:spcBef>
              <a:spcAft>
                <a:spcPts val="0"/>
              </a:spcAft>
              <a:buClr>
                <a:schemeClr val="dk1"/>
              </a:buClr>
              <a:buSzPts val="1400"/>
              <a:buFont typeface="Noto Sans Symbols"/>
              <a:buChar char="✓"/>
            </a:pPr>
            <a:endParaRPr dirty="0">
              <a:solidFill>
                <a:schemeClr val="dk1"/>
              </a:solidFill>
              <a:latin typeface="Georgia"/>
              <a:ea typeface="Calibri"/>
              <a:cs typeface="Georgia"/>
            </a:endParaRPr>
          </a:p>
          <a:p>
            <a:pPr marL="215900" marR="0" lvl="0" indent="-215900" algn="l" rtl="0">
              <a:lnSpc>
                <a:spcPct val="100000"/>
              </a:lnSpc>
              <a:spcBef>
                <a:spcPts val="0"/>
              </a:spcBef>
              <a:spcAft>
                <a:spcPts val="0"/>
              </a:spcAft>
              <a:buClr>
                <a:schemeClr val="dk1"/>
              </a:buClr>
              <a:buSzPts val="1400"/>
              <a:buFont typeface="Noto Sans Symbols"/>
              <a:buChar char="✓"/>
            </a:pPr>
            <a:r>
              <a:rPr lang="fr" dirty="0">
                <a:solidFill>
                  <a:schemeClr val="dk1"/>
                </a:solidFill>
                <a:latin typeface="Georgia"/>
                <a:ea typeface="Calibri"/>
                <a:cs typeface="Georgia"/>
                <a:sym typeface="Calibri"/>
              </a:rPr>
              <a:t>Perform any rental repairs </a:t>
            </a:r>
            <a:r>
              <a:rPr lang="fr-FR" dirty="0">
                <a:solidFill>
                  <a:schemeClr val="dk1"/>
                </a:solidFill>
                <a:latin typeface="Georgia"/>
                <a:ea typeface="Calibri"/>
                <a:cs typeface="Georgia"/>
                <a:sym typeface="Calibri"/>
              </a:rPr>
              <a:t>if </a:t>
            </a:r>
            <a:r>
              <a:rPr lang="fr-FR" dirty="0" err="1">
                <a:solidFill>
                  <a:schemeClr val="dk1"/>
                </a:solidFill>
                <a:latin typeface="Georgia"/>
                <a:ea typeface="Calibri"/>
                <a:cs typeface="Georgia"/>
                <a:sym typeface="Calibri"/>
              </a:rPr>
              <a:t>you</a:t>
            </a:r>
            <a:r>
              <a:rPr lang="fr-FR" dirty="0">
                <a:solidFill>
                  <a:schemeClr val="dk1"/>
                </a:solidFill>
                <a:latin typeface="Georgia"/>
                <a:ea typeface="Calibri"/>
                <a:cs typeface="Georgia"/>
                <a:sym typeface="Calibri"/>
              </a:rPr>
              <a:t> are </a:t>
            </a:r>
            <a:r>
              <a:rPr lang="fr" dirty="0">
                <a:solidFill>
                  <a:schemeClr val="dk1"/>
                </a:solidFill>
                <a:latin typeface="Georgia"/>
                <a:ea typeface="Calibri"/>
                <a:cs typeface="Georgia"/>
                <a:sym typeface="Calibri"/>
              </a:rPr>
              <a:t>required to do so,</a:t>
            </a:r>
            <a:endParaRPr lang="fr-FR" dirty="0">
              <a:solidFill>
                <a:schemeClr val="dk1"/>
              </a:solidFill>
              <a:latin typeface="Georgia"/>
              <a:ea typeface="Calibri"/>
              <a:cs typeface="Georgia"/>
              <a:sym typeface="Calibri"/>
            </a:endParaRPr>
          </a:p>
          <a:p>
            <a:pPr marL="215900" marR="0" lvl="0" indent="-215900" algn="l" rtl="0">
              <a:lnSpc>
                <a:spcPct val="100000"/>
              </a:lnSpc>
              <a:spcBef>
                <a:spcPts val="0"/>
              </a:spcBef>
              <a:spcAft>
                <a:spcPts val="0"/>
              </a:spcAft>
              <a:buClr>
                <a:schemeClr val="dk1"/>
              </a:buClr>
              <a:buSzPts val="1400"/>
              <a:buFont typeface="Noto Sans Symbols"/>
              <a:buChar char="✓"/>
            </a:pPr>
            <a:endParaRPr dirty="0">
              <a:solidFill>
                <a:schemeClr val="dk1"/>
              </a:solidFill>
              <a:latin typeface="Georgia"/>
              <a:ea typeface="Calibri"/>
              <a:cs typeface="Georgia"/>
            </a:endParaRPr>
          </a:p>
          <a:p>
            <a:pPr marL="215900" marR="0" lvl="0" indent="-215900" algn="l" rtl="0">
              <a:lnSpc>
                <a:spcPct val="100000"/>
              </a:lnSpc>
              <a:spcBef>
                <a:spcPts val="0"/>
              </a:spcBef>
              <a:spcAft>
                <a:spcPts val="0"/>
              </a:spcAft>
              <a:buClr>
                <a:schemeClr val="dk1"/>
              </a:buClr>
              <a:buSzPts val="1400"/>
              <a:buFont typeface="Noto Sans Symbols"/>
              <a:buChar char="✓"/>
            </a:pPr>
            <a:r>
              <a:rPr lang="fr" dirty="0">
                <a:solidFill>
                  <a:schemeClr val="dk1"/>
                </a:solidFill>
                <a:latin typeface="Georgia"/>
                <a:ea typeface="Calibri"/>
                <a:cs typeface="Georgia"/>
                <a:sym typeface="Calibri"/>
              </a:rPr>
              <a:t>Provide routine maintenance for the </a:t>
            </a:r>
            <a:r>
              <a:rPr lang="fr-FR" dirty="0" err="1">
                <a:solidFill>
                  <a:schemeClr val="dk1"/>
                </a:solidFill>
                <a:latin typeface="Georgia"/>
                <a:ea typeface="Calibri"/>
                <a:cs typeface="Georgia"/>
                <a:sym typeface="Calibri"/>
              </a:rPr>
              <a:t>premises</a:t>
            </a:r>
            <a:r>
              <a:rPr lang="fr" dirty="0">
                <a:solidFill>
                  <a:schemeClr val="dk1"/>
                </a:solidFill>
                <a:latin typeface="Georgia"/>
                <a:ea typeface="Calibri"/>
                <a:cs typeface="Georgia"/>
                <a:sym typeface="Calibri"/>
              </a:rPr>
              <a:t> and its equipment,</a:t>
            </a:r>
            <a:endParaRPr lang="fr-FR" dirty="0">
              <a:solidFill>
                <a:schemeClr val="dk1"/>
              </a:solidFill>
              <a:latin typeface="Georgia"/>
              <a:ea typeface="Calibri"/>
              <a:cs typeface="Georgia"/>
              <a:sym typeface="Calibri"/>
            </a:endParaRPr>
          </a:p>
          <a:p>
            <a:pPr marL="215900" marR="0" lvl="0" indent="-215900" algn="l" rtl="0">
              <a:lnSpc>
                <a:spcPct val="100000"/>
              </a:lnSpc>
              <a:spcBef>
                <a:spcPts val="0"/>
              </a:spcBef>
              <a:spcAft>
                <a:spcPts val="0"/>
              </a:spcAft>
              <a:buClr>
                <a:schemeClr val="dk1"/>
              </a:buClr>
              <a:buSzPts val="1400"/>
              <a:buFont typeface="Noto Sans Symbols"/>
              <a:buChar char="✓"/>
            </a:pPr>
            <a:endParaRPr dirty="0">
              <a:solidFill>
                <a:schemeClr val="dk1"/>
              </a:solidFill>
              <a:latin typeface="Georgia"/>
              <a:ea typeface="Calibri"/>
              <a:cs typeface="Georgia"/>
            </a:endParaRPr>
          </a:p>
          <a:p>
            <a:pPr marL="215900" marR="0" lvl="0" indent="-215900" algn="l" rtl="0">
              <a:lnSpc>
                <a:spcPct val="100000"/>
              </a:lnSpc>
              <a:spcBef>
                <a:spcPts val="0"/>
              </a:spcBef>
              <a:spcAft>
                <a:spcPts val="0"/>
              </a:spcAft>
              <a:buClr>
                <a:schemeClr val="dk1"/>
              </a:buClr>
              <a:buSzPts val="1400"/>
              <a:buFont typeface="Noto Sans Symbols"/>
              <a:buChar char="✓"/>
            </a:pPr>
            <a:r>
              <a:rPr lang="fr" dirty="0">
                <a:solidFill>
                  <a:schemeClr val="dk1"/>
                </a:solidFill>
                <a:latin typeface="Georgia"/>
                <a:ea typeface="Calibri"/>
                <a:cs typeface="Georgia"/>
                <a:sym typeface="Calibri"/>
              </a:rPr>
              <a:t>Take out home insuranc</a:t>
            </a:r>
            <a:r>
              <a:rPr lang="fr-FR" dirty="0">
                <a:solidFill>
                  <a:schemeClr val="dk1"/>
                </a:solidFill>
                <a:latin typeface="Georgia"/>
                <a:ea typeface="Calibri"/>
                <a:cs typeface="Georgia"/>
                <a:sym typeface="Calibri"/>
              </a:rPr>
              <a:t>e,</a:t>
            </a:r>
          </a:p>
          <a:p>
            <a:pPr marL="215900" marR="0" lvl="0" indent="-215900" algn="l" rtl="0">
              <a:lnSpc>
                <a:spcPct val="100000"/>
              </a:lnSpc>
              <a:spcBef>
                <a:spcPts val="0"/>
              </a:spcBef>
              <a:spcAft>
                <a:spcPts val="0"/>
              </a:spcAft>
              <a:buClr>
                <a:schemeClr val="dk1"/>
              </a:buClr>
              <a:buSzPts val="1400"/>
              <a:buFont typeface="Noto Sans Symbols"/>
              <a:buChar char="✓"/>
            </a:pPr>
            <a:endParaRPr dirty="0">
              <a:solidFill>
                <a:schemeClr val="dk1"/>
              </a:solidFill>
              <a:latin typeface="Georgia"/>
              <a:ea typeface="Calibri"/>
              <a:cs typeface="Georgia"/>
            </a:endParaRPr>
          </a:p>
          <a:p>
            <a:pPr marL="215900" marR="0" lvl="0" indent="-215900" algn="l" rtl="0">
              <a:lnSpc>
                <a:spcPct val="100000"/>
              </a:lnSpc>
              <a:spcBef>
                <a:spcPts val="0"/>
              </a:spcBef>
              <a:spcAft>
                <a:spcPts val="0"/>
              </a:spcAft>
              <a:buClr>
                <a:schemeClr val="dk1"/>
              </a:buClr>
              <a:buSzPts val="1400"/>
              <a:buFont typeface="Noto Sans Symbols"/>
              <a:buChar char="✓"/>
            </a:pPr>
            <a:r>
              <a:rPr lang="fr" dirty="0">
                <a:solidFill>
                  <a:schemeClr val="dk1"/>
                </a:solidFill>
                <a:latin typeface="Georgia"/>
                <a:ea typeface="Calibri"/>
                <a:cs typeface="Georgia"/>
                <a:sym typeface="Calibri"/>
              </a:rPr>
              <a:t>Pay the property tax (if the tenant is </a:t>
            </a:r>
            <a:r>
              <a:rPr lang="fr-FR" dirty="0">
                <a:solidFill>
                  <a:schemeClr val="dk1"/>
                </a:solidFill>
                <a:latin typeface="Georgia"/>
                <a:ea typeface="Calibri"/>
                <a:cs typeface="Georgia"/>
                <a:sym typeface="Calibri"/>
              </a:rPr>
              <a:t>living in </a:t>
            </a:r>
            <a:r>
              <a:rPr lang="fr" dirty="0">
                <a:solidFill>
                  <a:schemeClr val="dk1"/>
                </a:solidFill>
                <a:latin typeface="Georgia"/>
                <a:ea typeface="Calibri"/>
                <a:cs typeface="Georgia"/>
                <a:sym typeface="Calibri"/>
              </a:rPr>
              <a:t>the building on </a:t>
            </a:r>
            <a:r>
              <a:rPr lang="fr-FR" dirty="0">
                <a:solidFill>
                  <a:schemeClr val="dk1"/>
                </a:solidFill>
                <a:latin typeface="Georgia"/>
                <a:ea typeface="Calibri"/>
                <a:cs typeface="Georgia"/>
                <a:sym typeface="Calibri"/>
              </a:rPr>
              <a:t>the </a:t>
            </a:r>
            <a:r>
              <a:rPr lang="fr" dirty="0">
                <a:solidFill>
                  <a:schemeClr val="dk1"/>
                </a:solidFill>
                <a:latin typeface="Georgia"/>
                <a:ea typeface="Calibri"/>
                <a:cs typeface="Georgia"/>
                <a:sym typeface="Calibri"/>
              </a:rPr>
              <a:t>1</a:t>
            </a:r>
            <a:r>
              <a:rPr lang="fr-FR" dirty="0">
                <a:solidFill>
                  <a:schemeClr val="dk1"/>
                </a:solidFill>
                <a:latin typeface="Georgia"/>
                <a:ea typeface="Calibri"/>
                <a:cs typeface="Georgia"/>
                <a:sym typeface="Calibri"/>
              </a:rPr>
              <a:t>st of</a:t>
            </a:r>
            <a:r>
              <a:rPr lang="fr" dirty="0">
                <a:solidFill>
                  <a:schemeClr val="dk1"/>
                </a:solidFill>
                <a:latin typeface="Georgia"/>
                <a:ea typeface="Calibri"/>
                <a:cs typeface="Georgia"/>
                <a:sym typeface="Calibri"/>
              </a:rPr>
              <a:t> Januar and if the building is liable for property tax)</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this</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housing</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tax</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should</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be</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deleted</a:t>
            </a:r>
            <a:r>
              <a:rPr lang="fr-FR" dirty="0">
                <a:solidFill>
                  <a:schemeClr val="dk1"/>
                </a:solidFill>
                <a:latin typeface="Georgia"/>
                <a:ea typeface="Calibri"/>
                <a:cs typeface="Georgia"/>
                <a:sym typeface="Calibri"/>
              </a:rPr>
              <a:t> in 2023, </a:t>
            </a:r>
          </a:p>
          <a:p>
            <a:pPr marL="215900" marR="0" lvl="0" indent="-215900" algn="l" rtl="0">
              <a:lnSpc>
                <a:spcPct val="100000"/>
              </a:lnSpc>
              <a:spcBef>
                <a:spcPts val="0"/>
              </a:spcBef>
              <a:spcAft>
                <a:spcPts val="0"/>
              </a:spcAft>
              <a:buClr>
                <a:schemeClr val="dk1"/>
              </a:buClr>
              <a:buSzPts val="1400"/>
              <a:buFont typeface="Noto Sans Symbols"/>
              <a:buChar char="✓"/>
            </a:pPr>
            <a:endParaRPr dirty="0">
              <a:solidFill>
                <a:schemeClr val="dk1"/>
              </a:solidFill>
              <a:latin typeface="Georgia"/>
              <a:ea typeface="Calibri"/>
              <a:cs typeface="Georgia"/>
            </a:endParaRPr>
          </a:p>
          <a:p>
            <a:pPr marL="215900" marR="0" lvl="0" indent="-215900" algn="l" rtl="0">
              <a:lnSpc>
                <a:spcPct val="100000"/>
              </a:lnSpc>
              <a:spcBef>
                <a:spcPts val="0"/>
              </a:spcBef>
              <a:spcAft>
                <a:spcPts val="0"/>
              </a:spcAft>
              <a:buClr>
                <a:schemeClr val="dk1"/>
              </a:buClr>
              <a:buSzPts val="1400"/>
              <a:buFont typeface="Noto Sans Symbols"/>
              <a:buChar char="✓"/>
            </a:pPr>
            <a:r>
              <a:rPr lang="fr" dirty="0">
                <a:solidFill>
                  <a:schemeClr val="dk1"/>
                </a:solidFill>
                <a:latin typeface="Georgia"/>
                <a:ea typeface="Calibri"/>
                <a:cs typeface="Georgia"/>
                <a:sym typeface="Calibri"/>
              </a:rPr>
              <a:t>Allow the owner</a:t>
            </a:r>
            <a:r>
              <a:rPr lang="fr-FR" dirty="0">
                <a:solidFill>
                  <a:schemeClr val="dk1"/>
                </a:solidFill>
                <a:latin typeface="Georgia"/>
                <a:ea typeface="Calibri"/>
                <a:cs typeface="Georgia"/>
                <a:sym typeface="Calibri"/>
              </a:rPr>
              <a:t> </a:t>
            </a:r>
            <a:r>
              <a:rPr lang="fr" dirty="0">
                <a:solidFill>
                  <a:schemeClr val="dk1"/>
                </a:solidFill>
                <a:latin typeface="Georgia"/>
                <a:ea typeface="Calibri"/>
                <a:cs typeface="Georgia"/>
                <a:sym typeface="Calibri"/>
              </a:rPr>
              <a:t>access to the accomodation,</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according</a:t>
            </a:r>
            <a:r>
              <a:rPr lang="fr-FR" dirty="0">
                <a:solidFill>
                  <a:schemeClr val="dk1"/>
                </a:solidFill>
                <a:latin typeface="Georgia"/>
                <a:ea typeface="Calibri"/>
                <a:cs typeface="Georgia"/>
                <a:sym typeface="Calibri"/>
              </a:rPr>
              <a:t> to </a:t>
            </a:r>
            <a:r>
              <a:rPr lang="fr-FR" dirty="0" err="1">
                <a:solidFill>
                  <a:schemeClr val="dk1"/>
                </a:solidFill>
                <a:latin typeface="Georgia"/>
                <a:ea typeface="Calibri"/>
                <a:cs typeface="Georgia"/>
                <a:sym typeface="Calibri"/>
              </a:rPr>
              <a:t>agreed</a:t>
            </a:r>
            <a:r>
              <a:rPr lang="fr" dirty="0">
                <a:solidFill>
                  <a:schemeClr val="dk1"/>
                </a:solidFill>
                <a:latin typeface="Georgia"/>
                <a:ea typeface="Calibri"/>
                <a:cs typeface="Georgia"/>
                <a:sym typeface="Calibri"/>
              </a:rPr>
              <a:t> conditions and by appointment (work, </a:t>
            </a:r>
            <a:r>
              <a:rPr lang="fr-FR" dirty="0" err="1">
                <a:solidFill>
                  <a:schemeClr val="dk1"/>
                </a:solidFill>
                <a:latin typeface="Georgia"/>
                <a:ea typeface="Calibri"/>
                <a:cs typeface="Georgia"/>
                <a:sym typeface="Calibri"/>
              </a:rPr>
              <a:t>visits</a:t>
            </a:r>
            <a:r>
              <a:rPr lang="fr-FR" dirty="0">
                <a:solidFill>
                  <a:schemeClr val="dk1"/>
                </a:solidFill>
                <a:latin typeface="Georgia"/>
                <a:ea typeface="Calibri"/>
                <a:cs typeface="Georgia"/>
                <a:sym typeface="Calibri"/>
              </a:rPr>
              <a:t> </a:t>
            </a:r>
            <a:r>
              <a:rPr lang="fr" dirty="0">
                <a:solidFill>
                  <a:schemeClr val="dk1"/>
                </a:solidFill>
                <a:latin typeface="Georgia"/>
                <a:ea typeface="Calibri"/>
                <a:cs typeface="Georgia"/>
                <a:sym typeface="Calibri"/>
              </a:rPr>
              <a:t>by future tenants...)</a:t>
            </a:r>
            <a:r>
              <a:rPr lang="fr-FR" dirty="0">
                <a:solidFill>
                  <a:schemeClr val="dk1"/>
                </a:solidFill>
                <a:latin typeface="Georgia"/>
                <a:ea typeface="Calibri"/>
                <a:cs typeface="Georgia"/>
                <a:sym typeface="Calibri"/>
              </a:rPr>
              <a:t>.</a:t>
            </a:r>
            <a:endParaRPr dirty="0">
              <a:solidFill>
                <a:schemeClr val="dk1"/>
              </a:solidFill>
              <a:latin typeface="Georgia"/>
              <a:ea typeface="Calibri"/>
              <a:cs typeface="Georgia"/>
            </a:endParaRPr>
          </a:p>
        </p:txBody>
      </p:sp>
      <p:pic>
        <p:nvPicPr>
          <p:cNvPr id="8" name="Image 7" descr="18-arrow.png">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pic>
        <p:nvPicPr>
          <p:cNvPr id="9" name="Image 8" descr="18-arrow.png">
            <a:hlinkClick r:id="" action="ppaction://hlinkshowjump?jump=next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10" name="Image 9" descr="iconmonstr-home-5-240.png">
            <a:hlinkClick r:id="rId4" action="ppaction://hlinksldjump"/>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88"/>
          <p:cNvSpPr/>
          <p:nvPr/>
        </p:nvSpPr>
        <p:spPr>
          <a:xfrm>
            <a:off x="259010" y="788596"/>
            <a:ext cx="7346092" cy="1742632"/>
          </a:xfrm>
          <a:prstGeom prst="rect">
            <a:avLst/>
          </a:prstGeom>
          <a:noFill/>
          <a:ln>
            <a:noFill/>
          </a:ln>
        </p:spPr>
        <p:txBody>
          <a:bodyPr spcFirstLastPara="1" wrap="square" lIns="68575" tIns="34275" rIns="68575" bIns="34275" anchor="t" anchorCtr="0">
            <a:noAutofit/>
          </a:bodyPr>
          <a:lstStyle/>
          <a:p>
            <a:pPr marL="215900" marR="0" lvl="0" indent="-215900" algn="l" rtl="0">
              <a:lnSpc>
                <a:spcPct val="100000"/>
              </a:lnSpc>
              <a:spcBef>
                <a:spcPts val="0"/>
              </a:spcBef>
              <a:spcAft>
                <a:spcPts val="0"/>
              </a:spcAft>
              <a:buClr>
                <a:schemeClr val="dk1"/>
              </a:buClr>
              <a:buSzPts val="1400"/>
              <a:buFont typeface="Noto Sans Symbols"/>
              <a:buChar char="✓"/>
            </a:pPr>
            <a:r>
              <a:rPr lang="fr" dirty="0">
                <a:solidFill>
                  <a:schemeClr val="dk1"/>
                </a:solidFill>
                <a:latin typeface="Georgia"/>
                <a:ea typeface="Calibri"/>
                <a:cs typeface="Georgia"/>
                <a:sym typeface="Calibri"/>
              </a:rPr>
              <a:t>Provide proper housing that is appropriate for residential use,</a:t>
            </a:r>
            <a:endParaRPr lang="fr-FR" dirty="0">
              <a:solidFill>
                <a:schemeClr val="dk1"/>
              </a:solidFill>
              <a:latin typeface="Georgia"/>
              <a:ea typeface="Calibri"/>
              <a:cs typeface="Georgia"/>
              <a:sym typeface="Calibri"/>
            </a:endParaRPr>
          </a:p>
          <a:p>
            <a:pPr marL="215900" marR="0" lvl="0" indent="-215900" algn="l" rtl="0">
              <a:lnSpc>
                <a:spcPct val="100000"/>
              </a:lnSpc>
              <a:spcBef>
                <a:spcPts val="0"/>
              </a:spcBef>
              <a:spcAft>
                <a:spcPts val="0"/>
              </a:spcAft>
              <a:buClr>
                <a:schemeClr val="dk1"/>
              </a:buClr>
              <a:buSzPts val="1400"/>
              <a:buFont typeface="Noto Sans Symbols"/>
              <a:buChar char="✓"/>
            </a:pPr>
            <a:endParaRPr dirty="0">
              <a:solidFill>
                <a:schemeClr val="dk1"/>
              </a:solidFill>
              <a:latin typeface="Georgia"/>
              <a:ea typeface="Calibri"/>
              <a:cs typeface="Georgia"/>
              <a:sym typeface="Calibri"/>
            </a:endParaRPr>
          </a:p>
          <a:p>
            <a:pPr marL="215900" marR="0" lvl="0" indent="-215900" algn="l" rtl="0">
              <a:lnSpc>
                <a:spcPct val="100000"/>
              </a:lnSpc>
              <a:spcBef>
                <a:spcPts val="0"/>
              </a:spcBef>
              <a:spcAft>
                <a:spcPts val="0"/>
              </a:spcAft>
              <a:buClr>
                <a:schemeClr val="dk1"/>
              </a:buClr>
              <a:buSzPts val="1400"/>
              <a:buFont typeface="Noto Sans Symbols"/>
              <a:buChar char="✓"/>
            </a:pPr>
            <a:r>
              <a:rPr lang="fr" dirty="0">
                <a:solidFill>
                  <a:schemeClr val="dk1"/>
                </a:solidFill>
                <a:latin typeface="Georgia"/>
                <a:ea typeface="Calibri"/>
                <a:cs typeface="Georgia"/>
                <a:sym typeface="Calibri"/>
              </a:rPr>
              <a:t>Offer the housing in an appropriate condition, </a:t>
            </a:r>
            <a:endParaRPr lang="fr-FR" dirty="0">
              <a:solidFill>
                <a:schemeClr val="dk1"/>
              </a:solidFill>
              <a:latin typeface="Georgia"/>
              <a:ea typeface="Calibri"/>
              <a:cs typeface="Georgia"/>
              <a:sym typeface="Calibri"/>
            </a:endParaRPr>
          </a:p>
          <a:p>
            <a:pPr marL="215900" marR="0" lvl="0" indent="-215900" algn="l" rtl="0">
              <a:lnSpc>
                <a:spcPct val="100000"/>
              </a:lnSpc>
              <a:spcBef>
                <a:spcPts val="0"/>
              </a:spcBef>
              <a:spcAft>
                <a:spcPts val="0"/>
              </a:spcAft>
              <a:buClr>
                <a:schemeClr val="dk1"/>
              </a:buClr>
              <a:buSzPts val="1400"/>
              <a:buFont typeface="Noto Sans Symbols"/>
              <a:buChar char="✓"/>
            </a:pPr>
            <a:endParaRPr dirty="0">
              <a:solidFill>
                <a:schemeClr val="dk1"/>
              </a:solidFill>
              <a:latin typeface="Georgia"/>
              <a:ea typeface="Calibri"/>
              <a:cs typeface="Georgia"/>
            </a:endParaRPr>
          </a:p>
          <a:p>
            <a:pPr marL="215900" marR="0" lvl="0" indent="-215900" algn="l" rtl="0">
              <a:lnSpc>
                <a:spcPct val="100000"/>
              </a:lnSpc>
              <a:spcBef>
                <a:spcPts val="0"/>
              </a:spcBef>
              <a:spcAft>
                <a:spcPts val="0"/>
              </a:spcAft>
              <a:buClr>
                <a:schemeClr val="dk1"/>
              </a:buClr>
              <a:buSzPts val="1400"/>
              <a:buFont typeface="Noto Sans Symbols"/>
              <a:buChar char="✓"/>
            </a:pPr>
            <a:r>
              <a:rPr lang="fr" dirty="0">
                <a:solidFill>
                  <a:schemeClr val="dk1"/>
                </a:solidFill>
                <a:latin typeface="Georgia"/>
                <a:ea typeface="Calibri"/>
                <a:cs typeface="Georgia"/>
                <a:sym typeface="Calibri"/>
              </a:rPr>
              <a:t>Freely provide a rental receipt upon request</a:t>
            </a:r>
            <a:r>
              <a:rPr lang="fr-FR" dirty="0">
                <a:solidFill>
                  <a:schemeClr val="dk1"/>
                </a:solidFill>
                <a:latin typeface="Georgia"/>
                <a:ea typeface="Calibri"/>
                <a:cs typeface="Georgia"/>
                <a:sym typeface="Calibri"/>
              </a:rPr>
              <a:t>,</a:t>
            </a:r>
          </a:p>
          <a:p>
            <a:pPr marL="215900" marR="0" lvl="0" indent="-215900" algn="l" rtl="0">
              <a:lnSpc>
                <a:spcPct val="100000"/>
              </a:lnSpc>
              <a:spcBef>
                <a:spcPts val="0"/>
              </a:spcBef>
              <a:spcAft>
                <a:spcPts val="0"/>
              </a:spcAft>
              <a:buClr>
                <a:schemeClr val="dk1"/>
              </a:buClr>
              <a:buSzPts val="1400"/>
              <a:buFont typeface="Noto Sans Symbols"/>
              <a:buChar char="✓"/>
            </a:pPr>
            <a:endParaRPr lang="fr-FR" dirty="0">
              <a:solidFill>
                <a:schemeClr val="dk1"/>
              </a:solidFill>
              <a:latin typeface="Georgia"/>
              <a:ea typeface="Calibri"/>
              <a:cs typeface="Georgia"/>
              <a:sym typeface="Calibri"/>
            </a:endParaRPr>
          </a:p>
          <a:p>
            <a:pPr marL="215900" indent="-215900">
              <a:buClr>
                <a:schemeClr val="dk1"/>
              </a:buClr>
              <a:buSzPts val="1400"/>
              <a:buFont typeface="Noto Sans Symbols"/>
              <a:buChar char="✓"/>
            </a:pPr>
            <a:r>
              <a:rPr lang="fr-FR" dirty="0" err="1">
                <a:solidFill>
                  <a:schemeClr val="dk1"/>
                </a:solidFill>
                <a:latin typeface="Georgia"/>
                <a:ea typeface="Calibri"/>
                <a:cs typeface="Georgia"/>
                <a:sym typeface="Calibri"/>
              </a:rPr>
              <a:t>Make</a:t>
            </a:r>
            <a:r>
              <a:rPr lang="fr-FR" dirty="0">
                <a:solidFill>
                  <a:schemeClr val="dk1"/>
                </a:solidFill>
                <a:latin typeface="Georgia"/>
                <a:ea typeface="Calibri"/>
                <a:cs typeface="Georgia"/>
                <a:sym typeface="Calibri"/>
              </a:rPr>
              <a:t> </a:t>
            </a:r>
            <a:r>
              <a:rPr lang="fr" dirty="0">
                <a:solidFill>
                  <a:schemeClr val="dk1"/>
                </a:solidFill>
                <a:latin typeface="Georgia"/>
                <a:ea typeface="Calibri"/>
                <a:cs typeface="Georgia"/>
                <a:sym typeface="Calibri"/>
              </a:rPr>
              <a:t>any rental repairs </a:t>
            </a:r>
            <a:r>
              <a:rPr lang="fr-FR" dirty="0" err="1">
                <a:solidFill>
                  <a:schemeClr val="dk1"/>
                </a:solidFill>
                <a:latin typeface="Georgia"/>
                <a:ea typeface="Calibri"/>
                <a:cs typeface="Georgia"/>
                <a:sym typeface="Calibri"/>
              </a:rPr>
              <a:t>required</a:t>
            </a:r>
            <a:r>
              <a:rPr lang="fr-FR" dirty="0">
                <a:solidFill>
                  <a:schemeClr val="dk1"/>
                </a:solidFill>
                <a:latin typeface="Georgia"/>
                <a:ea typeface="Calibri"/>
                <a:cs typeface="Georgia"/>
                <a:sym typeface="Calibri"/>
              </a:rPr>
              <a:t>.</a:t>
            </a:r>
          </a:p>
          <a:p>
            <a:pPr marR="0" lvl="0" algn="l" rtl="0">
              <a:lnSpc>
                <a:spcPct val="100000"/>
              </a:lnSpc>
              <a:spcBef>
                <a:spcPts val="0"/>
              </a:spcBef>
              <a:spcAft>
                <a:spcPts val="0"/>
              </a:spcAft>
              <a:buClr>
                <a:schemeClr val="dk1"/>
              </a:buClr>
              <a:buSzPts val="1400"/>
            </a:pPr>
            <a:endParaRPr sz="1100" b="0" i="0" u="none" strike="noStrike" cap="none" dirty="0">
              <a:solidFill>
                <a:srgbClr val="000000"/>
              </a:solidFill>
              <a:latin typeface="Arial"/>
              <a:ea typeface="Arial"/>
              <a:cs typeface="Arial"/>
              <a:sym typeface="Arial"/>
            </a:endParaRPr>
          </a:p>
        </p:txBody>
      </p:sp>
      <p:sp>
        <p:nvSpPr>
          <p:cNvPr id="3" name="Shape 187"/>
          <p:cNvSpPr txBox="1"/>
          <p:nvPr/>
        </p:nvSpPr>
        <p:spPr>
          <a:xfrm>
            <a:off x="259010" y="223945"/>
            <a:ext cx="7821827" cy="392415"/>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100"/>
              <a:buFont typeface="Arial"/>
              <a:buNone/>
            </a:pPr>
            <a:r>
              <a:rPr lang="fr" sz="2100" b="1" dirty="0">
                <a:solidFill>
                  <a:srgbClr val="5D9936"/>
                </a:solidFill>
                <a:latin typeface="Chalkboard SE Regular"/>
                <a:ea typeface="Calibri"/>
                <a:cs typeface="Chalkboard SE Regular"/>
                <a:sym typeface="Calibri"/>
              </a:rPr>
              <a:t>3.</a:t>
            </a:r>
            <a:r>
              <a:rPr lang="fr-FR" sz="2100" b="1" dirty="0">
                <a:solidFill>
                  <a:srgbClr val="5D9936"/>
                </a:solidFill>
                <a:latin typeface="Chalkboard SE Regular"/>
                <a:ea typeface="Calibri"/>
                <a:cs typeface="Chalkboard SE Regular"/>
                <a:sym typeface="Calibri"/>
              </a:rPr>
              <a:t>4</a:t>
            </a:r>
            <a:r>
              <a:rPr lang="fr" sz="2100" b="1" dirty="0">
                <a:solidFill>
                  <a:srgbClr val="5D9936"/>
                </a:solidFill>
                <a:latin typeface="Chalkboard SE Regular"/>
                <a:ea typeface="Calibri"/>
                <a:cs typeface="Chalkboard SE Regular"/>
                <a:sym typeface="Calibri"/>
              </a:rPr>
              <a:t> Responsibilities of the </a:t>
            </a:r>
            <a:r>
              <a:rPr lang="fr-FR" sz="2100" b="1" dirty="0">
                <a:solidFill>
                  <a:srgbClr val="5D9936"/>
                </a:solidFill>
                <a:latin typeface="Chalkboard SE Regular"/>
                <a:ea typeface="Calibri"/>
                <a:cs typeface="Chalkboard SE Regular"/>
                <a:sym typeface="Calibri"/>
              </a:rPr>
              <a:t>landlord</a:t>
            </a:r>
            <a:endParaRPr sz="2100" b="1" dirty="0">
              <a:solidFill>
                <a:srgbClr val="5D9936"/>
              </a:solidFill>
              <a:latin typeface="Chalkboard SE Regular"/>
              <a:ea typeface="Calibri"/>
              <a:cs typeface="Chalkboard SE Regular"/>
              <a:sym typeface="Calibri"/>
            </a:endParaRPr>
          </a:p>
        </p:txBody>
      </p:sp>
      <p:pic>
        <p:nvPicPr>
          <p:cNvPr id="4" name="Image 3" descr="iconmonstr-home-5-240.png">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5" name="Image 4" descr="18-arrow.png">
            <a:hlinkClick r:id="" action="ppaction://hlinkshowjump?jump=previous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pic>
        <p:nvPicPr>
          <p:cNvPr id="6" name="Image 5" descr="18-arrow.png">
            <a:hlinkClick r:id="" action="ppaction://hlinkshowjump?jump=next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spTree>
    <p:extLst>
      <p:ext uri="{BB962C8B-B14F-4D97-AF65-F5344CB8AC3E}">
        <p14:creationId xmlns:p14="http://schemas.microsoft.com/office/powerpoint/2010/main" val="183117937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Shape 177"/>
          <p:cNvSpPr/>
          <p:nvPr/>
        </p:nvSpPr>
        <p:spPr>
          <a:xfrm>
            <a:off x="139295" y="572335"/>
            <a:ext cx="7751700" cy="3300000"/>
          </a:xfrm>
          <a:prstGeom prst="rect">
            <a:avLst/>
          </a:prstGeom>
          <a:noFill/>
          <a:ln>
            <a:noFill/>
          </a:ln>
        </p:spPr>
        <p:txBody>
          <a:bodyPr spcFirstLastPara="1" wrap="square" lIns="68575" tIns="34275" rIns="68575" bIns="34275" anchor="t" anchorCtr="0">
            <a:noAutofit/>
          </a:bodyPr>
          <a:lstStyle/>
          <a:p>
            <a:pPr marL="285750" marR="0" lvl="0" indent="-285750" algn="l" rtl="0">
              <a:lnSpc>
                <a:spcPct val="107000"/>
              </a:lnSpc>
              <a:spcBef>
                <a:spcPts val="0"/>
              </a:spcBef>
              <a:spcAft>
                <a:spcPts val="0"/>
              </a:spcAft>
              <a:buClr>
                <a:srgbClr val="000000"/>
              </a:buClr>
              <a:buSzPts val="1400"/>
              <a:buFont typeface="Arial"/>
              <a:buChar char="•"/>
            </a:pPr>
            <a:r>
              <a:rPr lang="fr" sz="1300" b="0" i="0" u="none" strike="noStrike" cap="none" dirty="0">
                <a:solidFill>
                  <a:schemeClr val="dk1"/>
                </a:solidFill>
                <a:latin typeface="Georgia"/>
                <a:ea typeface="Calibri"/>
                <a:cs typeface="Georgia"/>
                <a:sym typeface="Calibri"/>
              </a:rPr>
              <a:t>A condition report is a mandatory document that describes the rented accommodation. It is attached to the lease agreement. It allows </a:t>
            </a:r>
            <a:r>
              <a:rPr lang="fr" sz="1300" b="1" i="0" u="none" strike="noStrike" cap="none" dirty="0">
                <a:solidFill>
                  <a:schemeClr val="dk1"/>
                </a:solidFill>
                <a:latin typeface="Georgia"/>
                <a:ea typeface="Calibri"/>
                <a:cs typeface="Georgia"/>
                <a:sym typeface="Calibri"/>
              </a:rPr>
              <a:t>the condition of the dwelling at the beginning to be compared with its condition at the end of the rental </a:t>
            </a:r>
            <a:r>
              <a:rPr lang="fr" sz="1300" b="0" i="0" u="none" strike="noStrike" cap="none" dirty="0">
                <a:solidFill>
                  <a:schemeClr val="dk1"/>
                </a:solidFill>
                <a:latin typeface="Georgia"/>
                <a:ea typeface="Calibri"/>
                <a:cs typeface="Georgia"/>
                <a:sym typeface="Calibri"/>
              </a:rPr>
              <a:t>and to determine, in the event that repairs are necessary, those which are incumbent on the owner and/or the tenant.</a:t>
            </a:r>
            <a:endParaRPr sz="1300" b="0" i="0" u="none" strike="noStrike" cap="none" dirty="0">
              <a:solidFill>
                <a:srgbClr val="000000"/>
              </a:solidFill>
              <a:latin typeface="Georgia"/>
              <a:cs typeface="Georgia"/>
              <a:sym typeface="Arial"/>
            </a:endParaRPr>
          </a:p>
          <a:p>
            <a:pPr marL="285750" marR="0" lvl="0" indent="-285750" algn="l" rtl="0">
              <a:lnSpc>
                <a:spcPct val="107000"/>
              </a:lnSpc>
              <a:spcBef>
                <a:spcPts val="0"/>
              </a:spcBef>
              <a:spcAft>
                <a:spcPts val="0"/>
              </a:spcAft>
              <a:buClr>
                <a:srgbClr val="000000"/>
              </a:buClr>
              <a:buSzPts val="1400"/>
              <a:buFont typeface="Arial"/>
              <a:buChar char="•"/>
            </a:pPr>
            <a:endParaRPr sz="1300" b="0" i="0" u="none" strike="noStrike" cap="none" dirty="0">
              <a:solidFill>
                <a:schemeClr val="dk1"/>
              </a:solidFill>
              <a:latin typeface="Georgia"/>
              <a:ea typeface="Calibri"/>
              <a:cs typeface="Georgia"/>
              <a:sym typeface="Calibri"/>
            </a:endParaRPr>
          </a:p>
          <a:p>
            <a:pPr marL="285750" marR="0" lvl="0" indent="-285750" algn="l" rtl="0">
              <a:lnSpc>
                <a:spcPct val="107000"/>
              </a:lnSpc>
              <a:spcBef>
                <a:spcPts val="0"/>
              </a:spcBef>
              <a:spcAft>
                <a:spcPts val="0"/>
              </a:spcAft>
              <a:buClr>
                <a:srgbClr val="000000"/>
              </a:buClr>
              <a:buSzPts val="1400"/>
              <a:buFont typeface="Arial"/>
              <a:buChar char="•"/>
            </a:pPr>
            <a:r>
              <a:rPr lang="fr" sz="1300" b="0" i="0" u="none" strike="noStrike" cap="none" dirty="0">
                <a:solidFill>
                  <a:schemeClr val="dk1"/>
                </a:solidFill>
                <a:latin typeface="Georgia"/>
                <a:ea typeface="Calibri"/>
                <a:cs typeface="Georgia"/>
                <a:sym typeface="Calibri"/>
              </a:rPr>
              <a:t>If the unit is furnished, an inventory must be attached to the condition report. It specifies the equipment and furniture provided with the </a:t>
            </a:r>
            <a:r>
              <a:rPr lang="fr" sz="1300" dirty="0">
                <a:solidFill>
                  <a:schemeClr val="dk1"/>
                </a:solidFill>
                <a:latin typeface="Georgia"/>
                <a:ea typeface="Calibri"/>
                <a:cs typeface="Georgia"/>
                <a:sym typeface="Calibri"/>
              </a:rPr>
              <a:t>accommodation</a:t>
            </a:r>
            <a:r>
              <a:rPr lang="fr" sz="1300" b="0" i="0" u="none" strike="noStrike" cap="none" dirty="0">
                <a:solidFill>
                  <a:schemeClr val="dk1"/>
                </a:solidFill>
                <a:latin typeface="Georgia"/>
                <a:ea typeface="Calibri"/>
                <a:cs typeface="Georgia"/>
                <a:sym typeface="Calibri"/>
              </a:rPr>
              <a:t> and their condition.</a:t>
            </a:r>
            <a:endParaRPr sz="1300" b="0" i="0" u="none" strike="noStrike" cap="none" dirty="0">
              <a:solidFill>
                <a:srgbClr val="000000"/>
              </a:solidFill>
              <a:latin typeface="Georgia"/>
              <a:cs typeface="Georgia"/>
              <a:sym typeface="Arial"/>
            </a:endParaRPr>
          </a:p>
          <a:p>
            <a:pPr marL="0" marR="0" lvl="0" indent="0" algn="l" rtl="0">
              <a:lnSpc>
                <a:spcPct val="107000"/>
              </a:lnSpc>
              <a:spcBef>
                <a:spcPts val="0"/>
              </a:spcBef>
              <a:spcAft>
                <a:spcPts val="0"/>
              </a:spcAft>
              <a:buClr>
                <a:srgbClr val="000000"/>
              </a:buClr>
              <a:buSzPts val="1400"/>
              <a:buFont typeface="Arial"/>
              <a:buNone/>
            </a:pPr>
            <a:endParaRPr sz="1300" b="0" i="0" u="none" strike="noStrike" cap="none" dirty="0">
              <a:solidFill>
                <a:schemeClr val="dk1"/>
              </a:solidFill>
              <a:latin typeface="Georgia"/>
              <a:ea typeface="Calibri"/>
              <a:cs typeface="Georgia"/>
              <a:sym typeface="Calibri"/>
            </a:endParaRPr>
          </a:p>
          <a:p>
            <a:pPr marL="596900" marR="0" lvl="1" indent="-254000" algn="l" rtl="0">
              <a:lnSpc>
                <a:spcPct val="107000"/>
              </a:lnSpc>
              <a:spcBef>
                <a:spcPts val="0"/>
              </a:spcBef>
              <a:spcAft>
                <a:spcPts val="0"/>
              </a:spcAft>
              <a:buClr>
                <a:schemeClr val="dk1"/>
              </a:buClr>
              <a:buSzPts val="1400"/>
              <a:buFont typeface="Noto Sans Symbols"/>
              <a:buChar char="✓"/>
            </a:pPr>
            <a:r>
              <a:rPr lang="fr" sz="1300" b="0" i="0" u="none" strike="noStrike" cap="none" dirty="0">
                <a:solidFill>
                  <a:schemeClr val="dk1"/>
                </a:solidFill>
                <a:latin typeface="Georgia"/>
                <a:ea typeface="Calibri"/>
                <a:cs typeface="Georgia"/>
                <a:sym typeface="Calibri"/>
              </a:rPr>
              <a:t>Check the proper functioning of equipment (appliances, smoke detectors...)</a:t>
            </a:r>
            <a:endParaRPr sz="1300" b="0" i="0" u="none" strike="noStrike" cap="none" dirty="0">
              <a:solidFill>
                <a:srgbClr val="000000"/>
              </a:solidFill>
              <a:latin typeface="Georgia"/>
              <a:cs typeface="Georgia"/>
              <a:sym typeface="Arial"/>
            </a:endParaRPr>
          </a:p>
          <a:p>
            <a:pPr marL="596900" marR="0" lvl="1" indent="-254000" algn="l" rtl="0">
              <a:lnSpc>
                <a:spcPct val="107000"/>
              </a:lnSpc>
              <a:spcBef>
                <a:spcPts val="0"/>
              </a:spcBef>
              <a:spcAft>
                <a:spcPts val="0"/>
              </a:spcAft>
              <a:buClr>
                <a:schemeClr val="dk1"/>
              </a:buClr>
              <a:buSzPts val="1400"/>
              <a:buFont typeface="Noto Sans Symbols"/>
              <a:buChar char="✓"/>
            </a:pPr>
            <a:r>
              <a:rPr lang="fr" sz="1300" b="0" i="0" u="none" strike="noStrike" cap="none" dirty="0">
                <a:solidFill>
                  <a:schemeClr val="dk1"/>
                </a:solidFill>
                <a:latin typeface="Georgia"/>
                <a:ea typeface="Calibri"/>
                <a:cs typeface="Georgia"/>
                <a:sym typeface="Calibri"/>
              </a:rPr>
              <a:t>Take a reading from the water, electricity and gas meters</a:t>
            </a:r>
            <a:endParaRPr sz="1300" b="0" i="0" u="none" strike="noStrike" cap="none" dirty="0">
              <a:solidFill>
                <a:srgbClr val="000000"/>
              </a:solidFill>
              <a:latin typeface="Georgia"/>
              <a:cs typeface="Georgia"/>
              <a:sym typeface="Arial"/>
            </a:endParaRPr>
          </a:p>
          <a:p>
            <a:pPr marL="254000" marR="0" lvl="0" indent="-165100" algn="l" rtl="0">
              <a:lnSpc>
                <a:spcPct val="107000"/>
              </a:lnSpc>
              <a:spcBef>
                <a:spcPts val="0"/>
              </a:spcBef>
              <a:spcAft>
                <a:spcPts val="0"/>
              </a:spcAft>
              <a:buClr>
                <a:schemeClr val="dk1"/>
              </a:buClr>
              <a:buSzPts val="1400"/>
              <a:buFont typeface="Arial"/>
              <a:buNone/>
            </a:pPr>
            <a:endParaRPr sz="1300" b="0" i="0" u="none" strike="noStrike" cap="none" dirty="0">
              <a:solidFill>
                <a:schemeClr val="dk1"/>
              </a:solidFill>
              <a:latin typeface="Georgia"/>
              <a:cs typeface="Georgia"/>
              <a:sym typeface="Arial"/>
            </a:endParaRPr>
          </a:p>
          <a:p>
            <a:pPr marL="254000" marR="0" lvl="0" indent="-254000" algn="l" rtl="0">
              <a:lnSpc>
                <a:spcPct val="107000"/>
              </a:lnSpc>
              <a:spcBef>
                <a:spcPts val="0"/>
              </a:spcBef>
              <a:spcAft>
                <a:spcPts val="0"/>
              </a:spcAft>
              <a:buClr>
                <a:schemeClr val="dk1"/>
              </a:buClr>
              <a:buSzPts val="1400"/>
              <a:buFont typeface="Arial"/>
              <a:buChar char="•"/>
            </a:pPr>
            <a:r>
              <a:rPr lang="fr" sz="1300" b="0" i="0" u="none" strike="noStrike" cap="none" dirty="0">
                <a:solidFill>
                  <a:schemeClr val="dk1"/>
                </a:solidFill>
                <a:latin typeface="Georgia"/>
                <a:ea typeface="Calibri"/>
                <a:cs typeface="Georgia"/>
                <a:sym typeface="Calibri"/>
              </a:rPr>
              <a:t>In the event of renting through an agency or with a professional: preparing the condition report at the start of the lease incurs costs. The cost, calculated according to the surface area of the </a:t>
            </a:r>
            <a:r>
              <a:rPr lang="fr" sz="1300" dirty="0">
                <a:solidFill>
                  <a:schemeClr val="dk1"/>
                </a:solidFill>
                <a:latin typeface="Georgia"/>
                <a:ea typeface="Calibri"/>
                <a:cs typeface="Georgia"/>
                <a:sym typeface="Calibri"/>
              </a:rPr>
              <a:t>accommodation</a:t>
            </a:r>
            <a:r>
              <a:rPr lang="fr" sz="1300" b="0" i="0" u="none" strike="noStrike" cap="none" dirty="0">
                <a:solidFill>
                  <a:schemeClr val="dk1"/>
                </a:solidFill>
                <a:latin typeface="Georgia"/>
                <a:ea typeface="Calibri"/>
                <a:cs typeface="Georgia"/>
                <a:sym typeface="Calibri"/>
              </a:rPr>
              <a:t>, is shared equally between the owner and the tenant. The condition report upon exiting the premises is free.</a:t>
            </a:r>
            <a:endParaRPr sz="1300" b="0" i="0" u="none" strike="noStrike" cap="none" dirty="0">
              <a:solidFill>
                <a:schemeClr val="dk1"/>
              </a:solidFill>
              <a:latin typeface="Georgia"/>
              <a:ea typeface="Calibri"/>
              <a:cs typeface="Georgia"/>
              <a:sym typeface="Calibri"/>
            </a:endParaRPr>
          </a:p>
          <a:p>
            <a:pPr marL="254000" marR="0" lvl="0" indent="-165100" algn="l" rtl="0">
              <a:lnSpc>
                <a:spcPct val="107000"/>
              </a:lnSpc>
              <a:spcBef>
                <a:spcPts val="0"/>
              </a:spcBef>
              <a:spcAft>
                <a:spcPts val="0"/>
              </a:spcAft>
              <a:buClr>
                <a:schemeClr val="dk1"/>
              </a:buClr>
              <a:buSzPts val="1400"/>
              <a:buFont typeface="Arial"/>
              <a:buNone/>
            </a:pPr>
            <a:endParaRPr sz="1400" b="0" i="0" u="none" strike="noStrike" cap="none" dirty="0">
              <a:solidFill>
                <a:schemeClr val="dk1"/>
              </a:solidFill>
              <a:latin typeface="Arial"/>
              <a:ea typeface="Arial"/>
              <a:cs typeface="Arial"/>
              <a:sym typeface="Arial"/>
            </a:endParaRPr>
          </a:p>
          <a:p>
            <a:pPr marL="254000" marR="0" lvl="0" indent="-165100" algn="l" rtl="0">
              <a:lnSpc>
                <a:spcPct val="107000"/>
              </a:lnSpc>
              <a:spcBef>
                <a:spcPts val="0"/>
              </a:spcBef>
              <a:spcAft>
                <a:spcPts val="0"/>
              </a:spcAft>
              <a:buClr>
                <a:schemeClr val="dk1"/>
              </a:buClr>
              <a:buSzPts val="1400"/>
              <a:buFont typeface="Arial"/>
              <a:buNone/>
            </a:pPr>
            <a:endParaRPr sz="1400" b="0" i="0" u="none" strike="noStrike" cap="none" dirty="0">
              <a:solidFill>
                <a:schemeClr val="dk1"/>
              </a:solidFill>
              <a:latin typeface="Arial"/>
              <a:ea typeface="Arial"/>
              <a:cs typeface="Arial"/>
              <a:sym typeface="Arial"/>
            </a:endParaRPr>
          </a:p>
          <a:p>
            <a:pPr marL="254000" marR="0" lvl="0" indent="-165100" algn="l" rtl="0">
              <a:lnSpc>
                <a:spcPct val="107000"/>
              </a:lnSpc>
              <a:spcBef>
                <a:spcPts val="0"/>
              </a:spcBef>
              <a:spcAft>
                <a:spcPts val="0"/>
              </a:spcAft>
              <a:buClr>
                <a:schemeClr val="dk1"/>
              </a:buClr>
              <a:buSzPts val="1400"/>
              <a:buFont typeface="Arial"/>
              <a:buNone/>
            </a:pPr>
            <a:r>
              <a:rPr lang="fr-FR" sz="1400" b="0" i="0" u="none" strike="noStrike" cap="none" dirty="0">
                <a:solidFill>
                  <a:schemeClr val="dk1"/>
                </a:solidFill>
                <a:latin typeface="Calibri"/>
                <a:ea typeface="Calibri"/>
                <a:cs typeface="Calibri"/>
                <a:sym typeface="Calibri"/>
              </a:rPr>
              <a:t>    </a:t>
            </a:r>
            <a:endParaRPr sz="1400" b="0" i="0" u="none" strike="noStrike" cap="none" dirty="0">
              <a:solidFill>
                <a:schemeClr val="dk1"/>
              </a:solidFill>
              <a:latin typeface="Calibri"/>
              <a:ea typeface="Calibri"/>
              <a:cs typeface="Calibri"/>
              <a:sym typeface="Calibri"/>
            </a:endParaRPr>
          </a:p>
        </p:txBody>
      </p:sp>
      <p:sp>
        <p:nvSpPr>
          <p:cNvPr id="178" name="Shape 178"/>
          <p:cNvSpPr txBox="1"/>
          <p:nvPr/>
        </p:nvSpPr>
        <p:spPr>
          <a:xfrm>
            <a:off x="-204261" y="86481"/>
            <a:ext cx="6491134" cy="414900"/>
          </a:xfrm>
          <a:prstGeom prst="rect">
            <a:avLst/>
          </a:prstGeom>
          <a:noFill/>
          <a:ln>
            <a:noFill/>
          </a:ln>
        </p:spPr>
        <p:txBody>
          <a:bodyPr spcFirstLastPara="1" wrap="square" lIns="68575" tIns="34275" rIns="68575" bIns="34275" anchor="t" anchorCtr="0">
            <a:noAutofit/>
          </a:bodyPr>
          <a:lstStyle/>
          <a:p>
            <a:pPr marL="342900" marR="0" lvl="1" indent="0" algn="l" rtl="0">
              <a:lnSpc>
                <a:spcPct val="107000"/>
              </a:lnSpc>
              <a:spcBef>
                <a:spcPts val="0"/>
              </a:spcBef>
              <a:spcAft>
                <a:spcPts val="0"/>
              </a:spcAft>
              <a:buClr>
                <a:srgbClr val="000000"/>
              </a:buClr>
              <a:buSzPts val="2100"/>
              <a:buFont typeface="Arial"/>
              <a:buNone/>
            </a:pPr>
            <a:r>
              <a:rPr lang="fr" sz="2100" b="1" i="0" u="none" strike="noStrike" cap="none" dirty="0">
                <a:solidFill>
                  <a:srgbClr val="5D9936"/>
                </a:solidFill>
                <a:latin typeface="Chalkboard SE Regular"/>
                <a:ea typeface="Calibri"/>
                <a:cs typeface="Chalkboard SE Regular"/>
                <a:sym typeface="Calibri"/>
              </a:rPr>
              <a:t>3.</a:t>
            </a:r>
            <a:r>
              <a:rPr lang="fr-FR" sz="2100" b="1" i="0" u="none" strike="noStrike" cap="none" dirty="0">
                <a:solidFill>
                  <a:srgbClr val="5D9936"/>
                </a:solidFill>
                <a:latin typeface="Chalkboard SE Regular"/>
                <a:ea typeface="Calibri"/>
                <a:cs typeface="Chalkboard SE Regular"/>
                <a:sym typeface="Calibri"/>
              </a:rPr>
              <a:t>5</a:t>
            </a:r>
            <a:r>
              <a:rPr lang="fr" sz="2100" b="1" i="0" u="none" strike="noStrike" cap="none" dirty="0">
                <a:solidFill>
                  <a:srgbClr val="5D9936"/>
                </a:solidFill>
                <a:latin typeface="Chalkboard SE Regular"/>
                <a:ea typeface="Calibri"/>
                <a:cs typeface="Chalkboard SE Regular"/>
                <a:sym typeface="Calibri"/>
              </a:rPr>
              <a:t> Condition</a:t>
            </a:r>
            <a:r>
              <a:rPr lang="fr-FR" sz="2100" b="1" i="0" u="none" strike="noStrike" cap="none" dirty="0">
                <a:solidFill>
                  <a:srgbClr val="5D9936"/>
                </a:solidFill>
                <a:latin typeface="Chalkboard SE Regular"/>
                <a:ea typeface="Calibri"/>
                <a:cs typeface="Chalkboard SE Regular"/>
                <a:sym typeface="Calibri"/>
              </a:rPr>
              <a:t> &amp; </a:t>
            </a:r>
            <a:r>
              <a:rPr lang="fr-FR" sz="2100" b="1" i="0" u="none" strike="noStrike" cap="none" dirty="0" err="1">
                <a:solidFill>
                  <a:srgbClr val="5D9936"/>
                </a:solidFill>
                <a:latin typeface="Chalkboard SE Regular"/>
                <a:ea typeface="Calibri"/>
                <a:cs typeface="Chalkboard SE Regular"/>
                <a:sym typeface="Calibri"/>
              </a:rPr>
              <a:t>Inventory</a:t>
            </a:r>
            <a:r>
              <a:rPr lang="fr" sz="2100" b="1" i="0" u="none" strike="noStrike" cap="none" dirty="0">
                <a:solidFill>
                  <a:srgbClr val="5D9936"/>
                </a:solidFill>
                <a:latin typeface="Chalkboard SE Regular"/>
                <a:ea typeface="Calibri"/>
                <a:cs typeface="Chalkboard SE Regular"/>
                <a:sym typeface="Calibri"/>
              </a:rPr>
              <a:t> report </a:t>
            </a:r>
            <a:endParaRPr sz="2100" b="1" i="0" u="none" strike="noStrike" cap="none" dirty="0">
              <a:solidFill>
                <a:srgbClr val="5D9936"/>
              </a:solidFill>
              <a:latin typeface="Chalkboard SE Regular"/>
              <a:ea typeface="Calibri"/>
              <a:cs typeface="Chalkboard SE Regular"/>
              <a:sym typeface="Calibri"/>
            </a:endParaRPr>
          </a:p>
        </p:txBody>
      </p:sp>
      <p:sp>
        <p:nvSpPr>
          <p:cNvPr id="2" name="Rectangle 1"/>
          <p:cNvSpPr/>
          <p:nvPr/>
        </p:nvSpPr>
        <p:spPr>
          <a:xfrm>
            <a:off x="308033" y="3706846"/>
            <a:ext cx="8188191" cy="788934"/>
          </a:xfrm>
          <a:prstGeom prst="rect">
            <a:avLst/>
          </a:prstGeom>
        </p:spPr>
        <p:txBody>
          <a:bodyPr wrap="square">
            <a:spAutoFit/>
          </a:bodyPr>
          <a:lstStyle/>
          <a:p>
            <a:pPr lvl="0">
              <a:lnSpc>
                <a:spcPct val="80000"/>
              </a:lnSpc>
              <a:buSzPts val="1300"/>
            </a:pPr>
            <a:endParaRPr lang="fr-FR" b="1" dirty="0">
              <a:solidFill>
                <a:srgbClr val="5D9936"/>
              </a:solidFill>
              <a:latin typeface="Georgia"/>
              <a:ea typeface="Calibri"/>
              <a:cs typeface="Georgia"/>
              <a:sym typeface="Calibri"/>
            </a:endParaRPr>
          </a:p>
          <a:p>
            <a:pPr marL="457200" lvl="0">
              <a:lnSpc>
                <a:spcPct val="80000"/>
              </a:lnSpc>
              <a:buSzPts val="1300"/>
            </a:pPr>
            <a:r>
              <a:rPr lang="fr-FR" b="1" dirty="0">
                <a:solidFill>
                  <a:srgbClr val="5D9936"/>
                </a:solidFill>
                <a:latin typeface="Georgia"/>
                <a:ea typeface="Calibri"/>
                <a:cs typeface="Georgia"/>
                <a:sym typeface="Calibri"/>
              </a:rPr>
              <a:t>As a tenant, </a:t>
            </a:r>
            <a:r>
              <a:rPr lang="fr-FR" b="1" dirty="0" err="1">
                <a:solidFill>
                  <a:srgbClr val="5D9936"/>
                </a:solidFill>
                <a:latin typeface="Georgia"/>
                <a:ea typeface="Calibri"/>
                <a:cs typeface="Georgia"/>
                <a:sym typeface="Calibri"/>
              </a:rPr>
              <a:t>you</a:t>
            </a:r>
            <a:r>
              <a:rPr lang="fr-FR" b="1" dirty="0">
                <a:solidFill>
                  <a:srgbClr val="5D9936"/>
                </a:solidFill>
                <a:latin typeface="Georgia"/>
                <a:ea typeface="Calibri"/>
                <a:cs typeface="Georgia"/>
                <a:sym typeface="Calibri"/>
              </a:rPr>
              <a:t> have the right of rectification of the condition &amp; </a:t>
            </a:r>
            <a:r>
              <a:rPr lang="fr-FR" b="1" dirty="0" err="1">
                <a:solidFill>
                  <a:srgbClr val="5D9936"/>
                </a:solidFill>
                <a:latin typeface="Georgia"/>
                <a:ea typeface="Calibri"/>
                <a:cs typeface="Georgia"/>
                <a:sym typeface="Calibri"/>
              </a:rPr>
              <a:t>inventory</a:t>
            </a:r>
            <a:r>
              <a:rPr lang="fr-FR" b="1" dirty="0">
                <a:solidFill>
                  <a:srgbClr val="5D9936"/>
                </a:solidFill>
                <a:latin typeface="Georgia"/>
                <a:ea typeface="Calibri"/>
                <a:cs typeface="Georgia"/>
                <a:sym typeface="Calibri"/>
              </a:rPr>
              <a:t> report made </a:t>
            </a:r>
            <a:r>
              <a:rPr lang="fr-FR" b="1" dirty="0" err="1">
                <a:solidFill>
                  <a:srgbClr val="5D9936"/>
                </a:solidFill>
                <a:latin typeface="Georgia"/>
                <a:ea typeface="Calibri"/>
                <a:cs typeface="Georgia"/>
                <a:sym typeface="Calibri"/>
              </a:rPr>
              <a:t>at</a:t>
            </a:r>
            <a:r>
              <a:rPr lang="fr-FR" b="1" dirty="0">
                <a:solidFill>
                  <a:srgbClr val="5D9936"/>
                </a:solidFill>
                <a:latin typeface="Georgia"/>
                <a:ea typeface="Calibri"/>
                <a:cs typeface="Georgia"/>
                <a:sym typeface="Calibri"/>
              </a:rPr>
              <a:t> the moment of signature of the </a:t>
            </a:r>
            <a:r>
              <a:rPr lang="fr-FR" b="1" dirty="0" err="1">
                <a:solidFill>
                  <a:srgbClr val="5D9936"/>
                </a:solidFill>
                <a:latin typeface="Georgia"/>
                <a:ea typeface="Calibri"/>
                <a:cs typeface="Georgia"/>
                <a:sym typeface="Calibri"/>
              </a:rPr>
              <a:t>lease</a:t>
            </a:r>
            <a:r>
              <a:rPr lang="fr-FR" b="1" dirty="0">
                <a:solidFill>
                  <a:srgbClr val="5D9936"/>
                </a:solidFill>
                <a:latin typeface="Georgia"/>
                <a:ea typeface="Calibri"/>
                <a:cs typeface="Georgia"/>
                <a:sym typeface="Calibri"/>
              </a:rPr>
              <a:t> (</a:t>
            </a:r>
            <a:r>
              <a:rPr lang="fr-FR" b="1" dirty="0" err="1">
                <a:solidFill>
                  <a:srgbClr val="5D9936"/>
                </a:solidFill>
                <a:latin typeface="Georgia"/>
                <a:ea typeface="Calibri"/>
                <a:cs typeface="Georgia"/>
                <a:sym typeface="Calibri"/>
              </a:rPr>
              <a:t>within</a:t>
            </a:r>
            <a:r>
              <a:rPr lang="fr-FR" b="1" dirty="0">
                <a:solidFill>
                  <a:srgbClr val="5D9936"/>
                </a:solidFill>
                <a:latin typeface="Georgia"/>
                <a:ea typeface="Calibri"/>
                <a:cs typeface="Georgia"/>
                <a:sym typeface="Calibri"/>
              </a:rPr>
              <a:t> 10 </a:t>
            </a:r>
            <a:r>
              <a:rPr lang="fr-FR" b="1" dirty="0" err="1">
                <a:solidFill>
                  <a:srgbClr val="5D9936"/>
                </a:solidFill>
                <a:latin typeface="Georgia"/>
                <a:ea typeface="Calibri"/>
                <a:cs typeface="Georgia"/>
                <a:sym typeface="Calibri"/>
              </a:rPr>
              <a:t>days</a:t>
            </a:r>
            <a:r>
              <a:rPr lang="fr-FR" b="1" dirty="0">
                <a:solidFill>
                  <a:srgbClr val="5D9936"/>
                </a:solidFill>
                <a:latin typeface="Georgia"/>
                <a:ea typeface="Calibri"/>
                <a:cs typeface="Georgia"/>
                <a:sym typeface="Calibri"/>
              </a:rPr>
              <a:t> </a:t>
            </a:r>
            <a:r>
              <a:rPr lang="fr-FR" b="1" dirty="0" err="1">
                <a:solidFill>
                  <a:srgbClr val="5D9936"/>
                </a:solidFill>
                <a:latin typeface="Georgia"/>
                <a:ea typeface="Calibri"/>
                <a:cs typeface="Georgia"/>
                <a:sym typeface="Calibri"/>
              </a:rPr>
              <a:t>after</a:t>
            </a:r>
            <a:r>
              <a:rPr lang="fr-FR" b="1" dirty="0">
                <a:solidFill>
                  <a:srgbClr val="5D9936"/>
                </a:solidFill>
                <a:latin typeface="Georgia"/>
                <a:ea typeface="Calibri"/>
                <a:cs typeface="Georgia"/>
                <a:sym typeface="Calibri"/>
              </a:rPr>
              <a:t> </a:t>
            </a:r>
            <a:r>
              <a:rPr lang="fr-FR" b="1" dirty="0" err="1">
                <a:solidFill>
                  <a:srgbClr val="5D9936"/>
                </a:solidFill>
                <a:latin typeface="Georgia"/>
                <a:ea typeface="Calibri"/>
                <a:cs typeface="Georgia"/>
                <a:sym typeface="Calibri"/>
              </a:rPr>
              <a:t>your</a:t>
            </a:r>
            <a:r>
              <a:rPr lang="fr-FR" b="1" dirty="0">
                <a:solidFill>
                  <a:srgbClr val="5D9936"/>
                </a:solidFill>
                <a:latin typeface="Georgia"/>
                <a:ea typeface="Calibri"/>
                <a:cs typeface="Georgia"/>
                <a:sym typeface="Calibri"/>
              </a:rPr>
              <a:t> </a:t>
            </a:r>
            <a:r>
              <a:rPr lang="fr-FR" b="1" dirty="0" err="1">
                <a:solidFill>
                  <a:srgbClr val="5D9936"/>
                </a:solidFill>
                <a:latin typeface="Georgia"/>
                <a:ea typeface="Calibri"/>
                <a:cs typeface="Georgia"/>
                <a:sym typeface="Calibri"/>
              </a:rPr>
              <a:t>arrival</a:t>
            </a:r>
            <a:r>
              <a:rPr lang="fr-FR" b="1" dirty="0">
                <a:solidFill>
                  <a:srgbClr val="5D9936"/>
                </a:solidFill>
                <a:latin typeface="Georgia"/>
                <a:ea typeface="Calibri"/>
                <a:cs typeface="Georgia"/>
                <a:sym typeface="Calibri"/>
              </a:rPr>
              <a:t>). Corrections must </a:t>
            </a:r>
            <a:r>
              <a:rPr lang="fr-FR" b="1" dirty="0" err="1">
                <a:solidFill>
                  <a:srgbClr val="5D9936"/>
                </a:solidFill>
                <a:latin typeface="Georgia"/>
                <a:ea typeface="Calibri"/>
                <a:cs typeface="Georgia"/>
                <a:sym typeface="Calibri"/>
              </a:rPr>
              <a:t>be</a:t>
            </a:r>
            <a:r>
              <a:rPr lang="fr-FR" b="1" dirty="0">
                <a:solidFill>
                  <a:srgbClr val="5D9936"/>
                </a:solidFill>
                <a:latin typeface="Georgia"/>
                <a:ea typeface="Calibri"/>
                <a:cs typeface="Georgia"/>
                <a:sym typeface="Calibri"/>
              </a:rPr>
              <a:t> sent by </a:t>
            </a:r>
            <a:r>
              <a:rPr lang="fr-FR" b="1" dirty="0" err="1">
                <a:solidFill>
                  <a:srgbClr val="5D9936"/>
                </a:solidFill>
                <a:latin typeface="Georgia"/>
                <a:ea typeface="Calibri"/>
                <a:cs typeface="Georgia"/>
                <a:sym typeface="Calibri"/>
              </a:rPr>
              <a:t>registered</a:t>
            </a:r>
            <a:r>
              <a:rPr lang="fr-FR" b="1" dirty="0">
                <a:solidFill>
                  <a:srgbClr val="5D9936"/>
                </a:solidFill>
                <a:latin typeface="Georgia"/>
                <a:ea typeface="Calibri"/>
                <a:cs typeface="Georgia"/>
                <a:sym typeface="Calibri"/>
              </a:rPr>
              <a:t> mail </a:t>
            </a:r>
            <a:r>
              <a:rPr lang="fr-FR" b="1" dirty="0" err="1">
                <a:solidFill>
                  <a:srgbClr val="5D9936"/>
                </a:solidFill>
                <a:latin typeface="Georgia"/>
                <a:ea typeface="Calibri"/>
                <a:cs typeface="Georgia"/>
                <a:sym typeface="Calibri"/>
              </a:rPr>
              <a:t>with</a:t>
            </a:r>
            <a:r>
              <a:rPr lang="fr-FR" b="1" dirty="0">
                <a:solidFill>
                  <a:srgbClr val="5D9936"/>
                </a:solidFill>
                <a:latin typeface="Georgia"/>
                <a:ea typeface="Calibri"/>
                <a:cs typeface="Georgia"/>
                <a:sym typeface="Calibri"/>
              </a:rPr>
              <a:t> an </a:t>
            </a:r>
            <a:r>
              <a:rPr lang="fr-FR" b="1" dirty="0" err="1">
                <a:solidFill>
                  <a:srgbClr val="5D9936"/>
                </a:solidFill>
                <a:latin typeface="Georgia"/>
                <a:ea typeface="Calibri"/>
                <a:cs typeface="Georgia"/>
                <a:sym typeface="Calibri"/>
              </a:rPr>
              <a:t>acknowledgement</a:t>
            </a:r>
            <a:r>
              <a:rPr lang="fr-FR" b="1" dirty="0">
                <a:solidFill>
                  <a:srgbClr val="5D9936"/>
                </a:solidFill>
                <a:latin typeface="Georgia"/>
                <a:ea typeface="Calibri"/>
                <a:cs typeface="Georgia"/>
                <a:sym typeface="Calibri"/>
              </a:rPr>
              <a:t> of </a:t>
            </a:r>
            <a:r>
              <a:rPr lang="fr-FR" b="1" dirty="0" err="1">
                <a:solidFill>
                  <a:srgbClr val="5D9936"/>
                </a:solidFill>
                <a:latin typeface="Georgia"/>
                <a:ea typeface="Calibri"/>
                <a:cs typeface="Georgia"/>
                <a:sym typeface="Calibri"/>
              </a:rPr>
              <a:t>receipt</a:t>
            </a:r>
            <a:r>
              <a:rPr lang="fr-FR" b="1" dirty="0">
                <a:solidFill>
                  <a:srgbClr val="5D9936"/>
                </a:solidFill>
                <a:latin typeface="Georgia"/>
                <a:ea typeface="Calibri"/>
                <a:cs typeface="Georgia"/>
                <a:sym typeface="Calibri"/>
              </a:rPr>
              <a:t>.</a:t>
            </a:r>
          </a:p>
        </p:txBody>
      </p:sp>
      <p:pic>
        <p:nvPicPr>
          <p:cNvPr id="10" name="Image 9" descr="7-arr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1652" y="3872335"/>
            <a:ext cx="606598" cy="529560"/>
          </a:xfrm>
          <a:prstGeom prst="rect">
            <a:avLst/>
          </a:prstGeom>
        </p:spPr>
      </p:pic>
      <p:pic>
        <p:nvPicPr>
          <p:cNvPr id="6" name="Image 5" descr="18-arrow.png">
            <a:hlinkClick r:id="" action="ppaction://hlinkshowjump?jump=previous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pic>
        <p:nvPicPr>
          <p:cNvPr id="7" name="Image 6" descr="18-arrow.png">
            <a:hlinkClick r:id="" action="ppaction://hlinkshowjump?jump=next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8" name="Image 7" descr="iconmonstr-home-5-240.png">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Shape 195"/>
          <p:cNvSpPr txBox="1"/>
          <p:nvPr/>
        </p:nvSpPr>
        <p:spPr>
          <a:xfrm>
            <a:off x="2104345" y="325978"/>
            <a:ext cx="4833256" cy="392415"/>
          </a:xfrm>
          <a:prstGeom prst="rect">
            <a:avLst/>
          </a:prstGeom>
          <a:noFill/>
          <a:ln w="28575" cap="flat" cmpd="sng">
            <a:solidFill>
              <a:srgbClr val="FF0000"/>
            </a:solidFill>
            <a:prstDash val="solid"/>
            <a:round/>
            <a:headEnd type="none" w="sm" len="sm"/>
            <a:tailEnd type="none" w="sm" len="sm"/>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Clr>
                <a:srgbClr val="000000"/>
              </a:buClr>
              <a:buSzPts val="2100"/>
              <a:buFont typeface="Arial"/>
              <a:buNone/>
            </a:pPr>
            <a:r>
              <a:rPr lang="fr" sz="2100" dirty="0">
                <a:solidFill>
                  <a:schemeClr val="tx1"/>
                </a:solidFill>
                <a:latin typeface="Chalkboard SE Regular"/>
                <a:ea typeface="Calibri"/>
                <a:cs typeface="Chalkboard SE Regular"/>
                <a:sym typeface="Calibri"/>
              </a:rPr>
              <a:t>4. MOV</a:t>
            </a:r>
            <a:r>
              <a:rPr lang="fr-FR" sz="2100" dirty="0">
                <a:solidFill>
                  <a:schemeClr val="tx1"/>
                </a:solidFill>
                <a:latin typeface="Chalkboard SE Regular"/>
                <a:ea typeface="Calibri"/>
                <a:cs typeface="Chalkboard SE Regular"/>
                <a:sym typeface="Calibri"/>
              </a:rPr>
              <a:t>E </a:t>
            </a:r>
            <a:r>
              <a:rPr lang="fr" sz="2100" dirty="0">
                <a:solidFill>
                  <a:schemeClr val="tx1"/>
                </a:solidFill>
                <a:latin typeface="Chalkboard SE Regular"/>
                <a:ea typeface="Calibri"/>
                <a:cs typeface="Chalkboard SE Regular"/>
                <a:sym typeface="Calibri"/>
              </a:rPr>
              <a:t>IN</a:t>
            </a:r>
            <a:endParaRPr sz="2100" dirty="0">
              <a:solidFill>
                <a:schemeClr val="tx1"/>
              </a:solidFill>
              <a:latin typeface="Chalkboard SE Regular"/>
              <a:ea typeface="Calibri"/>
              <a:cs typeface="Chalkboard SE Regular"/>
              <a:sym typeface="Calibri"/>
            </a:endParaRPr>
          </a:p>
        </p:txBody>
      </p:sp>
      <p:grpSp>
        <p:nvGrpSpPr>
          <p:cNvPr id="196" name="Shape 196"/>
          <p:cNvGrpSpPr/>
          <p:nvPr/>
        </p:nvGrpSpPr>
        <p:grpSpPr>
          <a:xfrm>
            <a:off x="2104345" y="1154829"/>
            <a:ext cx="4833256" cy="1176723"/>
            <a:chOff x="1693079" y="1743629"/>
            <a:chExt cx="6131268" cy="1568964"/>
          </a:xfrm>
        </p:grpSpPr>
        <p:sp>
          <p:nvSpPr>
            <p:cNvPr id="197" name="Shape 197">
              <a:hlinkClick r:id="rId3" action="ppaction://hlinksldjump"/>
            </p:cNvPr>
            <p:cNvSpPr/>
            <p:nvPr/>
          </p:nvSpPr>
          <p:spPr>
            <a:xfrm>
              <a:off x="3903523" y="1743629"/>
              <a:ext cx="1608438" cy="1568964"/>
            </a:xfrm>
            <a:prstGeom prst="roundRect">
              <a:avLst>
                <a:gd name="adj" fmla="val 18047"/>
              </a:avLst>
            </a:prstGeom>
            <a:solidFill>
              <a:srgbClr val="FF0000"/>
            </a:solidFill>
            <a:ln w="19050" cap="flat" cmpd="sng">
              <a:solidFill>
                <a:schemeClr val="lt1"/>
              </a:solidFill>
              <a:prstDash val="solid"/>
              <a:miter lim="8000"/>
              <a:headEnd type="none" w="sm" len="sm"/>
              <a:tailEnd type="none" w="sm" len="sm"/>
            </a:ln>
          </p:spPr>
          <p:txBody>
            <a:bodyPr spcFirstLastPara="1" wrap="square" lIns="68575" tIns="34275" rIns="68575" bIns="34275" anchor="ctr" anchorCtr="0">
              <a:noAutofit/>
            </a:bodyPr>
            <a:lstStyle/>
            <a:p>
              <a:pPr lvl="0" algn="ctr">
                <a:lnSpc>
                  <a:spcPct val="90000"/>
                </a:lnSpc>
                <a:buClr>
                  <a:schemeClr val="lt1"/>
                </a:buClr>
                <a:buSzPts val="1400"/>
              </a:pPr>
              <a:r>
                <a:rPr lang="fr" dirty="0">
                  <a:solidFill>
                    <a:schemeClr val="lt1"/>
                  </a:solidFill>
                  <a:latin typeface="Chalkboard SE Regular"/>
                  <a:ea typeface="Calibri"/>
                  <a:cs typeface="Chalkboard SE Regular"/>
                  <a:sym typeface="Calibri"/>
                </a:rPr>
                <a:t>4.2 </a:t>
              </a:r>
              <a:endParaRPr lang="fr-FR" dirty="0">
                <a:solidFill>
                  <a:schemeClr val="lt1"/>
                </a:solidFill>
                <a:latin typeface="Chalkboard SE Regular"/>
                <a:ea typeface="Calibri"/>
                <a:cs typeface="Chalkboard SE Regular"/>
                <a:sym typeface="Calibri"/>
              </a:endParaRPr>
            </a:p>
            <a:p>
              <a:pPr lvl="0" algn="ctr">
                <a:lnSpc>
                  <a:spcPct val="90000"/>
                </a:lnSpc>
                <a:buClr>
                  <a:schemeClr val="lt1"/>
                </a:buClr>
                <a:buSzPts val="1400"/>
              </a:pPr>
              <a:r>
                <a:rPr lang="fr" dirty="0">
                  <a:solidFill>
                    <a:schemeClr val="lt1"/>
                  </a:solidFill>
                  <a:latin typeface="Chalkboard SE Regular"/>
                  <a:ea typeface="Calibri"/>
                  <a:cs typeface="Chalkboard SE Regular"/>
                  <a:sym typeface="Calibri"/>
                </a:rPr>
                <a:t>Sign up </a:t>
              </a:r>
              <a:r>
                <a:rPr lang="fr-FR" dirty="0">
                  <a:solidFill>
                    <a:schemeClr val="lt1"/>
                  </a:solidFill>
                  <a:latin typeface="Chalkboard SE Regular"/>
                  <a:ea typeface="Calibri"/>
                  <a:cs typeface="Chalkboard SE Regular"/>
                  <a:sym typeface="Calibri"/>
                </a:rPr>
                <a:t>for </a:t>
              </a:r>
              <a:r>
                <a:rPr lang="fr" dirty="0">
                  <a:solidFill>
                    <a:schemeClr val="lt1"/>
                  </a:solidFill>
                  <a:latin typeface="Chalkboard SE Regular"/>
                  <a:ea typeface="Calibri"/>
                  <a:cs typeface="Chalkboard SE Regular"/>
                  <a:sym typeface="Calibri"/>
                </a:rPr>
                <a:t> electricity, water, gas</a:t>
              </a:r>
              <a:r>
                <a:rPr lang="mr-IN" dirty="0">
                  <a:solidFill>
                    <a:schemeClr val="lt1"/>
                  </a:solidFill>
                  <a:latin typeface="Chalkboard SE Regular"/>
                  <a:ea typeface="Calibri"/>
                  <a:cs typeface="Chalkboard SE Regular"/>
                  <a:sym typeface="Calibri"/>
                </a:rPr>
                <a:t>…</a:t>
              </a:r>
              <a:endParaRPr dirty="0">
                <a:solidFill>
                  <a:schemeClr val="lt1"/>
                </a:solidFill>
                <a:latin typeface="Chalkboard SE Regular"/>
                <a:ea typeface="Calibri"/>
                <a:cs typeface="Chalkboard SE Regular"/>
                <a:sym typeface="Calibri"/>
              </a:endParaRPr>
            </a:p>
          </p:txBody>
        </p:sp>
        <p:sp>
          <p:nvSpPr>
            <p:cNvPr id="198" name="Shape 198">
              <a:hlinkClick r:id="rId4" action="ppaction://hlinksldjump"/>
            </p:cNvPr>
            <p:cNvSpPr/>
            <p:nvPr/>
          </p:nvSpPr>
          <p:spPr>
            <a:xfrm>
              <a:off x="6113967" y="1743629"/>
              <a:ext cx="1710380" cy="1556952"/>
            </a:xfrm>
            <a:prstGeom prst="roundRect">
              <a:avLst>
                <a:gd name="adj" fmla="val 18047"/>
              </a:avLst>
            </a:prstGeom>
            <a:solidFill>
              <a:srgbClr val="FF0000"/>
            </a:solidFill>
            <a:ln w="19050" cap="flat" cmpd="sng">
              <a:solidFill>
                <a:schemeClr val="lt1"/>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lt1"/>
                </a:buClr>
                <a:buSzPts val="1400"/>
                <a:buFont typeface="Calibri"/>
                <a:buNone/>
              </a:pPr>
              <a:r>
                <a:rPr lang="fr" dirty="0">
                  <a:solidFill>
                    <a:schemeClr val="lt1"/>
                  </a:solidFill>
                  <a:latin typeface="Chalkboard SE Regular"/>
                  <a:ea typeface="Calibri"/>
                  <a:cs typeface="Chalkboard SE Regular"/>
                  <a:sym typeface="Calibri"/>
                </a:rPr>
                <a:t>4.3 </a:t>
              </a:r>
              <a:endParaRPr lang="fr-FR" dirty="0">
                <a:solidFill>
                  <a:schemeClr val="lt1"/>
                </a:solidFill>
                <a:latin typeface="Chalkboard SE Regular"/>
                <a:ea typeface="Calibri"/>
                <a:cs typeface="Chalkboard SE Regular"/>
                <a:sym typeface="Calibri"/>
              </a:endParaRPr>
            </a:p>
            <a:p>
              <a:pPr marL="0" marR="0" lvl="0" indent="0" algn="ctr" rtl="0">
                <a:lnSpc>
                  <a:spcPct val="90000"/>
                </a:lnSpc>
                <a:spcBef>
                  <a:spcPts val="0"/>
                </a:spcBef>
                <a:spcAft>
                  <a:spcPts val="0"/>
                </a:spcAft>
                <a:buClr>
                  <a:schemeClr val="lt1"/>
                </a:buClr>
                <a:buSzPts val="1400"/>
                <a:buFont typeface="Calibri"/>
                <a:buNone/>
              </a:pPr>
              <a:r>
                <a:rPr lang="fr" dirty="0">
                  <a:solidFill>
                    <a:schemeClr val="lt1"/>
                  </a:solidFill>
                  <a:latin typeface="Chalkboard SE Regular"/>
                  <a:ea typeface="Calibri"/>
                  <a:cs typeface="Chalkboard SE Regular"/>
                  <a:sym typeface="Calibri"/>
                </a:rPr>
                <a:t>Subscribe </a:t>
              </a:r>
              <a:r>
                <a:rPr lang="fr-FR" dirty="0">
                  <a:solidFill>
                    <a:schemeClr val="lt1"/>
                  </a:solidFill>
                  <a:latin typeface="Chalkboard SE Regular"/>
                  <a:ea typeface="Calibri"/>
                  <a:cs typeface="Chalkboard SE Regular"/>
                  <a:sym typeface="Calibri"/>
                </a:rPr>
                <a:t>an</a:t>
              </a:r>
              <a:r>
                <a:rPr lang="fr" dirty="0">
                  <a:solidFill>
                    <a:schemeClr val="lt1"/>
                  </a:solidFill>
                  <a:latin typeface="Chalkboard SE Regular"/>
                  <a:ea typeface="Calibri"/>
                  <a:cs typeface="Chalkboard SE Regular"/>
                  <a:sym typeface="Calibri"/>
                </a:rPr>
                <a:t> internet/telephone </a:t>
              </a:r>
              <a:r>
                <a:rPr lang="fr-FR" dirty="0">
                  <a:solidFill>
                    <a:schemeClr val="lt1"/>
                  </a:solidFill>
                  <a:latin typeface="Chalkboard SE Regular"/>
                  <a:ea typeface="Calibri"/>
                  <a:cs typeface="Chalkboard SE Regular"/>
                  <a:sym typeface="Calibri"/>
                </a:rPr>
                <a:t>line</a:t>
              </a:r>
              <a:endParaRPr dirty="0">
                <a:solidFill>
                  <a:schemeClr val="lt1"/>
                </a:solidFill>
                <a:latin typeface="Chalkboard SE Regular"/>
                <a:ea typeface="Calibri"/>
                <a:cs typeface="Chalkboard SE Regular"/>
                <a:sym typeface="Calibri"/>
              </a:endParaRPr>
            </a:p>
          </p:txBody>
        </p:sp>
        <p:sp>
          <p:nvSpPr>
            <p:cNvPr id="199" name="Shape 199">
              <a:hlinkClick r:id="rId5" action="ppaction://hlinksldjump"/>
            </p:cNvPr>
            <p:cNvSpPr/>
            <p:nvPr/>
          </p:nvSpPr>
          <p:spPr>
            <a:xfrm>
              <a:off x="1693079" y="1743629"/>
              <a:ext cx="1608439" cy="1568964"/>
            </a:xfrm>
            <a:prstGeom prst="roundRect">
              <a:avLst>
                <a:gd name="adj" fmla="val 18047"/>
              </a:avLst>
            </a:prstGeom>
            <a:solidFill>
              <a:srgbClr val="FF0000"/>
            </a:solidFill>
            <a:ln w="19050" cap="flat" cmpd="sng">
              <a:solidFill>
                <a:schemeClr val="lt1"/>
              </a:solidFill>
              <a:prstDash val="solid"/>
              <a:miter lim="8000"/>
              <a:headEnd type="none" w="sm" len="sm"/>
              <a:tailEnd type="none" w="sm" len="sm"/>
            </a:ln>
          </p:spPr>
          <p:txBody>
            <a:bodyPr spcFirstLastPara="1" wrap="square" lIns="68575" tIns="34275" rIns="68575" bIns="34275" anchor="ctr" anchorCtr="0">
              <a:noAutofit/>
            </a:bodyPr>
            <a:lstStyle/>
            <a:p>
              <a:pPr algn="ctr">
                <a:lnSpc>
                  <a:spcPct val="90000"/>
                </a:lnSpc>
                <a:buClr>
                  <a:schemeClr val="lt1"/>
                </a:buClr>
                <a:buSzPts val="1400"/>
              </a:pPr>
              <a:r>
                <a:rPr lang="fr" dirty="0">
                  <a:solidFill>
                    <a:schemeClr val="lt1"/>
                  </a:solidFill>
                  <a:latin typeface="Chalkboard SE Regular"/>
                  <a:ea typeface="Calibri"/>
                  <a:cs typeface="Chalkboard SE Regular"/>
                  <a:sym typeface="Calibri"/>
                </a:rPr>
                <a:t>4.1</a:t>
              </a:r>
              <a:r>
                <a:rPr lang="fr" sz="1400" b="0" i="0" u="none" strike="noStrike" cap="none" dirty="0">
                  <a:solidFill>
                    <a:schemeClr val="lt1"/>
                  </a:solidFill>
                  <a:latin typeface="Calibri"/>
                  <a:ea typeface="Calibri"/>
                  <a:cs typeface="Calibri"/>
                  <a:sym typeface="Calibri"/>
                </a:rPr>
                <a:t> </a:t>
              </a:r>
              <a:endParaRPr lang="fr-FR" sz="1400" b="0" i="0" u="none" strike="noStrike" cap="none" dirty="0">
                <a:solidFill>
                  <a:schemeClr val="lt1"/>
                </a:solidFill>
                <a:latin typeface="Calibri"/>
                <a:ea typeface="Calibri"/>
                <a:cs typeface="Calibri"/>
                <a:sym typeface="Calibri"/>
              </a:endParaRPr>
            </a:p>
            <a:p>
              <a:pPr algn="ctr">
                <a:lnSpc>
                  <a:spcPct val="90000"/>
                </a:lnSpc>
                <a:buClr>
                  <a:schemeClr val="lt1"/>
                </a:buClr>
                <a:buSzPts val="1400"/>
              </a:pPr>
              <a:r>
                <a:rPr lang="fr-FR" dirty="0">
                  <a:solidFill>
                    <a:schemeClr val="lt1"/>
                  </a:solidFill>
                  <a:latin typeface="Chalkboard SE Regular"/>
                  <a:ea typeface="Calibri"/>
                  <a:cs typeface="Chalkboard SE Regular"/>
                  <a:sym typeface="Calibri"/>
                </a:rPr>
                <a:t>C</a:t>
              </a:r>
              <a:r>
                <a:rPr lang="fr" dirty="0">
                  <a:solidFill>
                    <a:schemeClr val="lt1"/>
                  </a:solidFill>
                  <a:latin typeface="Chalkboard SE Regular"/>
                  <a:ea typeface="Calibri"/>
                  <a:cs typeface="Chalkboard SE Regular"/>
                  <a:sym typeface="Calibri"/>
                </a:rPr>
                <a:t>hange </a:t>
              </a:r>
              <a:r>
                <a:rPr lang="fr-FR" dirty="0" err="1">
                  <a:solidFill>
                    <a:schemeClr val="lt1"/>
                  </a:solidFill>
                  <a:latin typeface="Chalkboard SE Regular"/>
                  <a:ea typeface="Calibri"/>
                  <a:cs typeface="Chalkboard SE Regular"/>
                  <a:sym typeface="Calibri"/>
                </a:rPr>
                <a:t>your</a:t>
              </a:r>
              <a:r>
                <a:rPr lang="fr" dirty="0">
                  <a:solidFill>
                    <a:schemeClr val="lt1"/>
                  </a:solidFill>
                  <a:latin typeface="Chalkboard SE Regular"/>
                  <a:ea typeface="Calibri"/>
                  <a:cs typeface="Chalkboard SE Regular"/>
                  <a:sym typeface="Calibri"/>
                </a:rPr>
                <a:t> address</a:t>
              </a:r>
            </a:p>
          </p:txBody>
        </p:sp>
      </p:grpSp>
      <p:pic>
        <p:nvPicPr>
          <p:cNvPr id="7" name="Image 6" descr="18-arrow.png">
            <a:hlinkClick r:id="" action="ppaction://hlinkshowjump?jump=previousslide"/>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pic>
        <p:nvPicPr>
          <p:cNvPr id="8" name="Image 7" descr="18-arrow.png">
            <a:hlinkClick r:id="" action="ppaction://hlinkshowjump?jump=nextslide"/>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9" name="Image 8" descr="iconmonstr-home-5-240.png">
            <a:hlinkClick r:id="rId7" action="ppaction://hlinksldjump"/>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10" name="Image 9" descr="29-arrow.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646313">
            <a:off x="1545473" y="696521"/>
            <a:ext cx="561395" cy="616917"/>
          </a:xfrm>
          <a:prstGeom prst="rect">
            <a:avLst/>
          </a:prstGeom>
        </p:spPr>
      </p:pic>
      <p:pic>
        <p:nvPicPr>
          <p:cNvPr id="14" name="Image 13" descr="35-arrow.png"/>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rot="18764404">
            <a:off x="5142429" y="2150041"/>
            <a:ext cx="452288" cy="559633"/>
          </a:xfrm>
          <a:prstGeom prst="rect">
            <a:avLst/>
          </a:prstGeom>
        </p:spPr>
      </p:pic>
      <p:pic>
        <p:nvPicPr>
          <p:cNvPr id="15" name="Image 14" descr="35-arrow.png"/>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rot="18764404">
            <a:off x="3437294" y="2150041"/>
            <a:ext cx="452288" cy="55963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Shape 204"/>
          <p:cNvSpPr txBox="1"/>
          <p:nvPr/>
        </p:nvSpPr>
        <p:spPr>
          <a:xfrm>
            <a:off x="243233" y="153750"/>
            <a:ext cx="8031892" cy="4732065"/>
          </a:xfrm>
          <a:prstGeom prst="rect">
            <a:avLst/>
          </a:prstGeom>
          <a:noFill/>
          <a:ln>
            <a:noFill/>
          </a:ln>
        </p:spPr>
        <p:txBody>
          <a:bodyPr spcFirstLastPara="1" wrap="square" lIns="68575" tIns="34275" rIns="68575" bIns="34275" anchor="t" anchorCtr="0">
            <a:noAutofit/>
          </a:bodyPr>
          <a:lstStyle/>
          <a:p>
            <a:pPr lvl="0">
              <a:buSzPts val="1800"/>
            </a:pPr>
            <a:r>
              <a:rPr lang="fr" sz="2100" b="1" dirty="0">
                <a:solidFill>
                  <a:srgbClr val="C0200D"/>
                </a:solidFill>
                <a:latin typeface="Chalkboard SE Regular"/>
                <a:ea typeface="Calibri"/>
                <a:cs typeface="Chalkboard SE Regular"/>
                <a:sym typeface="Calibri"/>
              </a:rPr>
              <a:t>4.1 Change your address</a:t>
            </a:r>
            <a:endParaRPr lang="fr" sz="2100" b="1" dirty="0">
              <a:solidFill>
                <a:srgbClr val="C0200D"/>
              </a:solidFill>
              <a:latin typeface="Chalkboard SE Regular"/>
              <a:ea typeface="Calibri"/>
              <a:cs typeface="Chalkboard SE Regular"/>
            </a:endParaRPr>
          </a:p>
          <a:p>
            <a:pPr lvl="0">
              <a:buSzPts val="1200"/>
            </a:pPr>
            <a:endParaRPr lang="fr-FR" dirty="0">
              <a:solidFill>
                <a:schemeClr val="dk1"/>
              </a:solidFill>
              <a:latin typeface="Calibri"/>
              <a:ea typeface="Calibri"/>
              <a:cs typeface="Calibri"/>
              <a:sym typeface="Calibri"/>
            </a:endParaRPr>
          </a:p>
          <a:p>
            <a:pPr marL="171450" lvl="0" indent="-171450">
              <a:buSzPts val="1200"/>
              <a:buFont typeface="Arial"/>
              <a:buChar char="•"/>
            </a:pPr>
            <a:r>
              <a:rPr lang="fr" dirty="0">
                <a:solidFill>
                  <a:schemeClr val="dk1"/>
                </a:solidFill>
                <a:latin typeface="Georgia"/>
                <a:ea typeface="Calibri"/>
                <a:cs typeface="Georgia"/>
                <a:sym typeface="Calibri"/>
              </a:rPr>
              <a:t>If it is relevant for you, think of informing companies/organisations and your close contacts of your new address (bank, insurance, employer, family, Prefecture...)</a:t>
            </a:r>
            <a:endParaRPr lang="fr-FR" dirty="0">
              <a:solidFill>
                <a:schemeClr val="dk1"/>
              </a:solidFill>
              <a:latin typeface="Georgia"/>
              <a:ea typeface="Calibri"/>
              <a:cs typeface="Georgia"/>
              <a:sym typeface="Calibri"/>
            </a:endParaRPr>
          </a:p>
          <a:p>
            <a:pPr marL="171450" lvl="0" indent="-171450">
              <a:buSzPts val="1200"/>
              <a:buFont typeface="Arial"/>
              <a:buChar char="•"/>
            </a:pPr>
            <a:endParaRPr lang="fr" dirty="0">
              <a:solidFill>
                <a:schemeClr val="dk1"/>
              </a:solidFill>
              <a:latin typeface="Georgia"/>
              <a:ea typeface="Calibri"/>
              <a:cs typeface="Georgia"/>
            </a:endParaRPr>
          </a:p>
          <a:p>
            <a:pPr marL="171450" lvl="0" indent="-171450">
              <a:buSzPts val="1200"/>
              <a:buFont typeface="Arial"/>
              <a:buChar char="•"/>
            </a:pPr>
            <a:r>
              <a:rPr lang="fr" dirty="0">
                <a:solidFill>
                  <a:schemeClr val="dk1"/>
                </a:solidFill>
                <a:latin typeface="Georgia"/>
                <a:ea typeface="Calibri"/>
                <a:cs typeface="Georgia"/>
                <a:sym typeface="Calibri"/>
              </a:rPr>
              <a:t>Put your name on the mailbox and the doorbell of your new home!</a:t>
            </a:r>
          </a:p>
          <a:p>
            <a:pPr marL="0" marR="0" lvl="0" indent="0" algn="l" rtl="0">
              <a:lnSpc>
                <a:spcPct val="100000"/>
              </a:lnSpc>
              <a:spcBef>
                <a:spcPts val="0"/>
              </a:spcBef>
              <a:spcAft>
                <a:spcPts val="0"/>
              </a:spcAft>
              <a:buClr>
                <a:srgbClr val="000000"/>
              </a:buClr>
              <a:buSzPts val="1800"/>
              <a:buFont typeface="Arial"/>
              <a:buNone/>
            </a:pPr>
            <a:endParaRPr lang="fr-FR" sz="1800" b="0" i="0" u="none" strike="noStrike" cap="none" dirty="0">
              <a:solidFill>
                <a:srgbClr val="FF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1"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1"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1" i="0" u="none" strike="noStrike" cap="none" dirty="0">
              <a:solidFill>
                <a:schemeClr val="dk1"/>
              </a:solidFill>
              <a:latin typeface="Calibri"/>
              <a:ea typeface="Calibri"/>
              <a:cs typeface="Calibri"/>
              <a:sym typeface="Calibri"/>
            </a:endParaRPr>
          </a:p>
        </p:txBody>
      </p:sp>
      <p:pic>
        <p:nvPicPr>
          <p:cNvPr id="3" name="Image 2" descr="18-arrow.png">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pic>
        <p:nvPicPr>
          <p:cNvPr id="4" name="Image 3" descr="18-arrow.png">
            <a:hlinkClick r:id="" action="ppaction://hlinkshowjump?jump=next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5" name="Image 4" descr="iconmonstr-home-5-240.png">
            <a:hlinkClick r:id="rId4" action="ppaction://hlinksldjump"/>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887" y="216428"/>
            <a:ext cx="8501165" cy="2139047"/>
          </a:xfrm>
          <a:prstGeom prst="rect">
            <a:avLst/>
          </a:prstGeom>
        </p:spPr>
        <p:txBody>
          <a:bodyPr wrap="square">
            <a:spAutoFit/>
          </a:bodyPr>
          <a:lstStyle/>
          <a:p>
            <a:pPr lvl="0">
              <a:buSzPts val="1800"/>
            </a:pPr>
            <a:r>
              <a:rPr lang="fr" sz="2100" b="1" dirty="0">
                <a:solidFill>
                  <a:srgbClr val="C0200D"/>
                </a:solidFill>
                <a:latin typeface="Chalkboard SE Regular"/>
                <a:ea typeface="Calibri"/>
                <a:cs typeface="Chalkboard SE Regular"/>
                <a:sym typeface="Calibri"/>
              </a:rPr>
              <a:t>4.2 Sign up for </a:t>
            </a:r>
            <a:r>
              <a:rPr lang="fr-FR" sz="2100" b="1" dirty="0">
                <a:solidFill>
                  <a:srgbClr val="C0200D"/>
                </a:solidFill>
                <a:latin typeface="Chalkboard SE Regular"/>
                <a:ea typeface="Calibri"/>
                <a:cs typeface="Chalkboard SE Regular"/>
                <a:sym typeface="Calibri"/>
              </a:rPr>
              <a:t>an </a:t>
            </a:r>
            <a:r>
              <a:rPr lang="fr" sz="2100" b="1" dirty="0">
                <a:solidFill>
                  <a:srgbClr val="C0200D"/>
                </a:solidFill>
                <a:latin typeface="Chalkboard SE Regular"/>
                <a:ea typeface="Calibri"/>
                <a:cs typeface="Chalkboard SE Regular"/>
                <a:sym typeface="Calibri"/>
              </a:rPr>
              <a:t>electricity, water and gas</a:t>
            </a:r>
            <a:r>
              <a:rPr lang="fr-FR" sz="2100" b="1" dirty="0">
                <a:solidFill>
                  <a:srgbClr val="C0200D"/>
                </a:solidFill>
                <a:latin typeface="Chalkboard SE Regular"/>
                <a:ea typeface="Calibri"/>
                <a:cs typeface="Chalkboard SE Regular"/>
                <a:sym typeface="Calibri"/>
              </a:rPr>
              <a:t> </a:t>
            </a:r>
            <a:r>
              <a:rPr lang="fr-FR" sz="2100" b="1" dirty="0" err="1">
                <a:solidFill>
                  <a:srgbClr val="C0200D"/>
                </a:solidFill>
                <a:latin typeface="Chalkboard SE Regular"/>
                <a:ea typeface="Calibri"/>
                <a:cs typeface="Chalkboard SE Regular"/>
                <a:sym typeface="Calibri"/>
              </a:rPr>
              <a:t>contract</a:t>
            </a:r>
            <a:endParaRPr lang="fr-FR" sz="2100" b="1" dirty="0">
              <a:solidFill>
                <a:srgbClr val="C0200D"/>
              </a:solidFill>
              <a:latin typeface="Chalkboard SE Regular"/>
              <a:ea typeface="Calibri"/>
              <a:cs typeface="Chalkboard SE Regular"/>
              <a:sym typeface="Calibri"/>
            </a:endParaRPr>
          </a:p>
          <a:p>
            <a:pPr lvl="0">
              <a:buSzPts val="1800"/>
            </a:pPr>
            <a:endParaRPr lang="fr" dirty="0"/>
          </a:p>
          <a:p>
            <a:pPr marL="285750" lvl="0" indent="-285750">
              <a:buSzPts val="1200"/>
              <a:buFont typeface="Arial"/>
              <a:buChar char="•"/>
            </a:pPr>
            <a:r>
              <a:rPr lang="fr" dirty="0">
                <a:solidFill>
                  <a:schemeClr val="dk1"/>
                </a:solidFill>
                <a:latin typeface="Georgia"/>
                <a:ea typeface="Calibri"/>
                <a:cs typeface="Georgia"/>
                <a:sym typeface="Calibri"/>
              </a:rPr>
              <a:t>Upon completing the entry condition &amp; inventory report, remember to read the meters.</a:t>
            </a:r>
            <a:endParaRPr lang="fr-FR" dirty="0">
              <a:solidFill>
                <a:schemeClr val="dk1"/>
              </a:solidFill>
              <a:latin typeface="Georgia"/>
              <a:ea typeface="Calibri"/>
              <a:cs typeface="Georgia"/>
              <a:sym typeface="Calibri"/>
            </a:endParaRPr>
          </a:p>
          <a:p>
            <a:pPr marL="285750" lvl="0" indent="-285750">
              <a:buSzPts val="1200"/>
              <a:buFont typeface="Arial"/>
              <a:buChar char="•"/>
            </a:pPr>
            <a:endParaRPr lang="fr" dirty="0">
              <a:latin typeface="Georgia"/>
              <a:cs typeface="Georgia"/>
            </a:endParaRPr>
          </a:p>
          <a:p>
            <a:pPr marL="285750" lvl="0" indent="-285750">
              <a:buSzPts val="1200"/>
              <a:buFont typeface="Arial"/>
              <a:buChar char="•"/>
            </a:pPr>
            <a:r>
              <a:rPr lang="fr" dirty="0">
                <a:solidFill>
                  <a:schemeClr val="dk1"/>
                </a:solidFill>
                <a:latin typeface="Georgia"/>
                <a:ea typeface="Calibri"/>
                <a:cs typeface="Georgia"/>
                <a:sym typeface="Calibri"/>
              </a:rPr>
              <a:t>As soon as you move in, you must sign up for for electricity, gas and water contracts on your behalf (depending on the type of accommodation and the city).</a:t>
            </a:r>
            <a:endParaRPr lang="fr-FR" dirty="0">
              <a:solidFill>
                <a:schemeClr val="dk1"/>
              </a:solidFill>
              <a:latin typeface="Georgia"/>
              <a:ea typeface="Calibri"/>
              <a:cs typeface="Georgia"/>
              <a:sym typeface="Calibri"/>
            </a:endParaRPr>
          </a:p>
          <a:p>
            <a:pPr marL="285750" lvl="0" indent="-285750">
              <a:buSzPts val="1200"/>
              <a:buFont typeface="Arial"/>
              <a:buChar char="•"/>
            </a:pPr>
            <a:endParaRPr lang="fr" dirty="0">
              <a:latin typeface="Georgia"/>
              <a:cs typeface="Georgia"/>
            </a:endParaRPr>
          </a:p>
          <a:p>
            <a:pPr marL="285750" lvl="0" indent="-285750">
              <a:buSzPts val="1200"/>
              <a:buFont typeface="Arial"/>
              <a:buChar char="•"/>
            </a:pPr>
            <a:r>
              <a:rPr lang="fr" dirty="0">
                <a:solidFill>
                  <a:schemeClr val="dk1"/>
                </a:solidFill>
                <a:latin typeface="Georgia"/>
                <a:ea typeface="Calibri"/>
                <a:cs typeface="Georgia"/>
                <a:sym typeface="Calibri"/>
              </a:rPr>
              <a:t>Check with your landlord to find out if the meters have been turned off before your arrival and ask about who the previous energy suppliers were. </a:t>
            </a:r>
          </a:p>
        </p:txBody>
      </p:sp>
      <p:pic>
        <p:nvPicPr>
          <p:cNvPr id="3" name="Image 2" descr="18-arrow.png">
            <a:hlinkClick r:id="" action="ppaction://hlinkshowjump?jump=previous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pic>
        <p:nvPicPr>
          <p:cNvPr id="4" name="Image 3" descr="18-arrow.png">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5" name="Image 4" descr="iconmonstr-home-5-240.png">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6" name="Image 5" descr="7-arrow.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4346" y="2677162"/>
            <a:ext cx="606598" cy="529560"/>
          </a:xfrm>
          <a:prstGeom prst="rect">
            <a:avLst/>
          </a:prstGeom>
        </p:spPr>
      </p:pic>
      <p:sp>
        <p:nvSpPr>
          <p:cNvPr id="7" name="Rectangle 6"/>
          <p:cNvSpPr/>
          <p:nvPr/>
        </p:nvSpPr>
        <p:spPr>
          <a:xfrm>
            <a:off x="890944" y="2683502"/>
            <a:ext cx="7685231" cy="523220"/>
          </a:xfrm>
          <a:prstGeom prst="rect">
            <a:avLst/>
          </a:prstGeom>
        </p:spPr>
        <p:txBody>
          <a:bodyPr wrap="square">
            <a:spAutoFit/>
          </a:bodyPr>
          <a:lstStyle/>
          <a:p>
            <a:pPr lvl="0">
              <a:buSzPts val="1200"/>
            </a:pPr>
            <a:r>
              <a:rPr lang="fr" b="1" dirty="0">
                <a:solidFill>
                  <a:srgbClr val="C0200D"/>
                </a:solidFill>
                <a:latin typeface="Georgia"/>
                <a:ea typeface="Calibri"/>
                <a:cs typeface="Georgia"/>
                <a:sym typeface="Calibri"/>
              </a:rPr>
              <a:t>Some owners can offer an "all inclusive" rental </a:t>
            </a:r>
            <a:r>
              <a:rPr lang="fr-FR" b="1" dirty="0" err="1">
                <a:solidFill>
                  <a:srgbClr val="C0200D"/>
                </a:solidFill>
                <a:latin typeface="Georgia"/>
                <a:ea typeface="Calibri"/>
                <a:cs typeface="Georgia"/>
                <a:sym typeface="Calibri"/>
              </a:rPr>
              <a:t>so</a:t>
            </a:r>
            <a:r>
              <a:rPr lang="fr-FR" b="1" dirty="0">
                <a:solidFill>
                  <a:srgbClr val="C0200D"/>
                </a:solidFill>
                <a:latin typeface="Georgia"/>
                <a:ea typeface="Calibri"/>
                <a:cs typeface="Georgia"/>
                <a:sym typeface="Calibri"/>
              </a:rPr>
              <a:t> </a:t>
            </a:r>
            <a:r>
              <a:rPr lang="fr-FR" b="1" dirty="0" err="1">
                <a:solidFill>
                  <a:srgbClr val="C0200D"/>
                </a:solidFill>
                <a:latin typeface="Georgia"/>
                <a:ea typeface="Calibri"/>
                <a:cs typeface="Georgia"/>
                <a:sym typeface="Calibri"/>
              </a:rPr>
              <a:t>you</a:t>
            </a:r>
            <a:r>
              <a:rPr lang="fr-FR" b="1" dirty="0">
                <a:solidFill>
                  <a:srgbClr val="C0200D"/>
                </a:solidFill>
                <a:latin typeface="Georgia"/>
                <a:ea typeface="Calibri"/>
                <a:cs typeface="Georgia"/>
                <a:sym typeface="Calibri"/>
              </a:rPr>
              <a:t> </a:t>
            </a:r>
            <a:r>
              <a:rPr lang="fr-FR" b="1" dirty="0" err="1">
                <a:solidFill>
                  <a:srgbClr val="C0200D"/>
                </a:solidFill>
                <a:latin typeface="Georgia"/>
                <a:ea typeface="Calibri"/>
                <a:cs typeface="Georgia"/>
                <a:sym typeface="Calibri"/>
              </a:rPr>
              <a:t>don’t</a:t>
            </a:r>
            <a:r>
              <a:rPr lang="fr-FR" b="1" dirty="0">
                <a:solidFill>
                  <a:srgbClr val="C0200D"/>
                </a:solidFill>
                <a:latin typeface="Georgia"/>
                <a:ea typeface="Calibri"/>
                <a:cs typeface="Georgia"/>
                <a:sym typeface="Calibri"/>
              </a:rPr>
              <a:t> </a:t>
            </a:r>
            <a:r>
              <a:rPr lang="fr-FR" b="1" dirty="0" err="1">
                <a:solidFill>
                  <a:srgbClr val="C0200D"/>
                </a:solidFill>
                <a:latin typeface="Georgia"/>
                <a:ea typeface="Calibri"/>
                <a:cs typeface="Georgia"/>
                <a:sym typeface="Calibri"/>
              </a:rPr>
              <a:t>need</a:t>
            </a:r>
            <a:r>
              <a:rPr lang="fr-FR" b="1" dirty="0">
                <a:solidFill>
                  <a:srgbClr val="C0200D"/>
                </a:solidFill>
                <a:latin typeface="Georgia"/>
                <a:ea typeface="Calibri"/>
                <a:cs typeface="Georgia"/>
                <a:sym typeface="Calibri"/>
              </a:rPr>
              <a:t> </a:t>
            </a:r>
            <a:r>
              <a:rPr lang="fr" b="1" dirty="0">
                <a:solidFill>
                  <a:srgbClr val="C0200D"/>
                </a:solidFill>
                <a:latin typeface="Georgia"/>
                <a:ea typeface="Calibri"/>
                <a:cs typeface="Georgia"/>
                <a:sym typeface="Calibri"/>
              </a:rPr>
              <a:t>to go through these steps.</a:t>
            </a:r>
            <a:endParaRPr lang="fr" b="1" dirty="0">
              <a:solidFill>
                <a:srgbClr val="C0200D"/>
              </a:solidFill>
              <a:latin typeface="Georgia"/>
              <a:ea typeface="Calibri"/>
              <a:cs typeface="Georgia"/>
            </a:endParaRPr>
          </a:p>
        </p:txBody>
      </p:sp>
    </p:spTree>
    <p:extLst>
      <p:ext uri="{BB962C8B-B14F-4D97-AF65-F5344CB8AC3E}">
        <p14:creationId xmlns:p14="http://schemas.microsoft.com/office/powerpoint/2010/main" val="60449415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1510432" y="140355"/>
            <a:ext cx="7886700" cy="753729"/>
          </a:xfrm>
          <a:prstGeom prst="rect">
            <a:avLst/>
          </a:prstGeom>
          <a:noFill/>
          <a:ln>
            <a:noFill/>
          </a:ln>
        </p:spPr>
        <p:txBody>
          <a:bodyPr spcFirstLastPara="1" wrap="square" lIns="68575" tIns="34275" rIns="68575" bIns="34275" anchor="ctr" anchorCtr="0">
            <a:noAutofit/>
          </a:bodyPr>
          <a:lstStyle/>
          <a:p>
            <a:pPr marL="0" marR="0" lvl="0" indent="0" algn="l" rtl="0">
              <a:lnSpc>
                <a:spcPct val="90000"/>
              </a:lnSpc>
              <a:spcBef>
                <a:spcPts val="0"/>
              </a:spcBef>
              <a:spcAft>
                <a:spcPts val="0"/>
              </a:spcAft>
              <a:buClr>
                <a:schemeClr val="dk1"/>
              </a:buClr>
              <a:buSzPts val="1100"/>
              <a:buFont typeface="Calibri"/>
              <a:buNone/>
            </a:pPr>
            <a:r>
              <a:rPr lang="fr" sz="3300" b="0" i="0" u="none" strike="noStrike" cap="none" dirty="0">
                <a:solidFill>
                  <a:schemeClr val="dk1"/>
                </a:solidFill>
                <a:latin typeface="Chalkboard SE Regular"/>
                <a:ea typeface="Calibri"/>
                <a:cs typeface="Chalkboard SE Regular"/>
                <a:sym typeface="Calibri"/>
              </a:rPr>
              <a:t>Finding accommodation </a:t>
            </a:r>
            <a:endParaRPr sz="3300" b="0" i="0" u="none" strike="noStrike" cap="none" dirty="0">
              <a:solidFill>
                <a:schemeClr val="dk1"/>
              </a:solidFill>
              <a:latin typeface="Chalkboard SE Regular"/>
              <a:ea typeface="Calibri"/>
              <a:cs typeface="Chalkboard SE Regular"/>
              <a:sym typeface="Calibri"/>
            </a:endParaRPr>
          </a:p>
        </p:txBody>
      </p:sp>
      <p:sp>
        <p:nvSpPr>
          <p:cNvPr id="76" name="Shape 76"/>
          <p:cNvSpPr/>
          <p:nvPr/>
        </p:nvSpPr>
        <p:spPr>
          <a:xfrm>
            <a:off x="1510432" y="848081"/>
            <a:ext cx="4572000" cy="3592669"/>
          </a:xfrm>
          <a:prstGeom prst="rect">
            <a:avLst/>
          </a:prstGeom>
          <a:noFill/>
          <a:ln>
            <a:noFill/>
          </a:ln>
        </p:spPr>
        <p:txBody>
          <a:bodyPr spcFirstLastPara="1" wrap="square" lIns="68575" tIns="34275" rIns="68575" bIns="34275" anchor="t" anchorCtr="0">
            <a:noAutofit/>
          </a:bodyPr>
          <a:lstStyle/>
          <a:p>
            <a:pPr marL="0" marR="0" lvl="0" indent="0" algn="just" rtl="0">
              <a:lnSpc>
                <a:spcPct val="100000"/>
              </a:lnSpc>
              <a:spcBef>
                <a:spcPts val="0"/>
              </a:spcBef>
              <a:spcAft>
                <a:spcPts val="0"/>
              </a:spcAft>
              <a:buClr>
                <a:srgbClr val="000000"/>
              </a:buClr>
              <a:buSzPts val="1400"/>
              <a:buFont typeface="Arial"/>
              <a:buNone/>
            </a:pPr>
            <a:r>
              <a:rPr lang="fr" sz="1300" b="0" i="0" u="none" strike="noStrike" cap="none" dirty="0">
                <a:solidFill>
                  <a:schemeClr val="dk1"/>
                </a:solidFill>
                <a:latin typeface="Georgia"/>
                <a:ea typeface="Calibri"/>
                <a:cs typeface="Georgia"/>
                <a:sym typeface="Calibri"/>
              </a:rPr>
              <a:t>Finding accom</a:t>
            </a:r>
            <a:r>
              <a:rPr lang="fr-FR" sz="1300" b="0" i="0" u="none" strike="noStrike" cap="none" dirty="0">
                <a:solidFill>
                  <a:schemeClr val="dk1"/>
                </a:solidFill>
                <a:latin typeface="Georgia"/>
                <a:ea typeface="Calibri"/>
                <a:cs typeface="Georgia"/>
                <a:sym typeface="Calibri"/>
              </a:rPr>
              <a:t>m</a:t>
            </a:r>
            <a:r>
              <a:rPr lang="fr" sz="1300" b="0" i="0" u="none" strike="noStrike" cap="none" dirty="0">
                <a:solidFill>
                  <a:schemeClr val="dk1"/>
                </a:solidFill>
                <a:latin typeface="Georgia"/>
                <a:ea typeface="Calibri"/>
                <a:cs typeface="Georgia"/>
                <a:sym typeface="Calibri"/>
              </a:rPr>
              <a:t>odation in France is an important and complex step. To deal with this, it is important to understand the French system and to know where to find answers to your questions. </a:t>
            </a:r>
            <a:endParaRPr lang="fr-FR" sz="1300" b="0" i="0" u="none" strike="noStrike" cap="none" dirty="0">
              <a:solidFill>
                <a:schemeClr val="dk1"/>
              </a:solidFill>
              <a:latin typeface="Georgia"/>
              <a:ea typeface="Calibri"/>
              <a:cs typeface="Georgia"/>
              <a:sym typeface="Calibri"/>
            </a:endParaRPr>
          </a:p>
          <a:p>
            <a:pPr marL="0" marR="0" lvl="0" indent="0" algn="just" rtl="0">
              <a:lnSpc>
                <a:spcPct val="100000"/>
              </a:lnSpc>
              <a:spcBef>
                <a:spcPts val="0"/>
              </a:spcBef>
              <a:spcAft>
                <a:spcPts val="0"/>
              </a:spcAft>
              <a:buClr>
                <a:srgbClr val="000000"/>
              </a:buClr>
              <a:buSzPts val="1400"/>
              <a:buFont typeface="Arial"/>
              <a:buNone/>
            </a:pPr>
            <a:endParaRPr lang="fr-FR" sz="1300" b="0" i="0" u="none" strike="noStrike" cap="none" dirty="0">
              <a:solidFill>
                <a:schemeClr val="dk1"/>
              </a:solidFill>
              <a:latin typeface="Georgia"/>
              <a:ea typeface="Calibri"/>
              <a:cs typeface="Georgia"/>
              <a:sym typeface="Calibri"/>
            </a:endParaRPr>
          </a:p>
          <a:p>
            <a:pPr algn="just">
              <a:buSzPts val="1400"/>
            </a:pPr>
            <a:r>
              <a:rPr lang="fr-FR" sz="1300" dirty="0">
                <a:solidFill>
                  <a:schemeClr val="dk1"/>
                </a:solidFill>
                <a:latin typeface="Georgia"/>
                <a:ea typeface="Calibri"/>
                <a:cs typeface="Georgia"/>
                <a:sym typeface="Calibri"/>
              </a:rPr>
              <a:t>This guide has been </a:t>
            </a:r>
            <a:r>
              <a:rPr lang="fr-FR" sz="1300" dirty="0" err="1">
                <a:solidFill>
                  <a:schemeClr val="dk1"/>
                </a:solidFill>
                <a:latin typeface="Georgia"/>
                <a:ea typeface="Calibri"/>
                <a:cs typeface="Georgia"/>
                <a:sym typeface="Calibri"/>
              </a:rPr>
              <a:t>prepared</a:t>
            </a:r>
            <a:r>
              <a:rPr lang="fr-FR" sz="1300" dirty="0">
                <a:solidFill>
                  <a:schemeClr val="dk1"/>
                </a:solidFill>
                <a:latin typeface="Georgia"/>
                <a:ea typeface="Calibri"/>
                <a:cs typeface="Georgia"/>
                <a:sym typeface="Calibri"/>
              </a:rPr>
              <a:t> by the EURAXESS France association to help </a:t>
            </a:r>
            <a:r>
              <a:rPr lang="fr-FR" sz="1300" dirty="0" err="1">
                <a:solidFill>
                  <a:schemeClr val="dk1"/>
                </a:solidFill>
                <a:latin typeface="Georgia"/>
                <a:ea typeface="Calibri"/>
                <a:cs typeface="Georgia"/>
                <a:sym typeface="Calibri"/>
              </a:rPr>
              <a:t>you</a:t>
            </a:r>
            <a:r>
              <a:rPr lang="fr-FR" sz="1300" dirty="0">
                <a:solidFill>
                  <a:schemeClr val="dk1"/>
                </a:solidFill>
                <a:latin typeface="Georgia"/>
                <a:ea typeface="Calibri"/>
                <a:cs typeface="Georgia"/>
                <a:sym typeface="Calibri"/>
              </a:rPr>
              <a:t> to organise </a:t>
            </a:r>
            <a:r>
              <a:rPr lang="fr-FR" sz="1300" dirty="0" err="1">
                <a:solidFill>
                  <a:schemeClr val="dk1"/>
                </a:solidFill>
                <a:latin typeface="Georgia"/>
                <a:ea typeface="Calibri"/>
                <a:cs typeface="Georgia"/>
                <a:sym typeface="Calibri"/>
              </a:rPr>
              <a:t>your</a:t>
            </a:r>
            <a:r>
              <a:rPr lang="fr-FR" sz="1300" dirty="0">
                <a:solidFill>
                  <a:schemeClr val="dk1"/>
                </a:solidFill>
                <a:latin typeface="Georgia"/>
                <a:ea typeface="Calibri"/>
                <a:cs typeface="Georgia"/>
                <a:sym typeface="Calibri"/>
              </a:rPr>
              <a:t> </a:t>
            </a:r>
            <a:r>
              <a:rPr lang="fr-FR" sz="1300" dirty="0" err="1">
                <a:solidFill>
                  <a:schemeClr val="dk1"/>
                </a:solidFill>
                <a:latin typeface="Georgia"/>
                <a:ea typeface="Calibri"/>
                <a:cs typeface="Georgia"/>
                <a:sym typeface="Calibri"/>
              </a:rPr>
              <a:t>arrival</a:t>
            </a:r>
            <a:r>
              <a:rPr lang="fr-FR" sz="1300" dirty="0">
                <a:solidFill>
                  <a:schemeClr val="dk1"/>
                </a:solidFill>
                <a:latin typeface="Georgia"/>
                <a:ea typeface="Calibri"/>
                <a:cs typeface="Georgia"/>
                <a:sym typeface="Calibri"/>
              </a:rPr>
              <a:t> and </a:t>
            </a:r>
            <a:r>
              <a:rPr lang="fr-FR" sz="1300" dirty="0" err="1">
                <a:solidFill>
                  <a:schemeClr val="dk1"/>
                </a:solidFill>
                <a:latin typeface="Georgia"/>
                <a:ea typeface="Calibri"/>
                <a:cs typeface="Georgia"/>
                <a:sym typeface="Calibri"/>
              </a:rPr>
              <a:t>improve</a:t>
            </a:r>
            <a:r>
              <a:rPr lang="fr-FR" sz="1300" dirty="0">
                <a:solidFill>
                  <a:schemeClr val="dk1"/>
                </a:solidFill>
                <a:latin typeface="Georgia"/>
                <a:ea typeface="Calibri"/>
                <a:cs typeface="Georgia"/>
                <a:sym typeface="Calibri"/>
              </a:rPr>
              <a:t> </a:t>
            </a:r>
            <a:r>
              <a:rPr lang="fr-FR" sz="1300" dirty="0" err="1">
                <a:solidFill>
                  <a:schemeClr val="dk1"/>
                </a:solidFill>
                <a:latin typeface="Georgia"/>
                <a:ea typeface="Calibri"/>
                <a:cs typeface="Georgia"/>
                <a:sym typeface="Calibri"/>
              </a:rPr>
              <a:t>your</a:t>
            </a:r>
            <a:r>
              <a:rPr lang="fr-FR" sz="1300" dirty="0">
                <a:solidFill>
                  <a:schemeClr val="dk1"/>
                </a:solidFill>
                <a:latin typeface="Georgia"/>
                <a:ea typeface="Calibri"/>
                <a:cs typeface="Georgia"/>
                <a:sym typeface="Calibri"/>
              </a:rPr>
              <a:t> </a:t>
            </a:r>
            <a:r>
              <a:rPr lang="fr-FR" sz="1300" dirty="0" err="1">
                <a:solidFill>
                  <a:schemeClr val="dk1"/>
                </a:solidFill>
                <a:latin typeface="Georgia"/>
                <a:ea typeface="Calibri"/>
                <a:cs typeface="Georgia"/>
                <a:sym typeface="Calibri"/>
              </a:rPr>
              <a:t>stay</a:t>
            </a:r>
            <a:r>
              <a:rPr lang="fr-FR" sz="1300" dirty="0">
                <a:solidFill>
                  <a:schemeClr val="dk1"/>
                </a:solidFill>
                <a:latin typeface="Georgia"/>
                <a:ea typeface="Calibri"/>
                <a:cs typeface="Georgia"/>
                <a:sym typeface="Calibri"/>
              </a:rPr>
              <a:t> in France. It </a:t>
            </a:r>
            <a:r>
              <a:rPr lang="fr-FR" sz="1300" dirty="0" err="1">
                <a:solidFill>
                  <a:schemeClr val="dk1"/>
                </a:solidFill>
                <a:latin typeface="Georgia"/>
                <a:ea typeface="Calibri"/>
                <a:cs typeface="Georgia"/>
                <a:sym typeface="Calibri"/>
              </a:rPr>
              <a:t>is</a:t>
            </a:r>
            <a:r>
              <a:rPr lang="fr-FR" sz="1300" dirty="0">
                <a:solidFill>
                  <a:schemeClr val="dk1"/>
                </a:solidFill>
                <a:latin typeface="Georgia"/>
                <a:ea typeface="Calibri"/>
                <a:cs typeface="Georgia"/>
                <a:sym typeface="Calibri"/>
              </a:rPr>
              <a:t> a </a:t>
            </a:r>
            <a:r>
              <a:rPr lang="fr-FR" sz="1300" dirty="0" err="1">
                <a:solidFill>
                  <a:schemeClr val="dk1"/>
                </a:solidFill>
                <a:latin typeface="Georgia"/>
                <a:ea typeface="Calibri"/>
                <a:cs typeface="Georgia"/>
                <a:sym typeface="Calibri"/>
              </a:rPr>
              <a:t>reference</a:t>
            </a:r>
            <a:r>
              <a:rPr lang="fr-FR" sz="1300" dirty="0">
                <a:solidFill>
                  <a:schemeClr val="dk1"/>
                </a:solidFill>
                <a:latin typeface="Georgia"/>
                <a:ea typeface="Calibri"/>
                <a:cs typeface="Georgia"/>
                <a:sym typeface="Calibri"/>
              </a:rPr>
              <a:t> </a:t>
            </a:r>
            <a:r>
              <a:rPr lang="fr-FR" sz="1300" dirty="0" err="1">
                <a:solidFill>
                  <a:schemeClr val="dk1"/>
                </a:solidFill>
                <a:latin typeface="Georgia"/>
                <a:ea typeface="Calibri"/>
                <a:cs typeface="Georgia"/>
                <a:sym typeface="Calibri"/>
              </a:rPr>
              <a:t>tool</a:t>
            </a:r>
            <a:r>
              <a:rPr lang="fr-FR" sz="1300" dirty="0">
                <a:solidFill>
                  <a:schemeClr val="dk1"/>
                </a:solidFill>
                <a:latin typeface="Georgia"/>
                <a:ea typeface="Calibri"/>
                <a:cs typeface="Georgia"/>
                <a:sym typeface="Calibri"/>
              </a:rPr>
              <a:t>, </a:t>
            </a:r>
            <a:r>
              <a:rPr lang="fr-FR" sz="1300" dirty="0" err="1">
                <a:solidFill>
                  <a:schemeClr val="dk1"/>
                </a:solidFill>
                <a:latin typeface="Georgia"/>
                <a:ea typeface="Calibri"/>
                <a:cs typeface="Georgia"/>
                <a:sym typeface="Calibri"/>
              </a:rPr>
              <a:t>which</a:t>
            </a:r>
            <a:r>
              <a:rPr lang="fr-FR" sz="1300" dirty="0">
                <a:solidFill>
                  <a:schemeClr val="dk1"/>
                </a:solidFill>
                <a:latin typeface="Georgia"/>
                <a:ea typeface="Calibri"/>
                <a:cs typeface="Georgia"/>
                <a:sym typeface="Calibri"/>
              </a:rPr>
              <a:t> </a:t>
            </a:r>
            <a:r>
              <a:rPr lang="fr-FR" sz="1300" dirty="0" err="1">
                <a:solidFill>
                  <a:schemeClr val="dk1"/>
                </a:solidFill>
                <a:latin typeface="Georgia"/>
                <a:ea typeface="Calibri"/>
                <a:cs typeface="Georgia"/>
                <a:sym typeface="Calibri"/>
              </a:rPr>
              <a:t>will</a:t>
            </a:r>
            <a:r>
              <a:rPr lang="fr-FR" sz="1300" dirty="0">
                <a:solidFill>
                  <a:schemeClr val="dk1"/>
                </a:solidFill>
                <a:latin typeface="Georgia"/>
                <a:ea typeface="Calibri"/>
                <a:cs typeface="Georgia"/>
                <a:sym typeface="Calibri"/>
              </a:rPr>
              <a:t> help </a:t>
            </a:r>
            <a:r>
              <a:rPr lang="fr-FR" sz="1300" dirty="0" err="1">
                <a:solidFill>
                  <a:schemeClr val="dk1"/>
                </a:solidFill>
                <a:latin typeface="Georgia"/>
                <a:ea typeface="Calibri"/>
                <a:cs typeface="Georgia"/>
                <a:sym typeface="Calibri"/>
              </a:rPr>
              <a:t>you</a:t>
            </a:r>
            <a:r>
              <a:rPr lang="fr-FR" sz="1300" dirty="0">
                <a:solidFill>
                  <a:schemeClr val="dk1"/>
                </a:solidFill>
                <a:latin typeface="Georgia"/>
                <a:ea typeface="Calibri"/>
                <a:cs typeface="Georgia"/>
                <a:sym typeface="Calibri"/>
              </a:rPr>
              <a:t> </a:t>
            </a:r>
            <a:r>
              <a:rPr lang="fr-FR" sz="1300" dirty="0" err="1">
                <a:solidFill>
                  <a:schemeClr val="dk1"/>
                </a:solidFill>
                <a:latin typeface="Georgia"/>
                <a:ea typeface="Calibri"/>
                <a:cs typeface="Georgia"/>
                <a:sym typeface="Calibri"/>
              </a:rPr>
              <a:t>understand</a:t>
            </a:r>
            <a:r>
              <a:rPr lang="fr-FR" sz="1300" dirty="0">
                <a:solidFill>
                  <a:schemeClr val="dk1"/>
                </a:solidFill>
                <a:latin typeface="Georgia"/>
                <a:ea typeface="Calibri"/>
                <a:cs typeface="Georgia"/>
                <a:sym typeface="Calibri"/>
              </a:rPr>
              <a:t> the </a:t>
            </a:r>
            <a:r>
              <a:rPr lang="fr-FR" sz="1300" dirty="0" err="1">
                <a:solidFill>
                  <a:schemeClr val="dk1"/>
                </a:solidFill>
                <a:latin typeface="Georgia"/>
                <a:ea typeface="Calibri"/>
                <a:cs typeface="Georgia"/>
                <a:sym typeface="Calibri"/>
              </a:rPr>
              <a:t>specificities</a:t>
            </a:r>
            <a:r>
              <a:rPr lang="fr-FR" sz="1300" dirty="0">
                <a:solidFill>
                  <a:schemeClr val="dk1"/>
                </a:solidFill>
                <a:latin typeface="Georgia"/>
                <a:ea typeface="Calibri"/>
                <a:cs typeface="Georgia"/>
                <a:sym typeface="Calibri"/>
              </a:rPr>
              <a:t> of </a:t>
            </a:r>
            <a:r>
              <a:rPr lang="fr-FR" sz="1300" dirty="0" err="1">
                <a:solidFill>
                  <a:schemeClr val="dk1"/>
                </a:solidFill>
                <a:latin typeface="Georgia"/>
                <a:ea typeface="Calibri"/>
                <a:cs typeface="Georgia"/>
                <a:sym typeface="Calibri"/>
              </a:rPr>
              <a:t>access</a:t>
            </a:r>
            <a:r>
              <a:rPr lang="fr-FR" sz="1300" dirty="0">
                <a:solidFill>
                  <a:schemeClr val="dk1"/>
                </a:solidFill>
                <a:latin typeface="Georgia"/>
                <a:ea typeface="Calibri"/>
                <a:cs typeface="Georgia"/>
                <a:sym typeface="Calibri"/>
              </a:rPr>
              <a:t> to </a:t>
            </a:r>
            <a:r>
              <a:rPr lang="fr-FR" sz="1300" dirty="0" err="1">
                <a:solidFill>
                  <a:schemeClr val="dk1"/>
                </a:solidFill>
                <a:latin typeface="Georgia"/>
                <a:ea typeface="Calibri"/>
                <a:cs typeface="Georgia"/>
                <a:sym typeface="Calibri"/>
              </a:rPr>
              <a:t>housing</a:t>
            </a:r>
            <a:r>
              <a:rPr lang="fr-FR" sz="1300" dirty="0">
                <a:solidFill>
                  <a:schemeClr val="dk1"/>
                </a:solidFill>
                <a:latin typeface="Georgia"/>
                <a:ea typeface="Calibri"/>
                <a:cs typeface="Georgia"/>
                <a:sym typeface="Calibri"/>
              </a:rPr>
              <a:t> in France and </a:t>
            </a:r>
            <a:r>
              <a:rPr lang="fr-FR" sz="1300" dirty="0" err="1">
                <a:solidFill>
                  <a:schemeClr val="dk1"/>
                </a:solidFill>
                <a:latin typeface="Georgia"/>
                <a:ea typeface="Calibri"/>
                <a:cs typeface="Georgia"/>
                <a:sym typeface="Calibri"/>
              </a:rPr>
              <a:t>thus</a:t>
            </a:r>
            <a:r>
              <a:rPr lang="fr-FR" sz="1300" dirty="0">
                <a:solidFill>
                  <a:schemeClr val="dk1"/>
                </a:solidFill>
                <a:latin typeface="Georgia"/>
                <a:ea typeface="Calibri"/>
                <a:cs typeface="Georgia"/>
                <a:sym typeface="Calibri"/>
              </a:rPr>
              <a:t> </a:t>
            </a:r>
            <a:r>
              <a:rPr lang="fr-FR" sz="1300" dirty="0" err="1">
                <a:solidFill>
                  <a:schemeClr val="dk1"/>
                </a:solidFill>
                <a:latin typeface="Georgia"/>
                <a:ea typeface="Calibri"/>
                <a:cs typeface="Georgia"/>
                <a:sym typeface="Calibri"/>
              </a:rPr>
              <a:t>facilitate</a:t>
            </a:r>
            <a:r>
              <a:rPr lang="fr-FR" sz="1300" dirty="0">
                <a:solidFill>
                  <a:schemeClr val="dk1"/>
                </a:solidFill>
                <a:latin typeface="Georgia"/>
                <a:ea typeface="Calibri"/>
                <a:cs typeface="Georgia"/>
                <a:sym typeface="Calibri"/>
              </a:rPr>
              <a:t> </a:t>
            </a:r>
            <a:r>
              <a:rPr lang="fr-FR" sz="1300" dirty="0" err="1">
                <a:solidFill>
                  <a:schemeClr val="dk1"/>
                </a:solidFill>
                <a:latin typeface="Georgia"/>
                <a:ea typeface="Calibri"/>
                <a:cs typeface="Georgia"/>
                <a:sym typeface="Calibri"/>
              </a:rPr>
              <a:t>your</a:t>
            </a:r>
            <a:r>
              <a:rPr lang="fr-FR" sz="1300" dirty="0">
                <a:solidFill>
                  <a:schemeClr val="dk1"/>
                </a:solidFill>
                <a:latin typeface="Georgia"/>
                <a:ea typeface="Calibri"/>
                <a:cs typeface="Georgia"/>
                <a:sym typeface="Calibri"/>
              </a:rPr>
              <a:t> efforts </a:t>
            </a:r>
            <a:r>
              <a:rPr lang="fr-FR" sz="1300" dirty="0" err="1">
                <a:solidFill>
                  <a:schemeClr val="dk1"/>
                </a:solidFill>
                <a:latin typeface="Georgia"/>
                <a:ea typeface="Calibri"/>
                <a:cs typeface="Georgia"/>
                <a:sym typeface="Calibri"/>
              </a:rPr>
              <a:t>when</a:t>
            </a:r>
            <a:r>
              <a:rPr lang="fr-FR" sz="1300" dirty="0">
                <a:solidFill>
                  <a:schemeClr val="dk1"/>
                </a:solidFill>
                <a:latin typeface="Georgia"/>
                <a:ea typeface="Calibri"/>
                <a:cs typeface="Georgia"/>
                <a:sym typeface="Calibri"/>
              </a:rPr>
              <a:t> </a:t>
            </a:r>
            <a:r>
              <a:rPr lang="fr-FR" sz="1300" dirty="0" err="1">
                <a:solidFill>
                  <a:schemeClr val="dk1"/>
                </a:solidFill>
                <a:latin typeface="Georgia"/>
                <a:ea typeface="Calibri"/>
                <a:cs typeface="Georgia"/>
                <a:sym typeface="Calibri"/>
              </a:rPr>
              <a:t>looking</a:t>
            </a:r>
            <a:r>
              <a:rPr lang="fr-FR" sz="1300" dirty="0">
                <a:solidFill>
                  <a:schemeClr val="dk1"/>
                </a:solidFill>
                <a:latin typeface="Georgia"/>
                <a:ea typeface="Calibri"/>
                <a:cs typeface="Georgia"/>
                <a:sym typeface="Calibri"/>
              </a:rPr>
              <a:t> for a place to </a:t>
            </a:r>
            <a:r>
              <a:rPr lang="fr-FR" sz="1300" dirty="0" err="1">
                <a:solidFill>
                  <a:schemeClr val="dk1"/>
                </a:solidFill>
                <a:latin typeface="Georgia"/>
                <a:ea typeface="Calibri"/>
                <a:cs typeface="Georgia"/>
                <a:sym typeface="Calibri"/>
              </a:rPr>
              <a:t>stay</a:t>
            </a:r>
            <a:r>
              <a:rPr lang="fr-FR" sz="1300" dirty="0">
                <a:solidFill>
                  <a:schemeClr val="dk1"/>
                </a:solidFill>
                <a:latin typeface="Georgia"/>
                <a:ea typeface="Calibri"/>
                <a:cs typeface="Georgia"/>
                <a:sym typeface="Calibri"/>
              </a:rPr>
              <a:t>.</a:t>
            </a:r>
          </a:p>
          <a:p>
            <a:pPr algn="just">
              <a:buSzPts val="1400"/>
            </a:pPr>
            <a:endParaRPr sz="1300" b="0" i="0" u="none" strike="noStrike" cap="none" dirty="0">
              <a:solidFill>
                <a:srgbClr val="000000"/>
              </a:solidFill>
              <a:latin typeface="Georgia"/>
              <a:cs typeface="Georgia"/>
              <a:sym typeface="Arial"/>
            </a:endParaRPr>
          </a:p>
          <a:p>
            <a:pPr marL="0" marR="0" lvl="0" indent="0" algn="just" rtl="0">
              <a:lnSpc>
                <a:spcPct val="100000"/>
              </a:lnSpc>
              <a:spcBef>
                <a:spcPts val="0"/>
              </a:spcBef>
              <a:spcAft>
                <a:spcPts val="0"/>
              </a:spcAft>
              <a:buClr>
                <a:srgbClr val="000000"/>
              </a:buClr>
              <a:buSzPts val="1400"/>
              <a:buFont typeface="Arial"/>
              <a:buNone/>
            </a:pPr>
            <a:r>
              <a:rPr lang="fr" sz="1300" b="0" i="0" u="none" strike="noStrike" cap="none" dirty="0">
                <a:solidFill>
                  <a:schemeClr val="dk1"/>
                </a:solidFill>
                <a:latin typeface="Georgia"/>
                <a:ea typeface="Calibri"/>
                <a:cs typeface="Georgia"/>
                <a:sym typeface="Calibri"/>
              </a:rPr>
              <a:t>The French network of EURAXESS service centres is made up of more than </a:t>
            </a:r>
            <a:r>
              <a:rPr lang="fr" sz="1300" dirty="0">
                <a:solidFill>
                  <a:schemeClr val="dk1"/>
                </a:solidFill>
                <a:latin typeface="Georgia"/>
                <a:ea typeface="Calibri"/>
                <a:cs typeface="Georgia"/>
                <a:sym typeface="Calibri"/>
              </a:rPr>
              <a:t>40</a:t>
            </a:r>
            <a:r>
              <a:rPr lang="fr" sz="1300" b="0" i="0" u="none" strike="noStrike" cap="none" dirty="0">
                <a:solidFill>
                  <a:schemeClr val="dk1"/>
                </a:solidFill>
                <a:latin typeface="Georgia"/>
                <a:ea typeface="Calibri"/>
                <a:cs typeface="Georgia"/>
                <a:sym typeface="Calibri"/>
              </a:rPr>
              <a:t> centres,</a:t>
            </a:r>
            <a:r>
              <a:rPr lang="fr-FR" sz="1300" b="0" i="0" u="none" strike="noStrike" cap="none" dirty="0">
                <a:solidFill>
                  <a:schemeClr val="dk1"/>
                </a:solidFill>
                <a:latin typeface="Georgia"/>
                <a:ea typeface="Calibri"/>
                <a:cs typeface="Georgia"/>
                <a:sym typeface="Calibri"/>
              </a:rPr>
              <a:t> </a:t>
            </a:r>
            <a:r>
              <a:rPr lang="fr-FR" sz="1300" dirty="0" err="1">
                <a:solidFill>
                  <a:schemeClr val="dk1"/>
                </a:solidFill>
                <a:latin typeface="Georgia"/>
                <a:ea typeface="Calibri"/>
                <a:cs typeface="Georgia"/>
                <a:sym typeface="Calibri"/>
              </a:rPr>
              <a:t>providing</a:t>
            </a:r>
            <a:r>
              <a:rPr lang="fr-FR" sz="1300" dirty="0">
                <a:solidFill>
                  <a:schemeClr val="dk1"/>
                </a:solidFill>
                <a:latin typeface="Georgia"/>
                <a:ea typeface="Calibri"/>
                <a:cs typeface="Georgia"/>
                <a:sym typeface="Calibri"/>
              </a:rPr>
              <a:t> </a:t>
            </a:r>
            <a:r>
              <a:rPr lang="fr-FR" sz="1300" dirty="0" err="1">
                <a:solidFill>
                  <a:schemeClr val="dk1"/>
                </a:solidFill>
                <a:latin typeface="Georgia"/>
                <a:ea typeface="Calibri"/>
                <a:cs typeface="Georgia"/>
                <a:sym typeface="Calibri"/>
              </a:rPr>
              <a:t>daily</a:t>
            </a:r>
            <a:r>
              <a:rPr lang="fr-FR" sz="1300" dirty="0">
                <a:solidFill>
                  <a:schemeClr val="dk1"/>
                </a:solidFill>
                <a:latin typeface="Georgia"/>
                <a:ea typeface="Calibri"/>
                <a:cs typeface="Georgia"/>
                <a:sym typeface="Calibri"/>
              </a:rPr>
              <a:t> and </a:t>
            </a:r>
            <a:r>
              <a:rPr lang="fr-FR" sz="1300" dirty="0" err="1">
                <a:solidFill>
                  <a:schemeClr val="dk1"/>
                </a:solidFill>
                <a:latin typeface="Georgia"/>
                <a:ea typeface="Calibri"/>
                <a:cs typeface="Georgia"/>
                <a:sym typeface="Calibri"/>
              </a:rPr>
              <a:t>personallised</a:t>
            </a:r>
            <a:r>
              <a:rPr lang="fr" sz="1300" b="0" i="0" u="none" strike="noStrike" cap="none" dirty="0">
                <a:solidFill>
                  <a:schemeClr val="dk1"/>
                </a:solidFill>
                <a:latin typeface="Georgia"/>
                <a:ea typeface="Calibri"/>
                <a:cs typeface="Georgia"/>
                <a:sym typeface="Calibri"/>
              </a:rPr>
              <a:t> assist</a:t>
            </a:r>
            <a:r>
              <a:rPr lang="fr-FR" sz="1300" b="0" i="0" u="none" strike="noStrike" cap="none" dirty="0" err="1">
                <a:solidFill>
                  <a:schemeClr val="dk1"/>
                </a:solidFill>
                <a:latin typeface="Georgia"/>
                <a:ea typeface="Calibri"/>
                <a:cs typeface="Georgia"/>
                <a:sym typeface="Calibri"/>
              </a:rPr>
              <a:t>ance</a:t>
            </a:r>
            <a:r>
              <a:rPr lang="fr-FR" sz="1300" b="0" i="0" u="none" strike="noStrike" cap="none" dirty="0">
                <a:solidFill>
                  <a:schemeClr val="dk1"/>
                </a:solidFill>
                <a:latin typeface="Georgia"/>
                <a:ea typeface="Calibri"/>
                <a:cs typeface="Georgia"/>
                <a:sym typeface="Calibri"/>
              </a:rPr>
              <a:t> to</a:t>
            </a:r>
            <a:r>
              <a:rPr lang="fr-FR" sz="1300" dirty="0">
                <a:solidFill>
                  <a:schemeClr val="dk1"/>
                </a:solidFill>
                <a:latin typeface="Georgia"/>
                <a:ea typeface="Calibri"/>
                <a:cs typeface="Georgia"/>
                <a:sym typeface="Calibri"/>
              </a:rPr>
              <a:t> </a:t>
            </a:r>
            <a:r>
              <a:rPr lang="fr-FR" sz="1300" dirty="0" err="1">
                <a:solidFill>
                  <a:schemeClr val="dk1"/>
                </a:solidFill>
                <a:latin typeface="Georgia"/>
                <a:ea typeface="Calibri"/>
                <a:cs typeface="Georgia"/>
                <a:sym typeface="Calibri"/>
              </a:rPr>
              <a:t>incoming</a:t>
            </a:r>
            <a:r>
              <a:rPr lang="fr-FR" sz="1300" b="0" i="0" u="none" strike="noStrike" cap="none" dirty="0">
                <a:solidFill>
                  <a:schemeClr val="dk1"/>
                </a:solidFill>
                <a:latin typeface="Georgia"/>
                <a:ea typeface="Calibri"/>
                <a:cs typeface="Georgia"/>
                <a:sym typeface="Calibri"/>
              </a:rPr>
              <a:t> </a:t>
            </a:r>
            <a:r>
              <a:rPr lang="fr-FR" sz="1300" b="0" i="0" u="none" strike="noStrike" cap="none" dirty="0" err="1">
                <a:solidFill>
                  <a:schemeClr val="dk1"/>
                </a:solidFill>
                <a:latin typeface="Georgia"/>
                <a:ea typeface="Calibri"/>
                <a:cs typeface="Georgia"/>
                <a:sym typeface="Calibri"/>
              </a:rPr>
              <a:t>researchers</a:t>
            </a:r>
            <a:r>
              <a:rPr lang="fr" sz="1300" b="0" i="0" u="none" strike="noStrike" cap="none" dirty="0">
                <a:solidFill>
                  <a:schemeClr val="dk1"/>
                </a:solidFill>
                <a:latin typeface="Georgia"/>
                <a:ea typeface="Calibri"/>
                <a:cs typeface="Georgia"/>
                <a:sym typeface="Calibri"/>
              </a:rPr>
              <a:t>. </a:t>
            </a:r>
            <a:r>
              <a:rPr lang="fr-FR" sz="1300" b="0" i="0" u="none" strike="noStrike" cap="none" dirty="0" err="1">
                <a:solidFill>
                  <a:schemeClr val="dk1"/>
                </a:solidFill>
                <a:latin typeface="Georgia"/>
                <a:ea typeface="Calibri"/>
                <a:cs typeface="Georgia"/>
                <a:sym typeface="Calibri"/>
              </a:rPr>
              <a:t>Feel</a:t>
            </a:r>
            <a:r>
              <a:rPr lang="fr-FR" sz="1300" b="0" i="0" u="none" strike="noStrike" cap="none" dirty="0">
                <a:solidFill>
                  <a:schemeClr val="dk1"/>
                </a:solidFill>
                <a:latin typeface="Georgia"/>
                <a:ea typeface="Calibri"/>
                <a:cs typeface="Georgia"/>
                <a:sym typeface="Calibri"/>
              </a:rPr>
              <a:t> free </a:t>
            </a:r>
            <a:r>
              <a:rPr lang="fr" sz="1300" b="0" i="0" u="none" strike="noStrike" cap="none" dirty="0">
                <a:solidFill>
                  <a:schemeClr val="dk1"/>
                </a:solidFill>
                <a:latin typeface="Georgia"/>
                <a:ea typeface="Calibri"/>
                <a:cs typeface="Georgia"/>
                <a:sym typeface="Calibri"/>
              </a:rPr>
              <a:t>to con</a:t>
            </a:r>
            <a:r>
              <a:rPr lang="fr-FR" sz="1300" b="0" i="0" u="none" strike="noStrike" cap="none" dirty="0">
                <a:solidFill>
                  <a:schemeClr val="dk1"/>
                </a:solidFill>
                <a:latin typeface="Georgia"/>
                <a:ea typeface="Calibri"/>
                <a:cs typeface="Georgia"/>
                <a:sym typeface="Calibri"/>
              </a:rPr>
              <a:t>tact</a:t>
            </a:r>
            <a:r>
              <a:rPr lang="fr" sz="1300" b="0" i="0" u="none" strike="noStrike" cap="none" dirty="0">
                <a:solidFill>
                  <a:schemeClr val="dk1"/>
                </a:solidFill>
                <a:latin typeface="Georgia"/>
                <a:ea typeface="Calibri"/>
                <a:cs typeface="Georgia"/>
                <a:sym typeface="Calibri"/>
              </a:rPr>
              <a:t> </a:t>
            </a:r>
            <a:r>
              <a:rPr lang="fr-FR" sz="1300" dirty="0">
                <a:solidFill>
                  <a:schemeClr val="dk1"/>
                </a:solidFill>
                <a:latin typeface="Georgia"/>
                <a:ea typeface="Calibri"/>
                <a:cs typeface="Georgia"/>
                <a:sym typeface="Calibri"/>
              </a:rPr>
              <a:t>the</a:t>
            </a:r>
            <a:r>
              <a:rPr lang="fr-FR" sz="1300" b="0" i="0" u="none" strike="noStrike" cap="none" dirty="0">
                <a:solidFill>
                  <a:schemeClr val="dk1"/>
                </a:solidFill>
                <a:latin typeface="Georgia"/>
                <a:ea typeface="Calibri"/>
                <a:cs typeface="Georgia"/>
                <a:sym typeface="Calibri"/>
              </a:rPr>
              <a:t> EURAXESS </a:t>
            </a:r>
            <a:r>
              <a:rPr lang="fr" sz="1300" b="0" i="0" u="none" strike="noStrike" cap="none" dirty="0">
                <a:solidFill>
                  <a:schemeClr val="dk1"/>
                </a:solidFill>
                <a:latin typeface="Georgia"/>
                <a:ea typeface="Calibri"/>
                <a:cs typeface="Georgia"/>
                <a:sym typeface="Calibri"/>
              </a:rPr>
              <a:t>centre </a:t>
            </a:r>
            <a:r>
              <a:rPr lang="fr-FR" sz="1300" b="0" i="0" u="none" strike="noStrike" cap="none" dirty="0">
                <a:solidFill>
                  <a:schemeClr val="dk1"/>
                </a:solidFill>
                <a:latin typeface="Georgia"/>
                <a:ea typeface="Calibri"/>
                <a:cs typeface="Georgia"/>
                <a:sym typeface="Calibri"/>
              </a:rPr>
              <a:t>close </a:t>
            </a:r>
            <a:r>
              <a:rPr lang="fr" sz="1300" b="0" i="0" u="none" strike="noStrike" cap="none" dirty="0">
                <a:solidFill>
                  <a:schemeClr val="dk1"/>
                </a:solidFill>
                <a:latin typeface="Georgia"/>
                <a:ea typeface="Calibri"/>
                <a:cs typeface="Georgia"/>
                <a:sym typeface="Calibri"/>
              </a:rPr>
              <a:t>to your place of residence</a:t>
            </a:r>
            <a:r>
              <a:rPr lang="fr-FR" sz="1300" b="0" i="0" u="none" strike="noStrike" cap="none" dirty="0">
                <a:solidFill>
                  <a:schemeClr val="dk1"/>
                </a:solidFill>
                <a:latin typeface="Georgia"/>
                <a:ea typeface="Calibri"/>
                <a:cs typeface="Georgia"/>
                <a:sym typeface="Calibri"/>
              </a:rPr>
              <a:t>.</a:t>
            </a:r>
            <a:endParaRPr sz="1300" b="0" i="0" u="none" strike="noStrike" cap="none" dirty="0">
              <a:solidFill>
                <a:schemeClr val="dk1"/>
              </a:solidFill>
              <a:latin typeface="Georgia"/>
              <a:ea typeface="Calibri"/>
              <a:cs typeface="Georgia"/>
              <a:sym typeface="Calibri"/>
            </a:endParaRPr>
          </a:p>
        </p:txBody>
      </p:sp>
      <p:sp>
        <p:nvSpPr>
          <p:cNvPr id="78" name="Shape 78">
            <a:hlinkClick r:id="rId3" action="ppaction://hlinksldjump"/>
          </p:cNvPr>
          <p:cNvSpPr txBox="1"/>
          <p:nvPr/>
        </p:nvSpPr>
        <p:spPr>
          <a:xfrm>
            <a:off x="6648106" y="898554"/>
            <a:ext cx="2088016" cy="560519"/>
          </a:xfrm>
          <a:prstGeom prst="rect">
            <a:avLst/>
          </a:prstGeom>
          <a:noFill/>
          <a:ln w="38100" cap="flat" cmpd="sng">
            <a:solidFill>
              <a:schemeClr val="bg2"/>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fr" sz="1400" b="0" i="0" u="none" strike="noStrike" cap="none" dirty="0">
                <a:solidFill>
                  <a:schemeClr val="dk1"/>
                </a:solidFill>
                <a:latin typeface="Chalkboard SE Regular"/>
                <a:ea typeface="Calibri"/>
                <a:cs typeface="Chalkboard SE Regular"/>
                <a:sym typeface="Calibri"/>
              </a:rPr>
              <a:t>1. DEFINE YOUR  SEARCH CRITERIA</a:t>
            </a:r>
            <a:endParaRPr sz="1400" b="0" i="0" u="none" strike="noStrike" cap="none" dirty="0">
              <a:solidFill>
                <a:schemeClr val="dk1"/>
              </a:solidFill>
              <a:latin typeface="Chalkboard SE Regular"/>
              <a:ea typeface="Calibri"/>
              <a:cs typeface="Chalkboard SE Regular"/>
              <a:sym typeface="Calibri"/>
            </a:endParaRPr>
          </a:p>
        </p:txBody>
      </p:sp>
      <p:sp>
        <p:nvSpPr>
          <p:cNvPr id="79" name="Shape 79">
            <a:hlinkClick r:id="rId4" action="ppaction://hlinksldjump"/>
          </p:cNvPr>
          <p:cNvSpPr txBox="1"/>
          <p:nvPr/>
        </p:nvSpPr>
        <p:spPr>
          <a:xfrm>
            <a:off x="6648106" y="1624953"/>
            <a:ext cx="2088016" cy="558409"/>
          </a:xfrm>
          <a:prstGeom prst="rect">
            <a:avLst/>
          </a:prstGeom>
          <a:noFill/>
          <a:ln w="38100" cap="flat" cmpd="sng">
            <a:solidFill>
              <a:srgbClr val="2E75B5"/>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fr" sz="1400" b="0" i="0" u="none" strike="noStrike" cap="none" dirty="0">
                <a:solidFill>
                  <a:schemeClr val="dk1"/>
                </a:solidFill>
                <a:latin typeface="Chalkboard SE Regular"/>
                <a:ea typeface="Calibri"/>
                <a:cs typeface="Chalkboard SE Regular"/>
                <a:sym typeface="Calibri"/>
              </a:rPr>
              <a:t>2. FIND </a:t>
            </a:r>
            <a:r>
              <a:rPr lang="fr-FR" dirty="0">
                <a:solidFill>
                  <a:schemeClr val="dk1"/>
                </a:solidFill>
                <a:latin typeface="Chalkboard SE Regular"/>
                <a:ea typeface="Calibri"/>
                <a:cs typeface="Chalkboard SE Regular"/>
                <a:sym typeface="Calibri"/>
              </a:rPr>
              <a:t>AN</a:t>
            </a:r>
            <a:r>
              <a:rPr lang="fr-FR" sz="1400" b="0" i="0" u="none" strike="noStrike" cap="none" dirty="0">
                <a:solidFill>
                  <a:schemeClr val="dk1"/>
                </a:solidFill>
                <a:latin typeface="Chalkboard SE Regular"/>
                <a:ea typeface="Calibri"/>
                <a:cs typeface="Chalkboard SE Regular"/>
                <a:sym typeface="Calibri"/>
              </a:rPr>
              <a:t> </a:t>
            </a:r>
            <a:r>
              <a:rPr lang="fr" sz="1400" b="0" i="0" u="none" strike="noStrike" cap="none" dirty="0">
                <a:solidFill>
                  <a:schemeClr val="dk1"/>
                </a:solidFill>
                <a:latin typeface="Chalkboard SE Regular"/>
                <a:ea typeface="Calibri"/>
                <a:cs typeface="Chalkboard SE Regular"/>
                <a:sym typeface="Calibri"/>
              </a:rPr>
              <a:t>ACCOM</a:t>
            </a:r>
            <a:r>
              <a:rPr lang="fr-FR" dirty="0">
                <a:solidFill>
                  <a:schemeClr val="dk1"/>
                </a:solidFill>
                <a:latin typeface="Chalkboard SE Regular"/>
                <a:ea typeface="Calibri"/>
                <a:cs typeface="Chalkboard SE Regular"/>
                <a:sym typeface="Calibri"/>
              </a:rPr>
              <a:t>M</a:t>
            </a:r>
            <a:r>
              <a:rPr lang="fr" sz="1400" b="0" i="0" u="none" strike="noStrike" cap="none" dirty="0">
                <a:solidFill>
                  <a:schemeClr val="dk1"/>
                </a:solidFill>
                <a:latin typeface="Chalkboard SE Regular"/>
                <a:ea typeface="Calibri"/>
                <a:cs typeface="Chalkboard SE Regular"/>
                <a:sym typeface="Calibri"/>
              </a:rPr>
              <a:t>ODATION</a:t>
            </a:r>
            <a:endParaRPr sz="1400" b="0" i="0" u="none" strike="noStrike" cap="none" dirty="0">
              <a:solidFill>
                <a:schemeClr val="dk1"/>
              </a:solidFill>
              <a:latin typeface="Chalkboard SE Regular"/>
              <a:ea typeface="Calibri"/>
              <a:cs typeface="Chalkboard SE Regular"/>
              <a:sym typeface="Calibri"/>
            </a:endParaRPr>
          </a:p>
        </p:txBody>
      </p:sp>
      <p:sp>
        <p:nvSpPr>
          <p:cNvPr id="80" name="Shape 80">
            <a:hlinkClick r:id="rId5" action="ppaction://hlinksldjump"/>
          </p:cNvPr>
          <p:cNvSpPr txBox="1"/>
          <p:nvPr/>
        </p:nvSpPr>
        <p:spPr>
          <a:xfrm>
            <a:off x="6648106" y="2361608"/>
            <a:ext cx="2088016" cy="388589"/>
          </a:xfrm>
          <a:prstGeom prst="rect">
            <a:avLst/>
          </a:prstGeom>
          <a:noFill/>
          <a:ln w="38100" cap="flat" cmpd="sng">
            <a:solidFill>
              <a:srgbClr val="92D050"/>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fr" sz="1400" b="0" i="0" u="none" strike="noStrike" cap="none" dirty="0">
                <a:solidFill>
                  <a:schemeClr val="dk1"/>
                </a:solidFill>
                <a:latin typeface="Chalkboard SE Regular"/>
                <a:ea typeface="Calibri"/>
                <a:cs typeface="Chalkboard SE Regular"/>
                <a:sym typeface="Calibri"/>
              </a:rPr>
              <a:t>3. SIGN A LEASE</a:t>
            </a:r>
            <a:endParaRPr sz="1400" b="0" i="0" u="none" strike="noStrike" cap="none" dirty="0">
              <a:solidFill>
                <a:schemeClr val="dk1"/>
              </a:solidFill>
              <a:latin typeface="Chalkboard SE Regular"/>
              <a:ea typeface="Calibri"/>
              <a:cs typeface="Chalkboard SE Regular"/>
              <a:sym typeface="Calibri"/>
            </a:endParaRPr>
          </a:p>
        </p:txBody>
      </p:sp>
      <p:sp>
        <p:nvSpPr>
          <p:cNvPr id="81" name="Shape 81">
            <a:hlinkClick r:id="rId6" action="ppaction://hlinksldjump"/>
          </p:cNvPr>
          <p:cNvSpPr txBox="1"/>
          <p:nvPr/>
        </p:nvSpPr>
        <p:spPr>
          <a:xfrm>
            <a:off x="6648106" y="3547965"/>
            <a:ext cx="2088016" cy="485679"/>
          </a:xfrm>
          <a:prstGeom prst="rect">
            <a:avLst/>
          </a:prstGeom>
          <a:noFill/>
          <a:ln w="38100" cap="flat" cmpd="sng">
            <a:solidFill>
              <a:schemeClr val="accent6">
                <a:lumMod val="75000"/>
              </a:schemeClr>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fr" sz="1400" b="0" i="0" u="none" strike="noStrike" cap="none" dirty="0">
                <a:solidFill>
                  <a:schemeClr val="dk1"/>
                </a:solidFill>
                <a:latin typeface="Chalkboard SE Regular"/>
                <a:ea typeface="Calibri"/>
                <a:cs typeface="Chalkboard SE Regular"/>
                <a:sym typeface="Calibri"/>
              </a:rPr>
              <a:t>5. LEAVE THE PREMISES</a:t>
            </a:r>
            <a:endParaRPr sz="1400" b="0" i="0" u="none" strike="noStrike" cap="none" dirty="0">
              <a:solidFill>
                <a:schemeClr val="dk1"/>
              </a:solidFill>
              <a:latin typeface="Chalkboard SE Regular"/>
              <a:ea typeface="Calibri"/>
              <a:cs typeface="Chalkboard SE Regular"/>
              <a:sym typeface="Calibri"/>
            </a:endParaRPr>
          </a:p>
        </p:txBody>
      </p:sp>
      <p:sp>
        <p:nvSpPr>
          <p:cNvPr id="82" name="Shape 82">
            <a:hlinkClick r:id="rId7" action="ppaction://hlinksldjump"/>
          </p:cNvPr>
          <p:cNvSpPr txBox="1"/>
          <p:nvPr/>
        </p:nvSpPr>
        <p:spPr>
          <a:xfrm>
            <a:off x="6648106" y="4243633"/>
            <a:ext cx="2088016" cy="364523"/>
          </a:xfrm>
          <a:prstGeom prst="rect">
            <a:avLst/>
          </a:prstGeom>
          <a:noFill/>
          <a:ln w="28575" cap="flat" cmpd="sng">
            <a:solidFill>
              <a:srgbClr val="FFC000"/>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fr-FR" dirty="0">
                <a:solidFill>
                  <a:schemeClr val="dk1"/>
                </a:solidFill>
                <a:latin typeface="Chalkboard SE Regular"/>
                <a:ea typeface="Calibri"/>
                <a:cs typeface="Chalkboard SE Regular"/>
                <a:sym typeface="Calibri"/>
              </a:rPr>
              <a:t>USEFUL LINKS</a:t>
            </a:r>
            <a:endParaRPr sz="1400" b="0" i="0" u="none" strike="noStrike" cap="none" dirty="0">
              <a:solidFill>
                <a:schemeClr val="dk1"/>
              </a:solidFill>
              <a:latin typeface="Chalkboard SE Regular"/>
              <a:ea typeface="Calibri"/>
              <a:cs typeface="Chalkboard SE Regular"/>
              <a:sym typeface="Calibri"/>
            </a:endParaRPr>
          </a:p>
        </p:txBody>
      </p:sp>
      <p:sp>
        <p:nvSpPr>
          <p:cNvPr id="83" name="Shape 83">
            <a:hlinkClick r:id="rId8" action="ppaction://hlinksldjump"/>
          </p:cNvPr>
          <p:cNvSpPr txBox="1"/>
          <p:nvPr/>
        </p:nvSpPr>
        <p:spPr>
          <a:xfrm>
            <a:off x="6648106" y="2960858"/>
            <a:ext cx="2088016" cy="366672"/>
          </a:xfrm>
          <a:prstGeom prst="rect">
            <a:avLst/>
          </a:prstGeom>
          <a:noFill/>
          <a:ln w="38100" cap="flat" cmpd="sng">
            <a:solidFill>
              <a:srgbClr val="FF0000"/>
            </a:solidFill>
            <a:prstDash val="solid"/>
            <a:round/>
            <a:headEnd type="none" w="sm" len="sm"/>
            <a:tailEnd type="none" w="sm" len="sm"/>
          </a:ln>
        </p:spPr>
        <p:txBody>
          <a:bodyPr spcFirstLastPara="1" wrap="square" lIns="68575" tIns="34275" rIns="68575" bIns="34275" anchor="ctr" anchorCtr="0">
            <a:noAutofit/>
          </a:bodyPr>
          <a:lstStyle>
            <a:defPPr marR="0" lvl="0" algn="l" rtl="0">
              <a:lnSpc>
                <a:spcPct val="100000"/>
              </a:lnSpc>
              <a:spcBef>
                <a:spcPts val="0"/>
              </a:spcBef>
              <a:spcAft>
                <a:spcPts val="0"/>
              </a:spcAft>
            </a:defPPr>
            <a:lvl1pPr marL="0" indent="0">
              <a:buSzPts val="1400"/>
              <a:buNone/>
              <a:defRPr sz="1300">
                <a:solidFill>
                  <a:schemeClr val="dk1"/>
                </a:solidFill>
                <a:latin typeface="Chalkboard SE Regular"/>
                <a:ea typeface="Calibri"/>
                <a:cs typeface="Chalkboard SE Regular"/>
              </a:defRPr>
            </a:lvl1pPr>
          </a:lstStyle>
          <a:p>
            <a:r>
              <a:rPr lang="fr" dirty="0">
                <a:sym typeface="Calibri"/>
              </a:rPr>
              <a:t>4. MOVE IN</a:t>
            </a:r>
            <a:endParaRPr dirty="0">
              <a:sym typeface="Calibri"/>
            </a:endParaRPr>
          </a:p>
        </p:txBody>
      </p:sp>
      <p:sp>
        <p:nvSpPr>
          <p:cNvPr id="84" name="Shape 84"/>
          <p:cNvSpPr/>
          <p:nvPr/>
        </p:nvSpPr>
        <p:spPr>
          <a:xfrm>
            <a:off x="1510432" y="4348401"/>
            <a:ext cx="4572000" cy="694526"/>
          </a:xfrm>
          <a:prstGeom prst="rect">
            <a:avLst/>
          </a:prstGeom>
          <a:noFill/>
          <a:ln>
            <a:noFill/>
          </a:ln>
        </p:spPr>
        <p:txBody>
          <a:bodyPr spcFirstLastPara="1" wrap="square" lIns="68575" tIns="34275" rIns="68575" bIns="34275" anchor="t" anchorCtr="0">
            <a:noAutofit/>
          </a:bodyPr>
          <a:lstStyle/>
          <a:p>
            <a:pPr marL="0" marR="0" lvl="0" indent="0" algn="just" rtl="0">
              <a:lnSpc>
                <a:spcPct val="100000"/>
              </a:lnSpc>
              <a:spcBef>
                <a:spcPts val="0"/>
              </a:spcBef>
              <a:spcAft>
                <a:spcPts val="0"/>
              </a:spcAft>
              <a:buClr>
                <a:srgbClr val="000000"/>
              </a:buClr>
              <a:buSzPts val="1100"/>
              <a:buFont typeface="Arial"/>
              <a:buNone/>
            </a:pPr>
            <a:r>
              <a:rPr lang="fr-FR" sz="1000" dirty="0" err="1">
                <a:solidFill>
                  <a:schemeClr val="dk1"/>
                </a:solidFill>
                <a:latin typeface="Georgia"/>
                <a:ea typeface="Calibri"/>
                <a:cs typeface="Georgia"/>
                <a:sym typeface="Calibri"/>
              </a:rPr>
              <a:t>Please</a:t>
            </a:r>
            <a:r>
              <a:rPr lang="fr-FR" sz="1000" dirty="0">
                <a:solidFill>
                  <a:schemeClr val="dk1"/>
                </a:solidFill>
                <a:latin typeface="Georgia"/>
                <a:ea typeface="Calibri"/>
                <a:cs typeface="Georgia"/>
                <a:sym typeface="Calibri"/>
              </a:rPr>
              <a:t> note</a:t>
            </a:r>
            <a:r>
              <a:rPr lang="fr" sz="1000" b="0" i="0" u="none" strike="noStrike" cap="none" dirty="0">
                <a:solidFill>
                  <a:schemeClr val="dk1"/>
                </a:solidFill>
                <a:latin typeface="Georgia"/>
                <a:ea typeface="Calibri"/>
                <a:cs typeface="Georgia"/>
                <a:sym typeface="Calibri"/>
              </a:rPr>
              <a:t>: </a:t>
            </a:r>
            <a:r>
              <a:rPr lang="fr-FR" sz="1000" dirty="0" err="1">
                <a:solidFill>
                  <a:schemeClr val="dk1"/>
                </a:solidFill>
                <a:latin typeface="Georgia"/>
                <a:ea typeface="Calibri"/>
                <a:cs typeface="Georgia"/>
                <a:sym typeface="Calibri"/>
              </a:rPr>
              <a:t>T</a:t>
            </a:r>
            <a:r>
              <a:rPr lang="fr" sz="1000" b="0" i="0" u="none" strike="noStrike" cap="none" dirty="0">
                <a:solidFill>
                  <a:schemeClr val="dk1"/>
                </a:solidFill>
                <a:latin typeface="Georgia"/>
                <a:ea typeface="Calibri"/>
                <a:cs typeface="Georgia"/>
                <a:sym typeface="Calibri"/>
              </a:rPr>
              <a:t>his housing guide may not replace or be deemed comparable to personalised advice provided by a legal professional.</a:t>
            </a:r>
            <a:endParaRPr sz="1000" b="0" i="0" u="none" strike="noStrike" cap="none" dirty="0">
              <a:solidFill>
                <a:srgbClr val="000000"/>
              </a:solidFill>
              <a:latin typeface="Georgia"/>
              <a:cs typeface="Georgia"/>
              <a:sym typeface="Arial"/>
            </a:endParaRPr>
          </a:p>
          <a:p>
            <a:pPr marL="0" marR="0" lvl="0" indent="0" algn="just" rtl="0">
              <a:lnSpc>
                <a:spcPct val="100000"/>
              </a:lnSpc>
              <a:spcBef>
                <a:spcPts val="0"/>
              </a:spcBef>
              <a:spcAft>
                <a:spcPts val="0"/>
              </a:spcAft>
              <a:buClr>
                <a:srgbClr val="000000"/>
              </a:buClr>
              <a:buSzPts val="1100"/>
              <a:buFont typeface="Arial"/>
              <a:buNone/>
            </a:pPr>
            <a:r>
              <a:rPr lang="fr" sz="1000" b="0" i="0" u="none" strike="noStrike" cap="none" dirty="0">
                <a:solidFill>
                  <a:schemeClr val="dk1"/>
                </a:solidFill>
                <a:latin typeface="Georgia"/>
                <a:ea typeface="Calibri"/>
                <a:cs typeface="Georgia"/>
                <a:sym typeface="Calibri"/>
              </a:rPr>
              <a:t>The EURAXESS France </a:t>
            </a:r>
            <a:r>
              <a:rPr lang="fr-FR" sz="1000" b="0" i="0" u="none" strike="noStrike" cap="none" dirty="0">
                <a:solidFill>
                  <a:schemeClr val="dk1"/>
                </a:solidFill>
                <a:latin typeface="Georgia"/>
                <a:ea typeface="Calibri"/>
                <a:cs typeface="Georgia"/>
                <a:sym typeface="Calibri"/>
              </a:rPr>
              <a:t>a</a:t>
            </a:r>
            <a:r>
              <a:rPr lang="fr" sz="1000" b="0" i="0" u="none" strike="noStrike" cap="none" dirty="0">
                <a:solidFill>
                  <a:schemeClr val="dk1"/>
                </a:solidFill>
                <a:latin typeface="Georgia"/>
                <a:ea typeface="Calibri"/>
                <a:cs typeface="Georgia"/>
                <a:sym typeface="Calibri"/>
              </a:rPr>
              <a:t>ssociation </a:t>
            </a:r>
            <a:r>
              <a:rPr lang="fr-FR" sz="1000" dirty="0" err="1">
                <a:solidFill>
                  <a:schemeClr val="dk1"/>
                </a:solidFill>
                <a:latin typeface="Georgia"/>
                <a:ea typeface="Calibri"/>
                <a:cs typeface="Georgia"/>
                <a:sym typeface="Calibri"/>
              </a:rPr>
              <a:t>reminds</a:t>
            </a:r>
            <a:r>
              <a:rPr lang="fr" sz="1000" b="0" i="0" u="none" strike="noStrike" cap="none" dirty="0">
                <a:solidFill>
                  <a:schemeClr val="dk1"/>
                </a:solidFill>
                <a:latin typeface="Georgia"/>
                <a:ea typeface="Calibri"/>
                <a:cs typeface="Georgia"/>
                <a:sym typeface="Calibri"/>
              </a:rPr>
              <a:t> </a:t>
            </a:r>
            <a:r>
              <a:rPr lang="fr-FR" sz="1000" b="0" i="0" u="none" strike="noStrike" cap="none" dirty="0" err="1">
                <a:solidFill>
                  <a:schemeClr val="dk1"/>
                </a:solidFill>
                <a:latin typeface="Georgia"/>
                <a:ea typeface="Calibri"/>
                <a:cs typeface="Georgia"/>
                <a:sym typeface="Calibri"/>
              </a:rPr>
              <a:t>readers</a:t>
            </a:r>
            <a:r>
              <a:rPr lang="fr" sz="1000" b="0" i="0" u="none" strike="noStrike" cap="none" dirty="0">
                <a:solidFill>
                  <a:schemeClr val="dk1"/>
                </a:solidFill>
                <a:latin typeface="Georgia"/>
                <a:ea typeface="Calibri"/>
                <a:cs typeface="Georgia"/>
                <a:sym typeface="Calibri"/>
              </a:rPr>
              <a:t> of the consequences that may result from a misinterpretation of the information published in this guide.</a:t>
            </a:r>
            <a:endParaRPr sz="1000" b="0" i="0" u="none" strike="noStrike" cap="none" dirty="0">
              <a:solidFill>
                <a:srgbClr val="000000"/>
              </a:solidFill>
              <a:latin typeface="Georgia"/>
              <a:cs typeface="Georgia"/>
              <a:sym typeface="Arial"/>
            </a:endParaRPr>
          </a:p>
        </p:txBody>
      </p:sp>
      <p:pic>
        <p:nvPicPr>
          <p:cNvPr id="12" name="Image 11" descr="68-arrow.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173595" y="80539"/>
            <a:ext cx="844880" cy="732089"/>
          </a:xfrm>
          <a:prstGeom prst="rect">
            <a:avLst/>
          </a:prstGeom>
        </p:spPr>
      </p:pic>
      <p:pic>
        <p:nvPicPr>
          <p:cNvPr id="13" name="Image 12" descr="iconmonstr-home-5-240.png"/>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46275" y="369592"/>
            <a:ext cx="1234082" cy="123408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1461" y="153413"/>
            <a:ext cx="8417203" cy="2446824"/>
          </a:xfrm>
          <a:prstGeom prst="rect">
            <a:avLst/>
          </a:prstGeom>
        </p:spPr>
        <p:txBody>
          <a:bodyPr wrap="square">
            <a:spAutoFit/>
          </a:bodyPr>
          <a:lstStyle/>
          <a:p>
            <a:pPr lvl="0">
              <a:buSzPts val="1800"/>
            </a:pPr>
            <a:r>
              <a:rPr lang="fr-FR" sz="2100" b="1" dirty="0">
                <a:solidFill>
                  <a:srgbClr val="C0200D"/>
                </a:solidFill>
                <a:latin typeface="Chalkboard SE Regular"/>
                <a:ea typeface="Calibri"/>
                <a:cs typeface="Chalkboard SE Regular"/>
                <a:sym typeface="Calibri"/>
              </a:rPr>
              <a:t>4.3 </a:t>
            </a:r>
            <a:r>
              <a:rPr lang="fr-FR" sz="2100" b="1" dirty="0" err="1">
                <a:solidFill>
                  <a:srgbClr val="C0200D"/>
                </a:solidFill>
                <a:latin typeface="Chalkboard SE Regular"/>
                <a:ea typeface="Calibri"/>
                <a:cs typeface="Chalkboard SE Regular"/>
                <a:sym typeface="Calibri"/>
              </a:rPr>
              <a:t>Sign</a:t>
            </a:r>
            <a:r>
              <a:rPr lang="fr-FR" sz="2100" b="1" dirty="0">
                <a:solidFill>
                  <a:srgbClr val="C0200D"/>
                </a:solidFill>
                <a:latin typeface="Chalkboard SE Regular"/>
                <a:ea typeface="Calibri"/>
                <a:cs typeface="Chalkboard SE Regular"/>
                <a:sym typeface="Calibri"/>
              </a:rPr>
              <a:t> up for an internet/</a:t>
            </a:r>
            <a:r>
              <a:rPr lang="fr-FR" sz="2100" b="1" dirty="0" err="1">
                <a:solidFill>
                  <a:srgbClr val="C0200D"/>
                </a:solidFill>
                <a:latin typeface="Chalkboard SE Regular"/>
                <a:ea typeface="Calibri"/>
                <a:cs typeface="Chalkboard SE Regular"/>
                <a:sym typeface="Calibri"/>
              </a:rPr>
              <a:t>telephone</a:t>
            </a:r>
            <a:r>
              <a:rPr lang="fr-FR" sz="2100" b="1" dirty="0">
                <a:solidFill>
                  <a:srgbClr val="C0200D"/>
                </a:solidFill>
                <a:latin typeface="Chalkboard SE Regular"/>
                <a:ea typeface="Calibri"/>
                <a:cs typeface="Chalkboard SE Regular"/>
                <a:sym typeface="Calibri"/>
              </a:rPr>
              <a:t> provider</a:t>
            </a:r>
          </a:p>
          <a:p>
            <a:pPr lvl="0">
              <a:buSzPts val="1800"/>
            </a:pPr>
            <a:endParaRPr lang="fr-FR" sz="2000" dirty="0">
              <a:solidFill>
                <a:srgbClr val="FF0000"/>
              </a:solidFill>
              <a:latin typeface="Calibri"/>
              <a:ea typeface="Calibri"/>
              <a:cs typeface="Calibri"/>
              <a:sym typeface="Calibri"/>
            </a:endParaRPr>
          </a:p>
          <a:p>
            <a:pPr marL="285750" lvl="0" indent="-285750">
              <a:buSzPts val="1200"/>
              <a:buFont typeface="Arial"/>
              <a:buChar char="•"/>
            </a:pPr>
            <a:r>
              <a:rPr lang="fr-FR" dirty="0">
                <a:solidFill>
                  <a:schemeClr val="dk1"/>
                </a:solidFill>
                <a:latin typeface="Georgia"/>
                <a:ea typeface="Calibri"/>
                <a:cs typeface="Georgia"/>
                <a:sym typeface="Calibri"/>
              </a:rPr>
              <a:t>Write down the the </a:t>
            </a:r>
            <a:r>
              <a:rPr lang="fr-FR" dirty="0" err="1">
                <a:solidFill>
                  <a:schemeClr val="dk1"/>
                </a:solidFill>
                <a:latin typeface="Georgia"/>
                <a:ea typeface="Calibri"/>
                <a:cs typeface="Georgia"/>
                <a:sym typeface="Calibri"/>
              </a:rPr>
              <a:t>previous</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occupant’s</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landline</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number</a:t>
            </a:r>
            <a:r>
              <a:rPr lang="fr-FR" dirty="0">
                <a:solidFill>
                  <a:schemeClr val="dk1"/>
                </a:solidFill>
                <a:latin typeface="Georgia"/>
                <a:ea typeface="Calibri"/>
                <a:cs typeface="Georgia"/>
                <a:sym typeface="Calibri"/>
              </a:rPr>
              <a:t> (and </a:t>
            </a:r>
            <a:r>
              <a:rPr lang="fr-FR" dirty="0" err="1">
                <a:solidFill>
                  <a:schemeClr val="dk1"/>
                </a:solidFill>
                <a:latin typeface="Georgia"/>
                <a:ea typeface="Calibri"/>
                <a:cs typeface="Georgia"/>
                <a:sym typeface="Calibri"/>
              </a:rPr>
              <a:t>name</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it</a:t>
            </a:r>
            <a:r>
              <a:rPr lang="fr-FR" dirty="0">
                <a:solidFill>
                  <a:schemeClr val="dk1"/>
                </a:solidFill>
                <a:latin typeface="Georgia"/>
                <a:ea typeface="Calibri"/>
                <a:cs typeface="Georgia"/>
                <a:sym typeface="Calibri"/>
              </a:rPr>
              <a:t> can </a:t>
            </a:r>
            <a:r>
              <a:rPr lang="fr-FR" dirty="0" err="1">
                <a:solidFill>
                  <a:schemeClr val="dk1"/>
                </a:solidFill>
                <a:latin typeface="Georgia"/>
                <a:ea typeface="Calibri"/>
                <a:cs typeface="Georgia"/>
                <a:sym typeface="Calibri"/>
              </a:rPr>
              <a:t>be</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usefull</a:t>
            </a:r>
            <a:r>
              <a:rPr lang="fr-FR" dirty="0">
                <a:solidFill>
                  <a:schemeClr val="dk1"/>
                </a:solidFill>
                <a:latin typeface="Georgia"/>
                <a:ea typeface="Calibri"/>
                <a:cs typeface="Georgia"/>
                <a:sym typeface="Calibri"/>
              </a:rPr>
              <a:t> for an ADSL </a:t>
            </a:r>
            <a:r>
              <a:rPr lang="fr-FR" dirty="0" err="1">
                <a:solidFill>
                  <a:schemeClr val="dk1"/>
                </a:solidFill>
                <a:latin typeface="Georgia"/>
                <a:ea typeface="Calibri"/>
                <a:cs typeface="Georgia"/>
                <a:sym typeface="Calibri"/>
              </a:rPr>
              <a:t>connection</a:t>
            </a:r>
            <a:r>
              <a:rPr lang="fr-FR" dirty="0">
                <a:solidFill>
                  <a:schemeClr val="dk1"/>
                </a:solidFill>
                <a:latin typeface="Georgia"/>
                <a:ea typeface="Calibri"/>
                <a:cs typeface="Georgia"/>
                <a:sym typeface="Calibri"/>
              </a:rPr>
              <a:t>.</a:t>
            </a:r>
          </a:p>
          <a:p>
            <a:pPr marL="285750" lvl="0" indent="-285750">
              <a:buSzPts val="1200"/>
              <a:buFont typeface="Arial"/>
              <a:buChar char="•"/>
            </a:pPr>
            <a:endParaRPr lang="fr-FR" dirty="0">
              <a:latin typeface="Georgia"/>
              <a:cs typeface="Georgia"/>
            </a:endParaRPr>
          </a:p>
          <a:p>
            <a:pPr marL="285750" lvl="0" indent="-285750">
              <a:buSzPts val="1200"/>
              <a:buFont typeface="Arial"/>
              <a:buChar char="•"/>
            </a:pPr>
            <a:r>
              <a:rPr lang="fr-FR" dirty="0" err="1">
                <a:solidFill>
                  <a:schemeClr val="dk1"/>
                </a:solidFill>
                <a:latin typeface="Georgia"/>
                <a:ea typeface="Calibri"/>
                <a:cs typeface="Georgia"/>
                <a:sym typeface="Calibri"/>
              </a:rPr>
              <a:t>Feel</a:t>
            </a:r>
            <a:r>
              <a:rPr lang="fr-FR" dirty="0">
                <a:solidFill>
                  <a:schemeClr val="dk1"/>
                </a:solidFill>
                <a:latin typeface="Georgia"/>
                <a:ea typeface="Calibri"/>
                <a:cs typeface="Georgia"/>
                <a:sym typeface="Calibri"/>
              </a:rPr>
              <a:t> free to </a:t>
            </a:r>
            <a:r>
              <a:rPr lang="fr-FR" dirty="0" err="1">
                <a:solidFill>
                  <a:schemeClr val="dk1"/>
                </a:solidFill>
                <a:latin typeface="Georgia"/>
                <a:ea typeface="Calibri"/>
                <a:cs typeface="Georgia"/>
                <a:sym typeface="Calibri"/>
              </a:rPr>
              <a:t>ask</a:t>
            </a:r>
            <a:r>
              <a:rPr lang="fr-FR" dirty="0">
                <a:solidFill>
                  <a:schemeClr val="dk1"/>
                </a:solidFill>
                <a:latin typeface="Georgia"/>
                <a:ea typeface="Calibri"/>
                <a:cs typeface="Georgia"/>
                <a:sym typeface="Calibri"/>
              </a:rPr>
              <a:t> for </a:t>
            </a:r>
            <a:r>
              <a:rPr lang="fr-FR" dirty="0" err="1">
                <a:solidFill>
                  <a:schemeClr val="dk1"/>
                </a:solidFill>
                <a:latin typeface="Georgia"/>
                <a:ea typeface="Calibri"/>
                <a:cs typeface="Georgia"/>
                <a:sym typeface="Calibri"/>
              </a:rPr>
              <a:t>advice</a:t>
            </a:r>
            <a:r>
              <a:rPr lang="fr-FR" dirty="0">
                <a:solidFill>
                  <a:schemeClr val="dk1"/>
                </a:solidFill>
                <a:latin typeface="Georgia"/>
                <a:ea typeface="Calibri"/>
                <a:cs typeface="Georgia"/>
                <a:sym typeface="Calibri"/>
              </a:rPr>
              <a:t> and compare </a:t>
            </a:r>
            <a:r>
              <a:rPr lang="fr-FR" dirty="0" err="1">
                <a:solidFill>
                  <a:schemeClr val="dk1"/>
                </a:solidFill>
                <a:latin typeface="Georgia"/>
                <a:ea typeface="Calibri"/>
                <a:cs typeface="Georgia"/>
                <a:sym typeface="Calibri"/>
              </a:rPr>
              <a:t>offers</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from</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different</a:t>
            </a:r>
            <a:r>
              <a:rPr lang="fr-FR" dirty="0">
                <a:solidFill>
                  <a:schemeClr val="dk1"/>
                </a:solidFill>
                <a:latin typeface="Georgia"/>
                <a:ea typeface="Calibri"/>
                <a:cs typeface="Georgia"/>
                <a:sym typeface="Calibri"/>
              </a:rPr>
              <a:t> internet providers. There are </a:t>
            </a:r>
            <a:r>
              <a:rPr lang="fr-FR" dirty="0" err="1">
                <a:solidFill>
                  <a:schemeClr val="dk1"/>
                </a:solidFill>
                <a:latin typeface="Georgia"/>
                <a:ea typeface="Calibri"/>
                <a:cs typeface="Georgia"/>
                <a:sym typeface="Calibri"/>
              </a:rPr>
              <a:t>websites</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that</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offer</a:t>
            </a:r>
            <a:r>
              <a:rPr lang="fr-FR" dirty="0">
                <a:solidFill>
                  <a:schemeClr val="dk1"/>
                </a:solidFill>
                <a:latin typeface="Georgia"/>
                <a:ea typeface="Calibri"/>
                <a:cs typeface="Georgia"/>
                <a:sym typeface="Calibri"/>
              </a:rPr>
              <a:t> a </a:t>
            </a:r>
            <a:r>
              <a:rPr lang="fr-FR" dirty="0" err="1">
                <a:solidFill>
                  <a:schemeClr val="dk1"/>
                </a:solidFill>
                <a:latin typeface="Georgia"/>
                <a:ea typeface="Calibri"/>
                <a:cs typeface="Georgia"/>
                <a:sym typeface="Calibri"/>
              </a:rPr>
              <a:t>comparison</a:t>
            </a:r>
            <a:r>
              <a:rPr lang="fr-FR" dirty="0">
                <a:solidFill>
                  <a:schemeClr val="dk1"/>
                </a:solidFill>
                <a:latin typeface="Georgia"/>
                <a:ea typeface="Calibri"/>
                <a:cs typeface="Georgia"/>
                <a:sym typeface="Calibri"/>
              </a:rPr>
              <a:t> of </a:t>
            </a:r>
            <a:r>
              <a:rPr lang="fr-FR" dirty="0" err="1">
                <a:solidFill>
                  <a:schemeClr val="dk1"/>
                </a:solidFill>
                <a:latin typeface="Georgia"/>
                <a:ea typeface="Calibri"/>
                <a:cs typeface="Georgia"/>
                <a:sym typeface="Calibri"/>
              </a:rPr>
              <a:t>available</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subscriptions</a:t>
            </a:r>
            <a:r>
              <a:rPr lang="fr-FR" dirty="0">
                <a:solidFill>
                  <a:schemeClr val="dk1"/>
                </a:solidFill>
                <a:latin typeface="Georgia"/>
                <a:ea typeface="Calibri"/>
                <a:cs typeface="Georgia"/>
                <a:sym typeface="Calibri"/>
              </a:rPr>
              <a:t> for </a:t>
            </a:r>
            <a:r>
              <a:rPr lang="fr-FR" dirty="0" err="1">
                <a:solidFill>
                  <a:schemeClr val="dk1"/>
                </a:solidFill>
                <a:latin typeface="Georgia"/>
                <a:ea typeface="Calibri"/>
                <a:cs typeface="Georgia"/>
                <a:sym typeface="Calibri"/>
              </a:rPr>
              <a:t>your</a:t>
            </a:r>
            <a:r>
              <a:rPr lang="fr-FR" dirty="0">
                <a:solidFill>
                  <a:schemeClr val="dk1"/>
                </a:solidFill>
                <a:latin typeface="Georgia"/>
                <a:ea typeface="Calibri"/>
                <a:cs typeface="Georgia"/>
                <a:sym typeface="Calibri"/>
              </a:rPr>
              <a:t> accommodation (type of </a:t>
            </a:r>
            <a:r>
              <a:rPr lang="fr-FR" dirty="0" err="1">
                <a:solidFill>
                  <a:schemeClr val="dk1"/>
                </a:solidFill>
                <a:latin typeface="Georgia"/>
                <a:ea typeface="Calibri"/>
                <a:cs typeface="Georgia"/>
                <a:sym typeface="Calibri"/>
              </a:rPr>
              <a:t>connection</a:t>
            </a:r>
            <a:r>
              <a:rPr lang="fr-FR" dirty="0">
                <a:solidFill>
                  <a:schemeClr val="dk1"/>
                </a:solidFill>
                <a:latin typeface="Georgia"/>
                <a:ea typeface="Calibri"/>
                <a:cs typeface="Georgia"/>
                <a:sym typeface="Calibri"/>
              </a:rPr>
              <a:t>, internet speed, </a:t>
            </a:r>
            <a:r>
              <a:rPr lang="fr-FR" dirty="0" err="1">
                <a:solidFill>
                  <a:schemeClr val="dk1"/>
                </a:solidFill>
                <a:latin typeface="Georgia"/>
                <a:ea typeface="Calibri"/>
                <a:cs typeface="Georgia"/>
                <a:sym typeface="Calibri"/>
              </a:rPr>
              <a:t>price</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coupled</a:t>
            </a:r>
            <a:r>
              <a:rPr lang="fr-FR" dirty="0">
                <a:solidFill>
                  <a:schemeClr val="dk1"/>
                </a:solidFill>
                <a:latin typeface="Georgia"/>
                <a:ea typeface="Calibri"/>
                <a:cs typeface="Georgia"/>
                <a:sym typeface="Calibri"/>
              </a:rPr>
              <a:t> mobile package deals...). </a:t>
            </a:r>
          </a:p>
          <a:p>
            <a:pPr marL="285750" lvl="0" indent="-285750">
              <a:buSzPts val="1200"/>
              <a:buFont typeface="Arial"/>
              <a:buChar char="•"/>
            </a:pPr>
            <a:endParaRPr lang="fr-FR" dirty="0">
              <a:latin typeface="Georgia"/>
              <a:cs typeface="Georgia"/>
            </a:endParaRPr>
          </a:p>
          <a:p>
            <a:pPr marL="285750" lvl="0" indent="-285750">
              <a:buSzPts val="1200"/>
              <a:buFont typeface="Arial"/>
              <a:buChar char="•"/>
            </a:pPr>
            <a:r>
              <a:rPr lang="fr-FR" b="1" dirty="0">
                <a:solidFill>
                  <a:schemeClr val="dk1"/>
                </a:solidFill>
                <a:latin typeface="Georgia"/>
                <a:ea typeface="Calibri"/>
                <a:cs typeface="Georgia"/>
                <a:sym typeface="Calibri"/>
              </a:rPr>
              <a:t>Be </a:t>
            </a:r>
            <a:r>
              <a:rPr lang="fr-FR" b="1" dirty="0" err="1">
                <a:solidFill>
                  <a:schemeClr val="dk1"/>
                </a:solidFill>
                <a:latin typeface="Georgia"/>
                <a:ea typeface="Calibri"/>
                <a:cs typeface="Georgia"/>
                <a:sym typeface="Calibri"/>
              </a:rPr>
              <a:t>careful</a:t>
            </a:r>
            <a:r>
              <a:rPr lang="fr-FR" b="1" dirty="0">
                <a:solidFill>
                  <a:schemeClr val="dk1"/>
                </a:solidFill>
                <a:latin typeface="Georgia"/>
                <a:ea typeface="Calibri"/>
                <a:cs typeface="Georgia"/>
                <a:sym typeface="Calibri"/>
              </a:rPr>
              <a:t>, </a:t>
            </a:r>
            <a:r>
              <a:rPr lang="fr-FR" b="1" dirty="0" err="1">
                <a:solidFill>
                  <a:schemeClr val="dk1"/>
                </a:solidFill>
                <a:latin typeface="Georgia"/>
                <a:ea typeface="Calibri"/>
                <a:cs typeface="Georgia"/>
                <a:sym typeface="Calibri"/>
              </a:rPr>
              <a:t>some</a:t>
            </a:r>
            <a:r>
              <a:rPr lang="fr-FR" b="1" dirty="0">
                <a:solidFill>
                  <a:schemeClr val="dk1"/>
                </a:solidFill>
                <a:latin typeface="Georgia"/>
                <a:ea typeface="Calibri"/>
                <a:cs typeface="Georgia"/>
                <a:sym typeface="Calibri"/>
              </a:rPr>
              <a:t> </a:t>
            </a:r>
            <a:r>
              <a:rPr lang="fr-FR" b="1" dirty="0" err="1">
                <a:solidFill>
                  <a:schemeClr val="dk1"/>
                </a:solidFill>
                <a:latin typeface="Georgia"/>
                <a:ea typeface="Calibri"/>
                <a:cs typeface="Georgia"/>
                <a:sym typeface="Calibri"/>
              </a:rPr>
              <a:t>contracts</a:t>
            </a:r>
            <a:r>
              <a:rPr lang="fr-FR" b="1" dirty="0">
                <a:solidFill>
                  <a:schemeClr val="dk1"/>
                </a:solidFill>
                <a:latin typeface="Georgia"/>
                <a:ea typeface="Calibri"/>
                <a:cs typeface="Georgia"/>
                <a:sym typeface="Calibri"/>
              </a:rPr>
              <a:t> </a:t>
            </a:r>
            <a:r>
              <a:rPr lang="fr-FR" b="1" dirty="0" err="1">
                <a:solidFill>
                  <a:schemeClr val="dk1"/>
                </a:solidFill>
                <a:latin typeface="Georgia"/>
                <a:ea typeface="Calibri"/>
                <a:cs typeface="Georgia"/>
                <a:sym typeface="Calibri"/>
              </a:rPr>
              <a:t>require</a:t>
            </a:r>
            <a:r>
              <a:rPr lang="fr-FR" b="1" dirty="0">
                <a:solidFill>
                  <a:schemeClr val="dk1"/>
                </a:solidFill>
                <a:latin typeface="Georgia"/>
                <a:ea typeface="Calibri"/>
                <a:cs typeface="Georgia"/>
                <a:sym typeface="Calibri"/>
              </a:rPr>
              <a:t> </a:t>
            </a:r>
            <a:r>
              <a:rPr lang="fr-FR" b="1" dirty="0" err="1">
                <a:solidFill>
                  <a:schemeClr val="dk1"/>
                </a:solidFill>
                <a:latin typeface="Georgia"/>
                <a:ea typeface="Calibri"/>
                <a:cs typeface="Georgia"/>
                <a:sym typeface="Calibri"/>
              </a:rPr>
              <a:t>you</a:t>
            </a:r>
            <a:r>
              <a:rPr lang="fr-FR" b="1" dirty="0">
                <a:solidFill>
                  <a:schemeClr val="dk1"/>
                </a:solidFill>
                <a:latin typeface="Georgia"/>
                <a:ea typeface="Calibri"/>
                <a:cs typeface="Georgia"/>
                <a:sym typeface="Calibri"/>
              </a:rPr>
              <a:t> to </a:t>
            </a:r>
            <a:r>
              <a:rPr lang="fr-FR" b="1" dirty="0" err="1">
                <a:solidFill>
                  <a:schemeClr val="dk1"/>
                </a:solidFill>
                <a:latin typeface="Georgia"/>
                <a:ea typeface="Calibri"/>
                <a:cs typeface="Georgia"/>
                <a:sym typeface="Calibri"/>
              </a:rPr>
              <a:t>sign</a:t>
            </a:r>
            <a:r>
              <a:rPr lang="fr-FR" b="1" dirty="0">
                <a:solidFill>
                  <a:schemeClr val="dk1"/>
                </a:solidFill>
                <a:latin typeface="Georgia"/>
                <a:ea typeface="Calibri"/>
                <a:cs typeface="Georgia"/>
                <a:sym typeface="Calibri"/>
              </a:rPr>
              <a:t> up for a minimum duration!</a:t>
            </a:r>
            <a:endParaRPr lang="fr-FR" dirty="0">
              <a:latin typeface="Georgia"/>
              <a:cs typeface="Georgia"/>
            </a:endParaRPr>
          </a:p>
        </p:txBody>
      </p:sp>
      <p:sp>
        <p:nvSpPr>
          <p:cNvPr id="3" name="Rectangle 2"/>
          <p:cNvSpPr/>
          <p:nvPr/>
        </p:nvSpPr>
        <p:spPr>
          <a:xfrm>
            <a:off x="1022596" y="3138771"/>
            <a:ext cx="7999808" cy="923330"/>
          </a:xfrm>
          <a:prstGeom prst="rect">
            <a:avLst/>
          </a:prstGeom>
        </p:spPr>
        <p:txBody>
          <a:bodyPr wrap="square">
            <a:spAutoFit/>
          </a:bodyPr>
          <a:lstStyle/>
          <a:p>
            <a:pPr lvl="0">
              <a:buSzPts val="1200"/>
            </a:pPr>
            <a:endParaRPr lang="fr-FR" b="1" i="1" dirty="0">
              <a:solidFill>
                <a:schemeClr val="dk1"/>
              </a:solidFill>
              <a:latin typeface="Calibri"/>
              <a:ea typeface="Calibri"/>
              <a:cs typeface="Calibri"/>
              <a:sym typeface="Calibri"/>
            </a:endParaRPr>
          </a:p>
          <a:p>
            <a:pPr lvl="0">
              <a:buSzPts val="1200"/>
            </a:pPr>
            <a:r>
              <a:rPr lang="fr-FR" sz="1300" b="1" i="1" dirty="0">
                <a:solidFill>
                  <a:srgbClr val="C0200D"/>
                </a:solidFill>
                <a:latin typeface="Georgia"/>
                <a:ea typeface="Calibri"/>
                <a:cs typeface="Georgia"/>
                <a:sym typeface="Calibri"/>
              </a:rPr>
              <a:t>Once </a:t>
            </a:r>
            <a:r>
              <a:rPr lang="fr-FR" sz="1300" b="1" i="1" dirty="0" err="1">
                <a:solidFill>
                  <a:srgbClr val="C0200D"/>
                </a:solidFill>
                <a:latin typeface="Georgia"/>
                <a:ea typeface="Calibri"/>
                <a:cs typeface="Georgia"/>
                <a:sym typeface="Calibri"/>
              </a:rPr>
              <a:t>you</a:t>
            </a:r>
            <a:r>
              <a:rPr lang="fr-FR" sz="1300" b="1" i="1" dirty="0">
                <a:solidFill>
                  <a:srgbClr val="C0200D"/>
                </a:solidFill>
                <a:latin typeface="Georgia"/>
                <a:ea typeface="Calibri"/>
                <a:cs typeface="Georgia"/>
                <a:sym typeface="Calibri"/>
              </a:rPr>
              <a:t> have </a:t>
            </a:r>
            <a:r>
              <a:rPr lang="fr-FR" sz="1300" b="1" i="1" dirty="0" err="1">
                <a:solidFill>
                  <a:srgbClr val="C0200D"/>
                </a:solidFill>
                <a:latin typeface="Georgia"/>
                <a:ea typeface="Calibri"/>
                <a:cs typeface="Georgia"/>
                <a:sym typeface="Calibri"/>
              </a:rPr>
              <a:t>moved</a:t>
            </a:r>
            <a:r>
              <a:rPr lang="fr-FR" sz="1300" b="1" i="1" dirty="0">
                <a:solidFill>
                  <a:srgbClr val="C0200D"/>
                </a:solidFill>
                <a:latin typeface="Georgia"/>
                <a:ea typeface="Calibri"/>
                <a:cs typeface="Georgia"/>
                <a:sym typeface="Calibri"/>
              </a:rPr>
              <a:t> in, a French tradition </a:t>
            </a:r>
            <a:r>
              <a:rPr lang="fr-FR" sz="1300" b="1" i="1" dirty="0" err="1">
                <a:solidFill>
                  <a:srgbClr val="C0200D"/>
                </a:solidFill>
                <a:latin typeface="Georgia"/>
                <a:ea typeface="Calibri"/>
                <a:cs typeface="Georgia"/>
                <a:sym typeface="Calibri"/>
              </a:rPr>
              <a:t>is</a:t>
            </a:r>
            <a:r>
              <a:rPr lang="fr-FR" sz="1300" b="1" i="1" dirty="0">
                <a:solidFill>
                  <a:srgbClr val="C0200D"/>
                </a:solidFill>
                <a:latin typeface="Georgia"/>
                <a:ea typeface="Calibri"/>
                <a:cs typeface="Georgia"/>
                <a:sym typeface="Calibri"/>
              </a:rPr>
              <a:t> to have a « crémaillère » (a house-</a:t>
            </a:r>
            <a:r>
              <a:rPr lang="fr-FR" sz="1300" b="1" i="1" dirty="0" err="1">
                <a:solidFill>
                  <a:srgbClr val="C0200D"/>
                </a:solidFill>
                <a:latin typeface="Georgia"/>
                <a:ea typeface="Calibri"/>
                <a:cs typeface="Georgia"/>
                <a:sym typeface="Calibri"/>
              </a:rPr>
              <a:t>warming</a:t>
            </a:r>
            <a:r>
              <a:rPr lang="fr-FR" sz="1300" b="1" i="1" dirty="0">
                <a:solidFill>
                  <a:srgbClr val="C0200D"/>
                </a:solidFill>
                <a:latin typeface="Georgia"/>
                <a:ea typeface="Calibri"/>
                <a:cs typeface="Georgia"/>
                <a:sym typeface="Calibri"/>
              </a:rPr>
              <a:t> party ). This marks the happy end of </a:t>
            </a:r>
            <a:r>
              <a:rPr lang="fr-FR" sz="1300" b="1" i="1" dirty="0" err="1">
                <a:solidFill>
                  <a:srgbClr val="C0200D"/>
                </a:solidFill>
                <a:latin typeface="Georgia"/>
                <a:ea typeface="Calibri"/>
                <a:cs typeface="Georgia"/>
                <a:sym typeface="Calibri"/>
              </a:rPr>
              <a:t>your</a:t>
            </a:r>
            <a:r>
              <a:rPr lang="fr-FR" sz="1300" b="1" i="1" dirty="0">
                <a:solidFill>
                  <a:srgbClr val="C0200D"/>
                </a:solidFill>
                <a:latin typeface="Georgia"/>
                <a:ea typeface="Calibri"/>
                <a:cs typeface="Georgia"/>
                <a:sym typeface="Calibri"/>
              </a:rPr>
              <a:t> move </a:t>
            </a:r>
            <a:r>
              <a:rPr lang="fr-FR" sz="1300" b="1" i="1" dirty="0" err="1">
                <a:solidFill>
                  <a:srgbClr val="C0200D"/>
                </a:solidFill>
                <a:latin typeface="Georgia"/>
                <a:ea typeface="Calibri"/>
                <a:cs typeface="Georgia"/>
                <a:sym typeface="Calibri"/>
              </a:rPr>
              <a:t>when</a:t>
            </a:r>
            <a:r>
              <a:rPr lang="fr-FR" sz="1300" b="1" i="1" dirty="0">
                <a:solidFill>
                  <a:srgbClr val="C0200D"/>
                </a:solidFill>
                <a:latin typeface="Georgia"/>
                <a:ea typeface="Calibri"/>
                <a:cs typeface="Georgia"/>
                <a:sym typeface="Calibri"/>
              </a:rPr>
              <a:t> </a:t>
            </a:r>
            <a:r>
              <a:rPr lang="fr-FR" sz="1300" b="1" i="1" dirty="0" err="1">
                <a:solidFill>
                  <a:srgbClr val="C0200D"/>
                </a:solidFill>
                <a:latin typeface="Georgia"/>
                <a:ea typeface="Calibri"/>
                <a:cs typeface="Georgia"/>
                <a:sym typeface="Calibri"/>
              </a:rPr>
              <a:t>you</a:t>
            </a:r>
            <a:r>
              <a:rPr lang="fr-FR" sz="1300" b="1" i="1" dirty="0">
                <a:solidFill>
                  <a:srgbClr val="C0200D"/>
                </a:solidFill>
                <a:latin typeface="Georgia"/>
                <a:ea typeface="Calibri"/>
                <a:cs typeface="Georgia"/>
                <a:sym typeface="Calibri"/>
              </a:rPr>
              <a:t> </a:t>
            </a:r>
            <a:r>
              <a:rPr lang="fr-FR" sz="1300" b="1" i="1" dirty="0" err="1">
                <a:solidFill>
                  <a:srgbClr val="C0200D"/>
                </a:solidFill>
                <a:latin typeface="Georgia"/>
                <a:ea typeface="Calibri"/>
                <a:cs typeface="Georgia"/>
                <a:sym typeface="Calibri"/>
              </a:rPr>
              <a:t>can</a:t>
            </a:r>
            <a:r>
              <a:rPr lang="fr-FR" sz="1300" b="1" i="1" dirty="0">
                <a:solidFill>
                  <a:srgbClr val="C0200D"/>
                </a:solidFill>
                <a:latin typeface="Georgia"/>
                <a:ea typeface="Calibri"/>
                <a:cs typeface="Georgia"/>
                <a:sym typeface="Calibri"/>
              </a:rPr>
              <a:t> invite </a:t>
            </a:r>
            <a:r>
              <a:rPr lang="fr-FR" sz="1300" b="1" i="1" dirty="0" err="1">
                <a:solidFill>
                  <a:srgbClr val="C0200D"/>
                </a:solidFill>
                <a:latin typeface="Georgia"/>
                <a:ea typeface="Calibri"/>
                <a:cs typeface="Georgia"/>
                <a:sym typeface="Calibri"/>
              </a:rPr>
              <a:t>your</a:t>
            </a:r>
            <a:r>
              <a:rPr lang="fr-FR" sz="1300" b="1" i="1" dirty="0">
                <a:solidFill>
                  <a:srgbClr val="C0200D"/>
                </a:solidFill>
                <a:latin typeface="Georgia"/>
                <a:ea typeface="Calibri"/>
                <a:cs typeface="Georgia"/>
                <a:sym typeface="Calibri"/>
              </a:rPr>
              <a:t> </a:t>
            </a:r>
            <a:r>
              <a:rPr lang="fr-FR" sz="1300" b="1" i="1" dirty="0" err="1">
                <a:solidFill>
                  <a:srgbClr val="C0200D"/>
                </a:solidFill>
                <a:latin typeface="Georgia"/>
                <a:ea typeface="Calibri"/>
                <a:cs typeface="Georgia"/>
                <a:sym typeface="Calibri"/>
              </a:rPr>
              <a:t>friends</a:t>
            </a:r>
            <a:r>
              <a:rPr lang="fr-FR" sz="1300" b="1" i="1" dirty="0">
                <a:solidFill>
                  <a:srgbClr val="C0200D"/>
                </a:solidFill>
                <a:latin typeface="Georgia"/>
                <a:ea typeface="Calibri"/>
                <a:cs typeface="Georgia"/>
                <a:sym typeface="Calibri"/>
              </a:rPr>
              <a:t> to have </a:t>
            </a:r>
            <a:r>
              <a:rPr lang="fr-FR" sz="1300" b="1" i="1" dirty="0" err="1">
                <a:solidFill>
                  <a:srgbClr val="C0200D"/>
                </a:solidFill>
                <a:latin typeface="Georgia"/>
                <a:ea typeface="Calibri"/>
                <a:cs typeface="Georgia"/>
                <a:sym typeface="Calibri"/>
              </a:rPr>
              <a:t>dinner</a:t>
            </a:r>
            <a:r>
              <a:rPr lang="fr-FR" sz="1300" b="1" i="1" dirty="0">
                <a:solidFill>
                  <a:srgbClr val="C0200D"/>
                </a:solidFill>
                <a:latin typeface="Georgia"/>
                <a:ea typeface="Calibri"/>
                <a:cs typeface="Georgia"/>
                <a:sym typeface="Calibri"/>
              </a:rPr>
              <a:t> in </a:t>
            </a:r>
            <a:r>
              <a:rPr lang="fr-FR" sz="1300" b="1" i="1" dirty="0" err="1">
                <a:solidFill>
                  <a:srgbClr val="C0200D"/>
                </a:solidFill>
                <a:latin typeface="Georgia"/>
                <a:ea typeface="Calibri"/>
                <a:cs typeface="Georgia"/>
                <a:sym typeface="Calibri"/>
              </a:rPr>
              <a:t>your</a:t>
            </a:r>
            <a:r>
              <a:rPr lang="fr-FR" sz="1300" b="1" i="1" dirty="0">
                <a:solidFill>
                  <a:srgbClr val="C0200D"/>
                </a:solidFill>
                <a:latin typeface="Georgia"/>
                <a:ea typeface="Calibri"/>
                <a:cs typeface="Georgia"/>
                <a:sym typeface="Calibri"/>
              </a:rPr>
              <a:t> new place!</a:t>
            </a:r>
            <a:endParaRPr lang="fr-FR" sz="1300" b="1" i="1" dirty="0">
              <a:solidFill>
                <a:srgbClr val="C0200D"/>
              </a:solidFill>
              <a:latin typeface="Georgia"/>
              <a:ea typeface="Calibri"/>
              <a:cs typeface="Georgia"/>
            </a:endParaRPr>
          </a:p>
        </p:txBody>
      </p:sp>
      <p:pic>
        <p:nvPicPr>
          <p:cNvPr id="5" name="Image 4" descr="18-arrow.png">
            <a:hlinkClick r:id="" action="ppaction://hlinkshowjump?jump=previous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pic>
        <p:nvPicPr>
          <p:cNvPr id="6" name="Image 5" descr="18-arrow.png">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7" name="Image 6" descr="iconmonstr-home-5-240.png">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8" name="Image 7" descr="108-arrow.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4348" y="3392673"/>
            <a:ext cx="758248" cy="646785"/>
          </a:xfrm>
          <a:prstGeom prst="rect">
            <a:avLst/>
          </a:prstGeom>
        </p:spPr>
      </p:pic>
    </p:spTree>
    <p:extLst>
      <p:ext uri="{BB962C8B-B14F-4D97-AF65-F5344CB8AC3E}">
        <p14:creationId xmlns:p14="http://schemas.microsoft.com/office/powerpoint/2010/main" val="283293137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Shape 210">
            <a:hlinkClick r:id="rId3" action="ppaction://hlinksldjump"/>
          </p:cNvPr>
          <p:cNvSpPr/>
          <p:nvPr/>
        </p:nvSpPr>
        <p:spPr>
          <a:xfrm>
            <a:off x="2545985" y="1410984"/>
            <a:ext cx="1206328" cy="1176723"/>
          </a:xfrm>
          <a:prstGeom prst="roundRect">
            <a:avLst>
              <a:gd name="adj" fmla="val 18047"/>
            </a:avLst>
          </a:prstGeom>
          <a:solidFill>
            <a:srgbClr val="7030A0"/>
          </a:solidFill>
          <a:ln w="19050" cap="flat" cmpd="sng">
            <a:solidFill>
              <a:schemeClr val="lt1"/>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lt1"/>
              </a:buClr>
              <a:buSzPts val="1400"/>
              <a:buFont typeface="Calibri"/>
              <a:buNone/>
            </a:pPr>
            <a:r>
              <a:rPr lang="fr-FR" dirty="0">
                <a:solidFill>
                  <a:schemeClr val="lt1"/>
                </a:solidFill>
                <a:latin typeface="Chalkboard SE Regular"/>
                <a:ea typeface="Calibri"/>
                <a:cs typeface="Chalkboard SE Regular"/>
                <a:sym typeface="Calibri"/>
              </a:rPr>
              <a:t>5.2 </a:t>
            </a:r>
            <a:r>
              <a:rPr lang="fr" dirty="0">
                <a:solidFill>
                  <a:schemeClr val="lt1"/>
                </a:solidFill>
                <a:latin typeface="Chalkboard SE Regular"/>
                <a:ea typeface="Calibri"/>
                <a:cs typeface="Chalkboard SE Regular"/>
                <a:sym typeface="Calibri"/>
              </a:rPr>
              <a:t>Condition</a:t>
            </a:r>
            <a:r>
              <a:rPr lang="fr-FR" dirty="0">
                <a:solidFill>
                  <a:schemeClr val="lt1"/>
                </a:solidFill>
                <a:latin typeface="Chalkboard SE Regular"/>
                <a:ea typeface="Calibri"/>
                <a:cs typeface="Chalkboard SE Regular"/>
                <a:sym typeface="Calibri"/>
              </a:rPr>
              <a:t> &amp; </a:t>
            </a:r>
            <a:r>
              <a:rPr lang="fr-FR" dirty="0" err="1">
                <a:solidFill>
                  <a:schemeClr val="lt1"/>
                </a:solidFill>
                <a:latin typeface="Chalkboard SE Regular"/>
                <a:ea typeface="Calibri"/>
                <a:cs typeface="Chalkboard SE Regular"/>
                <a:sym typeface="Calibri"/>
              </a:rPr>
              <a:t>inventory</a:t>
            </a:r>
            <a:r>
              <a:rPr lang="fr" dirty="0">
                <a:solidFill>
                  <a:schemeClr val="lt1"/>
                </a:solidFill>
                <a:latin typeface="Chalkboard SE Regular"/>
                <a:ea typeface="Calibri"/>
                <a:cs typeface="Chalkboard SE Regular"/>
                <a:sym typeface="Calibri"/>
              </a:rPr>
              <a:t> report upon </a:t>
            </a:r>
            <a:r>
              <a:rPr lang="fr-FR" dirty="0" err="1">
                <a:solidFill>
                  <a:schemeClr val="lt1"/>
                </a:solidFill>
                <a:latin typeface="Chalkboard SE Regular"/>
                <a:ea typeface="Calibri"/>
                <a:cs typeface="Chalkboard SE Regular"/>
                <a:sym typeface="Calibri"/>
              </a:rPr>
              <a:t>departure</a:t>
            </a:r>
            <a:endParaRPr dirty="0">
              <a:solidFill>
                <a:schemeClr val="lt1"/>
              </a:solidFill>
              <a:latin typeface="Chalkboard SE Regular"/>
              <a:ea typeface="Calibri"/>
              <a:cs typeface="Chalkboard SE Regular"/>
              <a:sym typeface="Calibri"/>
            </a:endParaRPr>
          </a:p>
        </p:txBody>
      </p:sp>
      <p:sp>
        <p:nvSpPr>
          <p:cNvPr id="211" name="Shape 211">
            <a:hlinkClick r:id="rId4" action="ppaction://hlinksldjump"/>
          </p:cNvPr>
          <p:cNvSpPr/>
          <p:nvPr/>
        </p:nvSpPr>
        <p:spPr>
          <a:xfrm>
            <a:off x="4027348" y="1415488"/>
            <a:ext cx="1282785" cy="1167714"/>
          </a:xfrm>
          <a:prstGeom prst="roundRect">
            <a:avLst>
              <a:gd name="adj" fmla="val 18047"/>
            </a:avLst>
          </a:prstGeom>
          <a:solidFill>
            <a:srgbClr val="7030A0"/>
          </a:solidFill>
          <a:ln w="19050" cap="flat" cmpd="sng">
            <a:solidFill>
              <a:schemeClr val="lt1"/>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lt1"/>
              </a:buClr>
              <a:buSzPts val="1400"/>
              <a:buFont typeface="Calibri"/>
              <a:buNone/>
            </a:pPr>
            <a:r>
              <a:rPr lang="fr" dirty="0">
                <a:solidFill>
                  <a:schemeClr val="lt1"/>
                </a:solidFill>
                <a:latin typeface="Chalkboard SE Regular"/>
                <a:ea typeface="Calibri"/>
                <a:cs typeface="Chalkboard SE Regular"/>
                <a:sym typeface="Calibri"/>
              </a:rPr>
              <a:t>5.3 </a:t>
            </a:r>
            <a:endParaRPr dirty="0">
              <a:solidFill>
                <a:schemeClr val="lt1"/>
              </a:solidFill>
              <a:latin typeface="Chalkboard SE Regular"/>
              <a:ea typeface="Calibri"/>
              <a:cs typeface="Chalkboard SE Regular"/>
            </a:endParaRPr>
          </a:p>
          <a:p>
            <a:pPr marL="0" marR="0" lvl="0" indent="0" algn="ctr" rtl="0">
              <a:lnSpc>
                <a:spcPct val="90000"/>
              </a:lnSpc>
              <a:spcBef>
                <a:spcPts val="0"/>
              </a:spcBef>
              <a:spcAft>
                <a:spcPts val="0"/>
              </a:spcAft>
              <a:buClr>
                <a:schemeClr val="lt1"/>
              </a:buClr>
              <a:buSzPts val="1200"/>
              <a:buFont typeface="Calibri"/>
              <a:buNone/>
            </a:pPr>
            <a:r>
              <a:rPr lang="fr" dirty="0">
                <a:solidFill>
                  <a:schemeClr val="lt1"/>
                </a:solidFill>
                <a:latin typeface="Chalkboard SE Regular"/>
                <a:ea typeface="Calibri"/>
                <a:cs typeface="Chalkboard SE Regular"/>
                <a:sym typeface="Calibri"/>
              </a:rPr>
              <a:t>Refund of the security deposit</a:t>
            </a:r>
            <a:endParaRPr dirty="0">
              <a:solidFill>
                <a:schemeClr val="lt1"/>
              </a:solidFill>
              <a:latin typeface="Chalkboard SE Regular"/>
              <a:ea typeface="Calibri"/>
              <a:cs typeface="Chalkboard SE Regular"/>
              <a:sym typeface="Calibri"/>
            </a:endParaRPr>
          </a:p>
        </p:txBody>
      </p:sp>
      <p:sp>
        <p:nvSpPr>
          <p:cNvPr id="212" name="Shape 212">
            <a:hlinkClick r:id="rId5" action="ppaction://hlinksldjump"/>
          </p:cNvPr>
          <p:cNvSpPr/>
          <p:nvPr/>
        </p:nvSpPr>
        <p:spPr>
          <a:xfrm>
            <a:off x="5585167" y="1415488"/>
            <a:ext cx="1235676" cy="1167714"/>
          </a:xfrm>
          <a:prstGeom prst="roundRect">
            <a:avLst>
              <a:gd name="adj" fmla="val 18047"/>
            </a:avLst>
          </a:prstGeom>
          <a:solidFill>
            <a:srgbClr val="7030A0"/>
          </a:solidFill>
          <a:ln w="19050" cap="flat" cmpd="sng">
            <a:solidFill>
              <a:schemeClr val="lt1"/>
            </a:solidFill>
            <a:prstDash val="solid"/>
            <a:miter lim="8000"/>
            <a:headEnd type="none" w="sm" len="sm"/>
            <a:tailEnd type="none" w="sm" len="sm"/>
          </a:ln>
        </p:spPr>
        <p:txBody>
          <a:bodyPr spcFirstLastPara="1" wrap="square" lIns="68575" tIns="34275" rIns="68575" bIns="34275" anchor="ctr" anchorCtr="0">
            <a:noAutofit/>
          </a:bodyPr>
          <a:lstStyle/>
          <a:p>
            <a:pPr algn="ctr">
              <a:lnSpc>
                <a:spcPct val="90000"/>
              </a:lnSpc>
              <a:buClr>
                <a:schemeClr val="lt1"/>
              </a:buClr>
              <a:buSzPts val="1400"/>
            </a:pPr>
            <a:r>
              <a:rPr lang="fr" dirty="0">
                <a:solidFill>
                  <a:schemeClr val="lt1"/>
                </a:solidFill>
                <a:latin typeface="Chalkboard SE Regular"/>
                <a:ea typeface="Calibri"/>
                <a:cs typeface="Chalkboard SE Regular"/>
                <a:sym typeface="Calibri"/>
              </a:rPr>
              <a:t>5.4 </a:t>
            </a:r>
            <a:endParaRPr dirty="0">
              <a:solidFill>
                <a:schemeClr val="lt1"/>
              </a:solidFill>
              <a:latin typeface="Chalkboard SE Regular"/>
              <a:ea typeface="Calibri"/>
              <a:cs typeface="Chalkboard SE Regular"/>
            </a:endParaRPr>
          </a:p>
          <a:p>
            <a:pPr algn="ctr">
              <a:lnSpc>
                <a:spcPct val="90000"/>
              </a:lnSpc>
              <a:buClr>
                <a:schemeClr val="lt1"/>
              </a:buClr>
              <a:buSzPts val="1400"/>
            </a:pPr>
            <a:r>
              <a:rPr lang="fr-FR" dirty="0" err="1">
                <a:solidFill>
                  <a:schemeClr val="lt1"/>
                </a:solidFill>
                <a:latin typeface="Chalkboard SE Regular"/>
                <a:ea typeface="Calibri"/>
                <a:cs typeface="Chalkboard SE Regular"/>
                <a:sym typeface="Calibri"/>
              </a:rPr>
              <a:t>Before</a:t>
            </a:r>
            <a:r>
              <a:rPr lang="fr-FR" dirty="0">
                <a:solidFill>
                  <a:schemeClr val="lt1"/>
                </a:solidFill>
                <a:latin typeface="Chalkboard SE Regular"/>
                <a:ea typeface="Calibri"/>
                <a:cs typeface="Chalkboard SE Regular"/>
                <a:sym typeface="Calibri"/>
              </a:rPr>
              <a:t> </a:t>
            </a:r>
            <a:r>
              <a:rPr lang="fr-FR" dirty="0" err="1">
                <a:solidFill>
                  <a:schemeClr val="lt1"/>
                </a:solidFill>
                <a:latin typeface="Chalkboard SE Regular"/>
                <a:ea typeface="Calibri"/>
                <a:cs typeface="Chalkboard SE Regular"/>
                <a:sym typeface="Calibri"/>
              </a:rPr>
              <a:t>you</a:t>
            </a:r>
            <a:r>
              <a:rPr lang="fr-FR" dirty="0">
                <a:solidFill>
                  <a:schemeClr val="lt1"/>
                </a:solidFill>
                <a:latin typeface="Chalkboard SE Regular"/>
                <a:ea typeface="Calibri"/>
                <a:cs typeface="Chalkboard SE Regular"/>
                <a:sym typeface="Calibri"/>
              </a:rPr>
              <a:t> </a:t>
            </a:r>
            <a:r>
              <a:rPr lang="fr-FR" dirty="0" err="1">
                <a:solidFill>
                  <a:schemeClr val="lt1"/>
                </a:solidFill>
                <a:latin typeface="Chalkboard SE Regular"/>
                <a:ea typeface="Calibri"/>
                <a:cs typeface="Chalkboard SE Regular"/>
                <a:sym typeface="Calibri"/>
              </a:rPr>
              <a:t>leave</a:t>
            </a:r>
            <a:endParaRPr lang="fr-FR" dirty="0">
              <a:solidFill>
                <a:schemeClr val="lt1"/>
              </a:solidFill>
              <a:latin typeface="Chalkboard SE Regular"/>
              <a:ea typeface="Calibri"/>
              <a:cs typeface="Chalkboard SE Regular"/>
            </a:endParaRPr>
          </a:p>
        </p:txBody>
      </p:sp>
      <p:sp>
        <p:nvSpPr>
          <p:cNvPr id="213" name="Shape 213"/>
          <p:cNvSpPr txBox="1"/>
          <p:nvPr/>
        </p:nvSpPr>
        <p:spPr>
          <a:xfrm>
            <a:off x="1064621" y="290467"/>
            <a:ext cx="7266932" cy="392400"/>
          </a:xfrm>
          <a:prstGeom prst="rect">
            <a:avLst/>
          </a:prstGeom>
          <a:noFill/>
          <a:ln w="28575" cap="flat" cmpd="sng">
            <a:solidFill>
              <a:srgbClr val="7030A0"/>
            </a:solidFill>
            <a:prstDash val="solid"/>
            <a:round/>
            <a:headEnd type="none" w="sm" len="sm"/>
            <a:tailEnd type="none" w="sm" len="sm"/>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Clr>
                <a:srgbClr val="000000"/>
              </a:buClr>
              <a:buSzPts val="2100"/>
              <a:buFont typeface="Arial"/>
              <a:buNone/>
            </a:pPr>
            <a:r>
              <a:rPr lang="fr" sz="2100" dirty="0">
                <a:solidFill>
                  <a:schemeClr val="dk1"/>
                </a:solidFill>
                <a:latin typeface="Chalkboard SE Regular"/>
                <a:ea typeface="Calibri"/>
                <a:cs typeface="Chalkboard SE Regular"/>
                <a:sym typeface="Calibri"/>
              </a:rPr>
              <a:t>5. LEAVE THE PREMISES</a:t>
            </a:r>
            <a:endParaRPr sz="2100" dirty="0">
              <a:solidFill>
                <a:schemeClr val="dk1"/>
              </a:solidFill>
              <a:latin typeface="Chalkboard SE Regular"/>
              <a:ea typeface="Calibri"/>
              <a:cs typeface="Chalkboard SE Regular"/>
              <a:sym typeface="Calibri"/>
            </a:endParaRPr>
          </a:p>
        </p:txBody>
      </p:sp>
      <p:sp>
        <p:nvSpPr>
          <p:cNvPr id="214" name="Shape 214">
            <a:hlinkClick r:id="rId6" action="ppaction://hlinksldjump"/>
          </p:cNvPr>
          <p:cNvSpPr/>
          <p:nvPr/>
        </p:nvSpPr>
        <p:spPr>
          <a:xfrm>
            <a:off x="7095878" y="1440202"/>
            <a:ext cx="1235676" cy="1167714"/>
          </a:xfrm>
          <a:prstGeom prst="roundRect">
            <a:avLst>
              <a:gd name="adj" fmla="val 18047"/>
            </a:avLst>
          </a:prstGeom>
          <a:solidFill>
            <a:srgbClr val="7030A0"/>
          </a:solidFill>
          <a:ln w="19050" cap="flat" cmpd="sng">
            <a:solidFill>
              <a:schemeClr val="lt1"/>
            </a:solidFill>
            <a:prstDash val="solid"/>
            <a:miter lim="8000"/>
            <a:headEnd type="none" w="sm" len="sm"/>
            <a:tailEnd type="none" w="sm" len="sm"/>
          </a:ln>
        </p:spPr>
        <p:txBody>
          <a:bodyPr spcFirstLastPara="1" wrap="square" lIns="68575" tIns="34275" rIns="68575" bIns="34275" anchor="ctr" anchorCtr="0">
            <a:noAutofit/>
          </a:bodyPr>
          <a:lstStyle/>
          <a:p>
            <a:pPr marL="0" lvl="0" indent="0" algn="ctr">
              <a:lnSpc>
                <a:spcPct val="90000"/>
              </a:lnSpc>
              <a:buClr>
                <a:schemeClr val="lt1"/>
              </a:buClr>
              <a:buSzPts val="1400"/>
              <a:buFont typeface="Arial"/>
              <a:buNone/>
            </a:pPr>
            <a:r>
              <a:rPr lang="fr" dirty="0">
                <a:solidFill>
                  <a:schemeClr val="lt1"/>
                </a:solidFill>
                <a:latin typeface="Chalkboard SE Regular"/>
                <a:ea typeface="Calibri"/>
                <a:cs typeface="Chalkboard SE Regular"/>
                <a:sym typeface="Calibri"/>
              </a:rPr>
              <a:t>5.5 </a:t>
            </a:r>
            <a:endParaRPr dirty="0">
              <a:solidFill>
                <a:schemeClr val="lt1"/>
              </a:solidFill>
              <a:latin typeface="Chalkboard SE Regular"/>
              <a:ea typeface="Calibri"/>
              <a:cs typeface="Chalkboard SE Regular"/>
            </a:endParaRPr>
          </a:p>
          <a:p>
            <a:pPr marL="0" lvl="0" indent="0" algn="ctr">
              <a:lnSpc>
                <a:spcPct val="90000"/>
              </a:lnSpc>
              <a:buClr>
                <a:schemeClr val="lt1"/>
              </a:buClr>
              <a:buSzPts val="1400"/>
              <a:buFont typeface="Arial"/>
              <a:buNone/>
            </a:pPr>
            <a:r>
              <a:rPr lang="fr-FR" dirty="0">
                <a:solidFill>
                  <a:schemeClr val="lt1"/>
                </a:solidFill>
                <a:latin typeface="Chalkboard SE Regular"/>
                <a:ea typeface="Calibri"/>
                <a:cs typeface="Chalkboard SE Regular"/>
                <a:sym typeface="Calibri"/>
              </a:rPr>
              <a:t>In case of a dispute</a:t>
            </a:r>
            <a:endParaRPr dirty="0">
              <a:solidFill>
                <a:schemeClr val="lt1"/>
              </a:solidFill>
              <a:latin typeface="Chalkboard SE Regular"/>
              <a:ea typeface="Calibri"/>
              <a:cs typeface="Chalkboard SE Regular"/>
            </a:endParaRPr>
          </a:p>
        </p:txBody>
      </p:sp>
      <p:sp>
        <p:nvSpPr>
          <p:cNvPr id="215" name="Shape 215">
            <a:hlinkClick r:id="rId7" action="ppaction://hlinksldjump"/>
          </p:cNvPr>
          <p:cNvSpPr/>
          <p:nvPr/>
        </p:nvSpPr>
        <p:spPr>
          <a:xfrm>
            <a:off x="1064621" y="1406480"/>
            <a:ext cx="1206328" cy="1176723"/>
          </a:xfrm>
          <a:prstGeom prst="roundRect">
            <a:avLst>
              <a:gd name="adj" fmla="val 18047"/>
            </a:avLst>
          </a:prstGeom>
          <a:solidFill>
            <a:srgbClr val="7030A0"/>
          </a:solidFill>
          <a:ln w="19050" cap="flat" cmpd="sng">
            <a:solidFill>
              <a:schemeClr val="lt1"/>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lt1"/>
              </a:buClr>
              <a:buSzPts val="1400"/>
              <a:buFont typeface="Calibri"/>
              <a:buNone/>
            </a:pPr>
            <a:r>
              <a:rPr lang="fr" dirty="0">
                <a:solidFill>
                  <a:schemeClr val="lt1"/>
                </a:solidFill>
                <a:latin typeface="Chalkboard SE Regular"/>
                <a:ea typeface="Calibri"/>
                <a:cs typeface="Chalkboard SE Regular"/>
                <a:sym typeface="Calibri"/>
              </a:rPr>
              <a:t>5.1 </a:t>
            </a:r>
            <a:endParaRPr dirty="0">
              <a:solidFill>
                <a:schemeClr val="lt1"/>
              </a:solidFill>
              <a:latin typeface="Chalkboard SE Regular"/>
              <a:ea typeface="Calibri"/>
              <a:cs typeface="Chalkboard SE Regular"/>
              <a:sym typeface="Calibri"/>
            </a:endParaRPr>
          </a:p>
          <a:p>
            <a:pPr marL="0" marR="0" lvl="0" indent="0" algn="ctr" rtl="0">
              <a:lnSpc>
                <a:spcPct val="90000"/>
              </a:lnSpc>
              <a:spcBef>
                <a:spcPts val="0"/>
              </a:spcBef>
              <a:spcAft>
                <a:spcPts val="0"/>
              </a:spcAft>
              <a:buClr>
                <a:schemeClr val="lt1"/>
              </a:buClr>
              <a:buSzPts val="1400"/>
              <a:buFont typeface="Calibri"/>
              <a:buNone/>
            </a:pPr>
            <a:r>
              <a:rPr lang="fr" dirty="0">
                <a:solidFill>
                  <a:schemeClr val="lt1"/>
                </a:solidFill>
                <a:latin typeface="Chalkboard SE Regular"/>
                <a:ea typeface="Calibri"/>
                <a:cs typeface="Chalkboard SE Regular"/>
                <a:sym typeface="Calibri"/>
              </a:rPr>
              <a:t>Send prior notice of departure</a:t>
            </a:r>
            <a:endParaRPr dirty="0">
              <a:solidFill>
                <a:schemeClr val="lt1"/>
              </a:solidFill>
              <a:latin typeface="Chalkboard SE Regular"/>
              <a:ea typeface="Calibri"/>
              <a:cs typeface="Chalkboard SE Regular"/>
            </a:endParaRPr>
          </a:p>
        </p:txBody>
      </p:sp>
      <p:pic>
        <p:nvPicPr>
          <p:cNvPr id="8" name="Image 7" descr="18-arrow.png">
            <a:hlinkClick r:id="" action="ppaction://hlinkshowjump?jump=previousslide"/>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pic>
        <p:nvPicPr>
          <p:cNvPr id="9" name="Image 8" descr="18-arrow.png">
            <a:hlinkClick r:id="" action="ppaction://hlinkshowjump?jump=nextslide"/>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10" name="Image 9" descr="iconmonstr-home-5-240.png">
            <a:hlinkClick r:id="rId9" action="ppaction://hlinksldjump"/>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430755" y="77829"/>
            <a:ext cx="616076" cy="616076"/>
          </a:xfrm>
          <a:prstGeom prst="rect">
            <a:avLst/>
          </a:prstGeom>
        </p:spPr>
      </p:pic>
      <p:pic>
        <p:nvPicPr>
          <p:cNvPr id="11" name="Image 10" descr="29-arrow.png"/>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646313">
            <a:off x="534081" y="691877"/>
            <a:ext cx="551805" cy="865731"/>
          </a:xfrm>
          <a:prstGeom prst="rect">
            <a:avLst/>
          </a:prstGeom>
        </p:spPr>
      </p:pic>
      <p:pic>
        <p:nvPicPr>
          <p:cNvPr id="12" name="Image 11" descr="35-arrow.png"/>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rot="18764404">
            <a:off x="2198127" y="2470614"/>
            <a:ext cx="452288" cy="559633"/>
          </a:xfrm>
          <a:prstGeom prst="rect">
            <a:avLst/>
          </a:prstGeom>
        </p:spPr>
      </p:pic>
      <p:pic>
        <p:nvPicPr>
          <p:cNvPr id="15" name="Image 14" descr="35-arrow.png"/>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rot="18764404">
            <a:off x="3676631" y="2470614"/>
            <a:ext cx="452288" cy="559633"/>
          </a:xfrm>
          <a:prstGeom prst="rect">
            <a:avLst/>
          </a:prstGeom>
        </p:spPr>
      </p:pic>
      <p:pic>
        <p:nvPicPr>
          <p:cNvPr id="16" name="Image 15" descr="35-arrow.png"/>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rot="18764404">
            <a:off x="5241096" y="2470614"/>
            <a:ext cx="452288" cy="559633"/>
          </a:xfrm>
          <a:prstGeom prst="rect">
            <a:avLst/>
          </a:prstGeom>
        </p:spPr>
      </p:pic>
      <p:pic>
        <p:nvPicPr>
          <p:cNvPr id="17" name="Image 16" descr="35-arrow.png"/>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rot="18764404">
            <a:off x="6734511" y="2470614"/>
            <a:ext cx="452288" cy="55963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txBox="1"/>
          <p:nvPr/>
        </p:nvSpPr>
        <p:spPr>
          <a:xfrm>
            <a:off x="195412" y="188877"/>
            <a:ext cx="8199819" cy="2209129"/>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fr" sz="2100" b="1" dirty="0">
                <a:solidFill>
                  <a:schemeClr val="accent6">
                    <a:lumMod val="75000"/>
                  </a:schemeClr>
                </a:solidFill>
                <a:latin typeface="Chalkboard SE Regular"/>
                <a:ea typeface="Calibri"/>
                <a:cs typeface="Chalkboard SE Regular"/>
                <a:sym typeface="Calibri"/>
              </a:rPr>
              <a:t>5.1 The notice</a:t>
            </a:r>
            <a:r>
              <a:rPr lang="fr-FR" sz="2100" b="1" dirty="0">
                <a:solidFill>
                  <a:schemeClr val="accent6">
                    <a:lumMod val="75000"/>
                  </a:schemeClr>
                </a:solidFill>
                <a:latin typeface="Chalkboard SE Regular"/>
                <a:ea typeface="Calibri"/>
                <a:cs typeface="Chalkboard SE Regular"/>
                <a:sym typeface="Calibri"/>
              </a:rPr>
              <a:t> of </a:t>
            </a:r>
            <a:r>
              <a:rPr lang="fr-FR" sz="2100" b="1" dirty="0" err="1">
                <a:solidFill>
                  <a:schemeClr val="accent6">
                    <a:lumMod val="75000"/>
                  </a:schemeClr>
                </a:solidFill>
                <a:latin typeface="Chalkboard SE Regular"/>
                <a:ea typeface="Calibri"/>
                <a:cs typeface="Chalkboard SE Regular"/>
                <a:sym typeface="Calibri"/>
              </a:rPr>
              <a:t>departure</a:t>
            </a:r>
            <a:endParaRPr lang="fr-FR" sz="2100" b="1" dirty="0">
              <a:solidFill>
                <a:schemeClr val="accent6">
                  <a:lumMod val="75000"/>
                </a:schemeClr>
              </a:solidFill>
              <a:latin typeface="Chalkboard SE Regular"/>
              <a:ea typeface="Calibri"/>
              <a:cs typeface="Chalkboard SE Regular"/>
              <a:sym typeface="Calibri"/>
            </a:endParaRPr>
          </a:p>
          <a:p>
            <a:pPr marL="0" marR="0" lvl="0" indent="0" algn="l" rtl="0">
              <a:lnSpc>
                <a:spcPct val="100000"/>
              </a:lnSpc>
              <a:spcBef>
                <a:spcPts val="0"/>
              </a:spcBef>
              <a:spcAft>
                <a:spcPts val="0"/>
              </a:spcAft>
              <a:buClr>
                <a:srgbClr val="000000"/>
              </a:buClr>
              <a:buSzPts val="1800"/>
              <a:buFont typeface="Arial"/>
              <a:buNone/>
            </a:pPr>
            <a:endParaRPr b="0" i="0" u="none" strike="noStrike" cap="none" dirty="0">
              <a:solidFill>
                <a:srgbClr val="000000"/>
              </a:solidFill>
              <a:latin typeface="Georgia"/>
              <a:cs typeface="Georgia"/>
              <a:sym typeface="Arial"/>
            </a:endParaRPr>
          </a:p>
          <a:p>
            <a:pPr marL="285750" marR="0" lvl="0" indent="-285750" algn="l" rtl="0">
              <a:lnSpc>
                <a:spcPct val="100000"/>
              </a:lnSpc>
              <a:spcBef>
                <a:spcPts val="0"/>
              </a:spcBef>
              <a:spcAft>
                <a:spcPts val="0"/>
              </a:spcAft>
              <a:buClr>
                <a:srgbClr val="000000"/>
              </a:buClr>
              <a:buSzPts val="1200"/>
              <a:buFont typeface="Arial"/>
              <a:buChar char="•"/>
            </a:pPr>
            <a:r>
              <a:rPr lang="fr" b="0" i="0" u="none" strike="noStrike" cap="none" dirty="0">
                <a:solidFill>
                  <a:schemeClr val="dk1"/>
                </a:solidFill>
                <a:latin typeface="Georgia"/>
                <a:ea typeface="Calibri"/>
                <a:cs typeface="Georgia"/>
                <a:sym typeface="Calibri"/>
              </a:rPr>
              <a:t>You </a:t>
            </a:r>
            <a:r>
              <a:rPr lang="fr-FR" dirty="0">
                <a:solidFill>
                  <a:schemeClr val="dk1"/>
                </a:solidFill>
                <a:latin typeface="Georgia"/>
                <a:ea typeface="Calibri"/>
                <a:cs typeface="Georgia"/>
                <a:sym typeface="Calibri"/>
              </a:rPr>
              <a:t>are </a:t>
            </a:r>
            <a:r>
              <a:rPr lang="fr-FR" dirty="0" err="1">
                <a:solidFill>
                  <a:schemeClr val="dk1"/>
                </a:solidFill>
                <a:latin typeface="Georgia"/>
                <a:ea typeface="Calibri"/>
                <a:cs typeface="Georgia"/>
                <a:sym typeface="Calibri"/>
              </a:rPr>
              <a:t>allowed</a:t>
            </a:r>
            <a:r>
              <a:rPr lang="fr-FR" dirty="0">
                <a:solidFill>
                  <a:schemeClr val="dk1"/>
                </a:solidFill>
                <a:latin typeface="Georgia"/>
                <a:ea typeface="Calibri"/>
                <a:cs typeface="Georgia"/>
                <a:sym typeface="Calibri"/>
              </a:rPr>
              <a:t> to </a:t>
            </a:r>
            <a:r>
              <a:rPr lang="fr" b="0" i="0" u="none" strike="noStrike" cap="none" dirty="0">
                <a:solidFill>
                  <a:schemeClr val="dk1"/>
                </a:solidFill>
                <a:latin typeface="Georgia"/>
                <a:ea typeface="Calibri"/>
                <a:cs typeface="Georgia"/>
                <a:sym typeface="Calibri"/>
              </a:rPr>
              <a:t>cancel the lease at any time, provided that you comply with the </a:t>
            </a:r>
            <a:r>
              <a:rPr lang="fr-FR" dirty="0">
                <a:solidFill>
                  <a:schemeClr val="dk1"/>
                </a:solidFill>
                <a:latin typeface="Georgia"/>
                <a:ea typeface="Calibri"/>
                <a:cs typeface="Georgia"/>
                <a:sym typeface="Calibri"/>
              </a:rPr>
              <a:t>conditions </a:t>
            </a:r>
            <a:r>
              <a:rPr lang="fr-FR" dirty="0" err="1">
                <a:solidFill>
                  <a:schemeClr val="dk1"/>
                </a:solidFill>
                <a:latin typeface="Georgia"/>
                <a:ea typeface="Calibri"/>
                <a:cs typeface="Georgia"/>
                <a:sym typeface="Calibri"/>
              </a:rPr>
              <a:t>related</a:t>
            </a:r>
            <a:r>
              <a:rPr lang="fr-FR" dirty="0">
                <a:solidFill>
                  <a:schemeClr val="dk1"/>
                </a:solidFill>
                <a:latin typeface="Georgia"/>
                <a:ea typeface="Calibri"/>
                <a:cs typeface="Georgia"/>
                <a:sym typeface="Calibri"/>
              </a:rPr>
              <a:t> to the </a:t>
            </a:r>
            <a:r>
              <a:rPr lang="fr-FR" dirty="0" err="1">
                <a:solidFill>
                  <a:schemeClr val="dk1"/>
                </a:solidFill>
                <a:latin typeface="Georgia"/>
                <a:ea typeface="Calibri"/>
                <a:cs typeface="Georgia"/>
                <a:sym typeface="Calibri"/>
              </a:rPr>
              <a:t>prior</a:t>
            </a:r>
            <a:r>
              <a:rPr lang="fr-FR" dirty="0">
                <a:solidFill>
                  <a:schemeClr val="dk1"/>
                </a:solidFill>
                <a:latin typeface="Georgia"/>
                <a:ea typeface="Calibri"/>
                <a:cs typeface="Georgia"/>
                <a:sym typeface="Calibri"/>
              </a:rPr>
              <a:t> notice </a:t>
            </a:r>
            <a:r>
              <a:rPr lang="fr" b="0" i="0" u="none" strike="noStrike" cap="none" dirty="0">
                <a:solidFill>
                  <a:schemeClr val="dk1"/>
                </a:solidFill>
                <a:latin typeface="Georgia"/>
                <a:ea typeface="Calibri"/>
                <a:cs typeface="Georgia"/>
                <a:sym typeface="Calibri"/>
              </a:rPr>
              <a:t>(</a:t>
            </a:r>
            <a:r>
              <a:rPr lang="fr" b="0" i="0" u="none" strike="noStrike" cap="none" dirty="0">
                <a:solidFill>
                  <a:schemeClr val="dk1"/>
                </a:solidFill>
                <a:latin typeface="Georgia"/>
                <a:ea typeface="Calibri"/>
                <a:cs typeface="Georgia"/>
                <a:sym typeface="Calibri"/>
                <a:hlinkClick r:id="rId3" action="ppaction://hlinksldjump"/>
              </a:rPr>
              <a:t>see 1.2/Schedule of contract periods</a:t>
            </a:r>
            <a:r>
              <a:rPr lang="fr" b="0" i="0" u="none" strike="noStrike" cap="none" dirty="0">
                <a:solidFill>
                  <a:schemeClr val="dk1"/>
                </a:solidFill>
                <a:latin typeface="Georgia"/>
                <a:ea typeface="Calibri"/>
                <a:cs typeface="Georgia"/>
                <a:sym typeface="Calibri"/>
              </a:rPr>
              <a:t>) and pay the rent during the notice period. The request for termination of the lease must be made by way of a registered letter with an acknowledgment of receipt. </a:t>
            </a:r>
            <a:endParaRPr lang="fr-FR" b="0" i="0" u="none" strike="noStrike" cap="none" dirty="0">
              <a:solidFill>
                <a:schemeClr val="dk1"/>
              </a:solidFill>
              <a:latin typeface="Georgia"/>
              <a:ea typeface="Calibri"/>
              <a:cs typeface="Georgia"/>
              <a:sym typeface="Calibri"/>
            </a:endParaRPr>
          </a:p>
          <a:p>
            <a:pPr marL="285750" marR="0" lvl="0" indent="-285750" algn="l" rtl="0">
              <a:lnSpc>
                <a:spcPct val="100000"/>
              </a:lnSpc>
              <a:spcBef>
                <a:spcPts val="0"/>
              </a:spcBef>
              <a:spcAft>
                <a:spcPts val="0"/>
              </a:spcAft>
              <a:buClr>
                <a:srgbClr val="000000"/>
              </a:buClr>
              <a:buSzPts val="1200"/>
              <a:buFont typeface="Arial"/>
              <a:buChar char="•"/>
            </a:pPr>
            <a:endParaRPr lang="fr-FR" dirty="0">
              <a:solidFill>
                <a:schemeClr val="dk1"/>
              </a:solidFill>
              <a:latin typeface="Georgia"/>
              <a:ea typeface="Calibri"/>
              <a:cs typeface="Georgia"/>
              <a:sym typeface="Calibri"/>
            </a:endParaRPr>
          </a:p>
          <a:p>
            <a:pPr marL="285750" indent="-285750">
              <a:buSzPts val="1200"/>
              <a:buFont typeface="Arial"/>
              <a:buChar char="•"/>
            </a:pPr>
            <a:r>
              <a:rPr lang="fr-FR" dirty="0" err="1">
                <a:solidFill>
                  <a:schemeClr val="dk1"/>
                </a:solidFill>
                <a:latin typeface="Georgia"/>
                <a:ea typeface="Calibri"/>
                <a:cs typeface="Georgia"/>
                <a:sym typeface="Calibri"/>
              </a:rPr>
              <a:t>Remember</a:t>
            </a:r>
            <a:r>
              <a:rPr lang="fr-FR" dirty="0">
                <a:solidFill>
                  <a:schemeClr val="dk1"/>
                </a:solidFill>
                <a:latin typeface="Georgia"/>
                <a:ea typeface="Calibri"/>
                <a:cs typeface="Georgia"/>
                <a:sym typeface="Calibri"/>
              </a:rPr>
              <a:t> to </a:t>
            </a:r>
            <a:r>
              <a:rPr lang="fr-FR" dirty="0" err="1">
                <a:solidFill>
                  <a:schemeClr val="dk1"/>
                </a:solidFill>
                <a:latin typeface="Georgia"/>
                <a:ea typeface="Calibri"/>
                <a:cs typeface="Georgia"/>
                <a:sym typeface="Calibri"/>
              </a:rPr>
              <a:t>make</a:t>
            </a:r>
            <a:r>
              <a:rPr lang="fr-FR" dirty="0">
                <a:solidFill>
                  <a:schemeClr val="dk1"/>
                </a:solidFill>
                <a:latin typeface="Georgia"/>
                <a:ea typeface="Calibri"/>
                <a:cs typeface="Georgia"/>
                <a:sym typeface="Calibri"/>
              </a:rPr>
              <a:t> an </a:t>
            </a:r>
            <a:r>
              <a:rPr lang="fr-FR" dirty="0" err="1">
                <a:solidFill>
                  <a:schemeClr val="dk1"/>
                </a:solidFill>
                <a:latin typeface="Georgia"/>
                <a:ea typeface="Calibri"/>
                <a:cs typeface="Georgia"/>
                <a:sym typeface="Calibri"/>
              </a:rPr>
              <a:t>appointment</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with</a:t>
            </a:r>
            <a:r>
              <a:rPr lang="fr-FR" dirty="0">
                <a:solidFill>
                  <a:schemeClr val="dk1"/>
                </a:solidFill>
                <a:latin typeface="Georgia"/>
                <a:ea typeface="Calibri"/>
                <a:cs typeface="Georgia"/>
                <a:sym typeface="Calibri"/>
              </a:rPr>
              <a:t> the </a:t>
            </a:r>
            <a:r>
              <a:rPr lang="fr-FR" dirty="0" err="1">
                <a:solidFill>
                  <a:schemeClr val="dk1"/>
                </a:solidFill>
                <a:latin typeface="Georgia"/>
                <a:ea typeface="Calibri"/>
                <a:cs typeface="Georgia"/>
                <a:sym typeface="Calibri"/>
              </a:rPr>
              <a:t>owner</a:t>
            </a:r>
            <a:r>
              <a:rPr lang="fr-FR" dirty="0">
                <a:solidFill>
                  <a:schemeClr val="dk1"/>
                </a:solidFill>
                <a:latin typeface="Georgia"/>
                <a:ea typeface="Calibri"/>
                <a:cs typeface="Georgia"/>
                <a:sym typeface="Calibri"/>
              </a:rPr>
              <a:t> or </a:t>
            </a:r>
            <a:r>
              <a:rPr lang="fr-FR" dirty="0" err="1">
                <a:solidFill>
                  <a:schemeClr val="dk1"/>
                </a:solidFill>
                <a:latin typeface="Georgia"/>
                <a:ea typeface="Calibri"/>
                <a:cs typeface="Georgia"/>
                <a:sym typeface="Calibri"/>
              </a:rPr>
              <a:t>agency</a:t>
            </a:r>
            <a:r>
              <a:rPr lang="fr-FR" dirty="0">
                <a:solidFill>
                  <a:schemeClr val="dk1"/>
                </a:solidFill>
                <a:latin typeface="Georgia"/>
                <a:ea typeface="Calibri"/>
                <a:cs typeface="Georgia"/>
                <a:sym typeface="Calibri"/>
              </a:rPr>
              <a:t> to set the date and time to carry out the condition report </a:t>
            </a:r>
            <a:r>
              <a:rPr lang="fr-FR" dirty="0" err="1">
                <a:solidFill>
                  <a:schemeClr val="dk1"/>
                </a:solidFill>
                <a:latin typeface="Georgia"/>
                <a:ea typeface="Calibri"/>
                <a:cs typeface="Georgia"/>
                <a:sym typeface="Calibri"/>
              </a:rPr>
              <a:t>upon</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exiting</a:t>
            </a:r>
            <a:r>
              <a:rPr lang="fr-FR" dirty="0">
                <a:solidFill>
                  <a:schemeClr val="dk1"/>
                </a:solidFill>
                <a:latin typeface="Georgia"/>
                <a:ea typeface="Calibri"/>
                <a:cs typeface="Georgia"/>
                <a:sym typeface="Calibri"/>
              </a:rPr>
              <a:t> the </a:t>
            </a:r>
            <a:r>
              <a:rPr lang="fr-FR" dirty="0" err="1">
                <a:solidFill>
                  <a:schemeClr val="dk1"/>
                </a:solidFill>
                <a:latin typeface="Georgia"/>
                <a:ea typeface="Calibri"/>
                <a:cs typeface="Georgia"/>
                <a:sym typeface="Calibri"/>
              </a:rPr>
              <a:t>premises</a:t>
            </a:r>
            <a:r>
              <a:rPr lang="fr-FR" dirty="0">
                <a:solidFill>
                  <a:schemeClr val="dk1"/>
                </a:solidFill>
                <a:latin typeface="Georgia"/>
                <a:ea typeface="Calibri"/>
                <a:cs typeface="Georgia"/>
                <a:sym typeface="Calibri"/>
              </a:rPr>
              <a:t>.</a:t>
            </a:r>
            <a:endParaRPr lang="fr-FR" dirty="0">
              <a:latin typeface="Georgia"/>
              <a:cs typeface="Georgia"/>
            </a:endParaRPr>
          </a:p>
          <a:p>
            <a:pPr marL="285750" marR="0" lvl="0" indent="-285750" algn="l" rtl="0">
              <a:lnSpc>
                <a:spcPct val="100000"/>
              </a:lnSpc>
              <a:spcBef>
                <a:spcPts val="0"/>
              </a:spcBef>
              <a:spcAft>
                <a:spcPts val="0"/>
              </a:spcAft>
              <a:buClr>
                <a:srgbClr val="000000"/>
              </a:buClr>
              <a:buSzPts val="1200"/>
              <a:buFont typeface="Arial"/>
              <a:buChar char="•"/>
            </a:pPr>
            <a:endParaRPr sz="1800" b="0" i="0" u="none" strike="noStrike" cap="none" dirty="0">
              <a:solidFill>
                <a:srgbClr val="000000"/>
              </a:solidFill>
              <a:sym typeface="Arial"/>
            </a:endParaRPr>
          </a:p>
          <a:p>
            <a:pPr marL="0" marR="0" lvl="0" indent="0" algn="l" rtl="0">
              <a:lnSpc>
                <a:spcPct val="100000"/>
              </a:lnSpc>
              <a:spcBef>
                <a:spcPts val="0"/>
              </a:spcBef>
              <a:spcAft>
                <a:spcPts val="0"/>
              </a:spcAft>
              <a:buClr>
                <a:srgbClr val="000000"/>
              </a:buClr>
              <a:buSzPts val="1200"/>
              <a:buFont typeface="Arial"/>
              <a:buNone/>
            </a:pPr>
            <a:endParaRPr sz="1800" b="0"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800" b="0"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rgbClr val="7030A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rgbClr val="000000"/>
              </a:solidFill>
              <a:latin typeface="Calibri"/>
              <a:ea typeface="Calibri"/>
              <a:cs typeface="Calibri"/>
              <a:sym typeface="Calibri"/>
            </a:endParaRPr>
          </a:p>
          <a:p>
            <a:pPr>
              <a:buSzPts val="1200"/>
            </a:pPr>
            <a:r>
              <a:rPr lang="fr-FR" b="1" dirty="0">
                <a:solidFill>
                  <a:schemeClr val="accent6">
                    <a:lumMod val="75000"/>
                  </a:schemeClr>
                </a:solidFill>
                <a:latin typeface="Georgia"/>
                <a:ea typeface="Calibri"/>
                <a:cs typeface="Georgia"/>
                <a:sym typeface="Calibri"/>
              </a:rPr>
              <a:t>      </a:t>
            </a:r>
            <a:endParaRPr sz="1200" b="0" i="0" u="none" strike="noStrike" cap="none" dirty="0">
              <a:solidFill>
                <a:schemeClr val="dk1"/>
              </a:solidFill>
              <a:latin typeface="Calibri"/>
              <a:ea typeface="Calibri"/>
              <a:cs typeface="Calibri"/>
              <a:sym typeface="Calibri"/>
            </a:endParaRPr>
          </a:p>
        </p:txBody>
      </p:sp>
      <p:pic>
        <p:nvPicPr>
          <p:cNvPr id="3" name="Image 2" descr="18-arrow.png">
            <a:hlinkClick r:id="" action="ppaction://hlinkshowjump?jump=previous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pic>
        <p:nvPicPr>
          <p:cNvPr id="4" name="Image 3" descr="18-arrow.png">
            <a:hlinkClick r:id="" action="ppaction://hlinkshowjump?jump=next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5" name="Image 4" descr="iconmonstr-home-5-240.png">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sp>
        <p:nvSpPr>
          <p:cNvPr id="2" name="ZoneTexte 1"/>
          <p:cNvSpPr txBox="1"/>
          <p:nvPr/>
        </p:nvSpPr>
        <p:spPr>
          <a:xfrm>
            <a:off x="792405" y="2661440"/>
            <a:ext cx="7768786" cy="523220"/>
          </a:xfrm>
          <a:prstGeom prst="rect">
            <a:avLst/>
          </a:prstGeom>
          <a:noFill/>
        </p:spPr>
        <p:txBody>
          <a:bodyPr wrap="square" rtlCol="0">
            <a:spAutoFit/>
          </a:bodyPr>
          <a:lstStyle/>
          <a:p>
            <a:pPr>
              <a:buSzPts val="1200"/>
            </a:pPr>
            <a:r>
              <a:rPr lang="fr-FR" b="1" dirty="0">
                <a:solidFill>
                  <a:schemeClr val="accent6">
                    <a:lumMod val="75000"/>
                  </a:schemeClr>
                </a:solidFill>
                <a:latin typeface="Georgia"/>
                <a:ea typeface="Calibri"/>
                <a:cs typeface="Georgia"/>
                <a:sym typeface="Calibri"/>
              </a:rPr>
              <a:t>It </a:t>
            </a:r>
            <a:r>
              <a:rPr lang="fr-FR" b="1" dirty="0" err="1">
                <a:solidFill>
                  <a:schemeClr val="accent6">
                    <a:lumMod val="75000"/>
                  </a:schemeClr>
                </a:solidFill>
                <a:latin typeface="Georgia"/>
                <a:ea typeface="Calibri"/>
                <a:cs typeface="Georgia"/>
                <a:sym typeface="Calibri"/>
              </a:rPr>
              <a:t>is</a:t>
            </a:r>
            <a:r>
              <a:rPr lang="fr-FR" b="1" dirty="0">
                <a:solidFill>
                  <a:schemeClr val="accent6">
                    <a:lumMod val="75000"/>
                  </a:schemeClr>
                </a:solidFill>
                <a:latin typeface="Georgia"/>
                <a:ea typeface="Calibri"/>
                <a:cs typeface="Georgia"/>
                <a:sym typeface="Calibri"/>
              </a:rPr>
              <a:t> important to note the </a:t>
            </a:r>
            <a:r>
              <a:rPr lang="fr-FR" b="1" dirty="0" err="1">
                <a:solidFill>
                  <a:schemeClr val="accent6">
                    <a:lumMod val="75000"/>
                  </a:schemeClr>
                </a:solidFill>
                <a:latin typeface="Georgia"/>
                <a:ea typeface="Calibri"/>
                <a:cs typeface="Georgia"/>
                <a:sym typeface="Calibri"/>
              </a:rPr>
              <a:t>security</a:t>
            </a:r>
            <a:r>
              <a:rPr lang="fr-FR" b="1" dirty="0">
                <a:solidFill>
                  <a:schemeClr val="accent6">
                    <a:lumMod val="75000"/>
                  </a:schemeClr>
                </a:solidFill>
                <a:latin typeface="Georgia"/>
                <a:ea typeface="Calibri"/>
                <a:cs typeface="Georgia"/>
                <a:sym typeface="Calibri"/>
              </a:rPr>
              <a:t> </a:t>
            </a:r>
            <a:r>
              <a:rPr lang="fr-FR" b="1" dirty="0" err="1">
                <a:solidFill>
                  <a:schemeClr val="accent6">
                    <a:lumMod val="75000"/>
                  </a:schemeClr>
                </a:solidFill>
                <a:latin typeface="Georgia"/>
                <a:ea typeface="Calibri"/>
                <a:cs typeface="Georgia"/>
                <a:sym typeface="Calibri"/>
              </a:rPr>
              <a:t>deposit</a:t>
            </a:r>
            <a:r>
              <a:rPr lang="fr-FR" b="1" dirty="0">
                <a:solidFill>
                  <a:schemeClr val="accent6">
                    <a:lumMod val="75000"/>
                  </a:schemeClr>
                </a:solidFill>
                <a:latin typeface="Georgia"/>
                <a:ea typeface="Calibri"/>
                <a:cs typeface="Georgia"/>
                <a:sym typeface="Calibri"/>
              </a:rPr>
              <a:t> </a:t>
            </a:r>
            <a:r>
              <a:rPr lang="fr-FR" b="1" dirty="0" err="1">
                <a:solidFill>
                  <a:schemeClr val="accent6">
                    <a:lumMod val="75000"/>
                  </a:schemeClr>
                </a:solidFill>
                <a:latin typeface="Georgia"/>
                <a:ea typeface="Calibri"/>
                <a:cs typeface="Georgia"/>
                <a:sym typeface="Calibri"/>
              </a:rPr>
              <a:t>can</a:t>
            </a:r>
            <a:r>
              <a:rPr lang="fr-FR" b="1" dirty="0">
                <a:solidFill>
                  <a:schemeClr val="accent6">
                    <a:lumMod val="75000"/>
                  </a:schemeClr>
                </a:solidFill>
                <a:latin typeface="Georgia"/>
                <a:ea typeface="Calibri"/>
                <a:cs typeface="Georgia"/>
                <a:sym typeface="Calibri"/>
              </a:rPr>
              <a:t> </a:t>
            </a:r>
            <a:r>
              <a:rPr lang="fr-FR" b="1" dirty="0" err="1">
                <a:solidFill>
                  <a:schemeClr val="accent6">
                    <a:lumMod val="75000"/>
                  </a:schemeClr>
                </a:solidFill>
                <a:latin typeface="Georgia"/>
                <a:ea typeface="Calibri"/>
                <a:cs typeface="Georgia"/>
                <a:sym typeface="Calibri"/>
              </a:rPr>
              <a:t>under</a:t>
            </a:r>
            <a:r>
              <a:rPr lang="fr-FR" b="1" dirty="0">
                <a:solidFill>
                  <a:schemeClr val="accent6">
                    <a:lumMod val="75000"/>
                  </a:schemeClr>
                </a:solidFill>
                <a:latin typeface="Georgia"/>
                <a:ea typeface="Calibri"/>
                <a:cs typeface="Georgia"/>
                <a:sym typeface="Calibri"/>
              </a:rPr>
              <a:t> no </a:t>
            </a:r>
            <a:r>
              <a:rPr lang="fr-FR" b="1" dirty="0" err="1">
                <a:solidFill>
                  <a:schemeClr val="accent6">
                    <a:lumMod val="75000"/>
                  </a:schemeClr>
                </a:solidFill>
                <a:latin typeface="Georgia"/>
                <a:ea typeface="Calibri"/>
                <a:cs typeface="Georgia"/>
                <a:sym typeface="Calibri"/>
              </a:rPr>
              <a:t>circumtances</a:t>
            </a:r>
            <a:r>
              <a:rPr lang="fr-FR" b="1" dirty="0">
                <a:solidFill>
                  <a:schemeClr val="accent6">
                    <a:lumMod val="75000"/>
                  </a:schemeClr>
                </a:solidFill>
                <a:latin typeface="Georgia"/>
                <a:ea typeface="Calibri"/>
                <a:cs typeface="Georgia"/>
                <a:sym typeface="Calibri"/>
              </a:rPr>
              <a:t> </a:t>
            </a:r>
            <a:r>
              <a:rPr lang="fr-FR" b="1" dirty="0" err="1">
                <a:solidFill>
                  <a:schemeClr val="accent6">
                    <a:lumMod val="75000"/>
                  </a:schemeClr>
                </a:solidFill>
                <a:latin typeface="Georgia"/>
                <a:ea typeface="Calibri"/>
                <a:cs typeface="Georgia"/>
                <a:sym typeface="Calibri"/>
              </a:rPr>
              <a:t>be</a:t>
            </a:r>
            <a:r>
              <a:rPr lang="fr-FR" b="1" dirty="0">
                <a:solidFill>
                  <a:schemeClr val="accent6">
                    <a:lumMod val="75000"/>
                  </a:schemeClr>
                </a:solidFill>
                <a:latin typeface="Georgia"/>
                <a:ea typeface="Calibri"/>
                <a:cs typeface="Georgia"/>
                <a:sym typeface="Calibri"/>
              </a:rPr>
              <a:t> </a:t>
            </a:r>
            <a:r>
              <a:rPr lang="fr-FR" b="1" dirty="0" err="1">
                <a:solidFill>
                  <a:schemeClr val="accent6">
                    <a:lumMod val="75000"/>
                  </a:schemeClr>
                </a:solidFill>
                <a:latin typeface="Georgia"/>
                <a:ea typeface="Calibri"/>
                <a:cs typeface="Georgia"/>
                <a:sym typeface="Calibri"/>
              </a:rPr>
              <a:t>used</a:t>
            </a:r>
            <a:r>
              <a:rPr lang="fr-FR" b="1" dirty="0">
                <a:solidFill>
                  <a:schemeClr val="accent6">
                    <a:lumMod val="75000"/>
                  </a:schemeClr>
                </a:solidFill>
                <a:latin typeface="Georgia"/>
                <a:ea typeface="Calibri"/>
                <a:cs typeface="Georgia"/>
                <a:sym typeface="Calibri"/>
              </a:rPr>
              <a:t> to </a:t>
            </a:r>
            <a:r>
              <a:rPr lang="fr-FR" b="1" dirty="0" err="1">
                <a:solidFill>
                  <a:schemeClr val="accent6">
                    <a:lumMod val="75000"/>
                  </a:schemeClr>
                </a:solidFill>
                <a:latin typeface="Georgia"/>
                <a:ea typeface="Calibri"/>
                <a:cs typeface="Georgia"/>
                <a:sym typeface="Calibri"/>
              </a:rPr>
              <a:t>pay</a:t>
            </a:r>
            <a:r>
              <a:rPr lang="fr-FR" b="1" dirty="0">
                <a:solidFill>
                  <a:schemeClr val="accent6">
                    <a:lumMod val="75000"/>
                  </a:schemeClr>
                </a:solidFill>
                <a:latin typeface="Georgia"/>
                <a:ea typeface="Calibri"/>
                <a:cs typeface="Georgia"/>
                <a:sym typeface="Calibri"/>
              </a:rPr>
              <a:t> the last </a:t>
            </a:r>
            <a:r>
              <a:rPr lang="fr-FR" b="1" dirty="0" err="1">
                <a:solidFill>
                  <a:schemeClr val="accent6">
                    <a:lumMod val="75000"/>
                  </a:schemeClr>
                </a:solidFill>
                <a:latin typeface="Georgia"/>
                <a:ea typeface="Calibri"/>
                <a:cs typeface="Georgia"/>
                <a:sym typeface="Calibri"/>
              </a:rPr>
              <a:t>months</a:t>
            </a:r>
            <a:r>
              <a:rPr lang="fr-FR" b="1" dirty="0">
                <a:solidFill>
                  <a:schemeClr val="accent6">
                    <a:lumMod val="75000"/>
                  </a:schemeClr>
                </a:solidFill>
                <a:latin typeface="Georgia"/>
                <a:ea typeface="Calibri"/>
                <a:cs typeface="Georgia"/>
                <a:sym typeface="Calibri"/>
              </a:rPr>
              <a:t> of</a:t>
            </a:r>
            <a:r>
              <a:rPr lang="fr-FR" sz="1200" dirty="0">
                <a:solidFill>
                  <a:schemeClr val="dk1"/>
                </a:solidFill>
                <a:latin typeface="Calibri"/>
                <a:ea typeface="Calibri"/>
                <a:cs typeface="Calibri"/>
                <a:sym typeface="Calibri"/>
              </a:rPr>
              <a:t> </a:t>
            </a:r>
            <a:r>
              <a:rPr lang="fr-FR" b="1" dirty="0" err="1">
                <a:solidFill>
                  <a:schemeClr val="accent6">
                    <a:lumMod val="75000"/>
                  </a:schemeClr>
                </a:solidFill>
                <a:latin typeface="Georgia"/>
                <a:ea typeface="Calibri"/>
                <a:cs typeface="Georgia"/>
                <a:sym typeface="Calibri"/>
              </a:rPr>
              <a:t>rent</a:t>
            </a:r>
            <a:r>
              <a:rPr lang="fr-FR" sz="1200" dirty="0">
                <a:solidFill>
                  <a:schemeClr val="dk1"/>
                </a:solidFill>
                <a:latin typeface="Calibri"/>
                <a:ea typeface="Calibri"/>
                <a:cs typeface="Calibri"/>
                <a:sym typeface="Calibri"/>
              </a:rPr>
              <a:t>. </a:t>
            </a:r>
            <a:endParaRPr lang="fr-FR" sz="1200" dirty="0"/>
          </a:p>
        </p:txBody>
      </p:sp>
      <p:pic>
        <p:nvPicPr>
          <p:cNvPr id="7" name="Image 6" descr="7-arrow.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95412" y="2650894"/>
            <a:ext cx="606598" cy="52956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3626" y="243143"/>
            <a:ext cx="8171606" cy="3400931"/>
          </a:xfrm>
          <a:prstGeom prst="rect">
            <a:avLst/>
          </a:prstGeom>
        </p:spPr>
        <p:txBody>
          <a:bodyPr wrap="square">
            <a:spAutoFit/>
          </a:bodyPr>
          <a:lstStyle/>
          <a:p>
            <a:pPr lvl="0">
              <a:buSzPts val="1800"/>
            </a:pPr>
            <a:r>
              <a:rPr lang="fr" sz="2100" b="1" dirty="0">
                <a:solidFill>
                  <a:srgbClr val="7C4A8B"/>
                </a:solidFill>
                <a:latin typeface="Chalkboard SE Regular"/>
                <a:ea typeface="Calibri"/>
                <a:cs typeface="Chalkboard SE Regular"/>
                <a:sym typeface="Calibri"/>
              </a:rPr>
              <a:t>5.2 Condition &amp; inventory report upon departure</a:t>
            </a:r>
            <a:endParaRPr lang="fr-FR" sz="2100" b="1" dirty="0">
              <a:solidFill>
                <a:srgbClr val="7C4A8B"/>
              </a:solidFill>
              <a:latin typeface="Chalkboard SE Regular"/>
              <a:ea typeface="Calibri"/>
              <a:cs typeface="Chalkboard SE Regular"/>
              <a:sym typeface="Calibri"/>
            </a:endParaRPr>
          </a:p>
          <a:p>
            <a:pPr lvl="0">
              <a:buSzPts val="1800"/>
            </a:pPr>
            <a:endParaRPr lang="fr" b="1" dirty="0">
              <a:solidFill>
                <a:srgbClr val="7C4A8B"/>
              </a:solidFill>
              <a:latin typeface="Chalkboard SE Regular"/>
              <a:ea typeface="Calibri"/>
              <a:cs typeface="Chalkboard SE Regular"/>
            </a:endParaRPr>
          </a:p>
          <a:p>
            <a:pPr lvl="0">
              <a:buSzPts val="1200"/>
            </a:pPr>
            <a:r>
              <a:rPr lang="fr" dirty="0">
                <a:latin typeface="Georgia"/>
                <a:ea typeface="Calibri"/>
                <a:cs typeface="Georgia"/>
                <a:sym typeface="Calibri"/>
              </a:rPr>
              <a:t>Th</a:t>
            </a:r>
            <a:r>
              <a:rPr lang="fr-FR" dirty="0">
                <a:latin typeface="Georgia"/>
                <a:ea typeface="Calibri"/>
                <a:cs typeface="Georgia"/>
                <a:sym typeface="Calibri"/>
              </a:rPr>
              <a:t>e condition &amp; </a:t>
            </a:r>
            <a:r>
              <a:rPr lang="fr-FR" dirty="0" err="1">
                <a:latin typeface="Georgia"/>
                <a:ea typeface="Calibri"/>
                <a:cs typeface="Georgia"/>
                <a:sym typeface="Calibri"/>
              </a:rPr>
              <a:t>inventory</a:t>
            </a:r>
            <a:r>
              <a:rPr lang="fr-FR" dirty="0">
                <a:latin typeface="Georgia"/>
                <a:ea typeface="Calibri"/>
                <a:cs typeface="Georgia"/>
                <a:sym typeface="Calibri"/>
              </a:rPr>
              <a:t> report</a:t>
            </a:r>
            <a:r>
              <a:rPr lang="fr" dirty="0">
                <a:latin typeface="Georgia"/>
                <a:ea typeface="Calibri"/>
                <a:cs typeface="Georgia"/>
                <a:sym typeface="Calibri"/>
              </a:rPr>
              <a:t> is </a:t>
            </a:r>
            <a:r>
              <a:rPr lang="fr-FR" dirty="0" err="1">
                <a:latin typeface="Georgia"/>
                <a:ea typeface="Calibri"/>
                <a:cs typeface="Georgia"/>
                <a:sym typeface="Calibri"/>
              </a:rPr>
              <a:t>completed</a:t>
            </a:r>
            <a:r>
              <a:rPr lang="fr-FR" dirty="0">
                <a:latin typeface="Georgia"/>
                <a:ea typeface="Calibri"/>
                <a:cs typeface="Georgia"/>
                <a:sym typeface="Calibri"/>
              </a:rPr>
              <a:t> </a:t>
            </a:r>
            <a:r>
              <a:rPr lang="fr" dirty="0">
                <a:latin typeface="Georgia"/>
                <a:ea typeface="Calibri"/>
                <a:cs typeface="Georgia"/>
                <a:sym typeface="Calibri"/>
              </a:rPr>
              <a:t>together with the owner or a professional on the date of your departure from the premises in order to record any damage. The premises must </a:t>
            </a:r>
            <a:r>
              <a:rPr lang="fr-FR" dirty="0" err="1">
                <a:latin typeface="Georgia"/>
                <a:ea typeface="Calibri"/>
                <a:cs typeface="Georgia"/>
                <a:sym typeface="Calibri"/>
              </a:rPr>
              <a:t>be</a:t>
            </a:r>
            <a:r>
              <a:rPr lang="fr-FR" dirty="0">
                <a:latin typeface="Georgia"/>
                <a:ea typeface="Calibri"/>
                <a:cs typeface="Georgia"/>
                <a:sym typeface="Calibri"/>
              </a:rPr>
              <a:t> </a:t>
            </a:r>
            <a:r>
              <a:rPr lang="fr" dirty="0">
                <a:latin typeface="Georgia"/>
                <a:ea typeface="Calibri"/>
                <a:cs typeface="Georgia"/>
                <a:sym typeface="Calibri"/>
              </a:rPr>
              <a:t>indeed left clean and without any damage. </a:t>
            </a:r>
            <a:endParaRPr lang="fr" dirty="0">
              <a:latin typeface="Georgia"/>
              <a:cs typeface="Georgia"/>
            </a:endParaRPr>
          </a:p>
          <a:p>
            <a:pPr lvl="0">
              <a:buSzPts val="1200"/>
            </a:pPr>
            <a:endParaRPr lang="fr" dirty="0">
              <a:latin typeface="Georgia"/>
              <a:ea typeface="Calibri"/>
              <a:cs typeface="Georgia"/>
              <a:sym typeface="Calibri"/>
            </a:endParaRPr>
          </a:p>
          <a:p>
            <a:pPr marL="285750" lvl="0" indent="-285750">
              <a:buSzPts val="1200"/>
              <a:buFont typeface="Arial"/>
              <a:buChar char="•"/>
            </a:pPr>
            <a:r>
              <a:rPr lang="fr" dirty="0">
                <a:solidFill>
                  <a:schemeClr val="dk1"/>
                </a:solidFill>
                <a:latin typeface="Georgia"/>
                <a:ea typeface="Calibri"/>
                <a:cs typeface="Georgia"/>
                <a:sym typeface="Calibri"/>
              </a:rPr>
              <a:t>Th</a:t>
            </a:r>
            <a:r>
              <a:rPr lang="fr-FR" dirty="0" err="1">
                <a:solidFill>
                  <a:schemeClr val="dk1"/>
                </a:solidFill>
                <a:latin typeface="Georgia"/>
                <a:ea typeface="Calibri"/>
                <a:cs typeface="Georgia"/>
                <a:sym typeface="Calibri"/>
              </a:rPr>
              <a:t>is</a:t>
            </a:r>
            <a:r>
              <a:rPr lang="fr-FR" dirty="0">
                <a:solidFill>
                  <a:schemeClr val="dk1"/>
                </a:solidFill>
                <a:latin typeface="Georgia"/>
                <a:ea typeface="Calibri"/>
                <a:cs typeface="Georgia"/>
                <a:sym typeface="Calibri"/>
              </a:rPr>
              <a:t> </a:t>
            </a:r>
            <a:r>
              <a:rPr lang="fr" dirty="0">
                <a:solidFill>
                  <a:schemeClr val="dk1"/>
                </a:solidFill>
                <a:latin typeface="Georgia"/>
                <a:ea typeface="Calibri"/>
                <a:cs typeface="Georgia"/>
                <a:sym typeface="Calibri"/>
              </a:rPr>
              <a:t>report allows</a:t>
            </a:r>
            <a:r>
              <a:rPr lang="fr-FR" dirty="0">
                <a:solidFill>
                  <a:schemeClr val="dk1"/>
                </a:solidFill>
                <a:latin typeface="Georgia"/>
                <a:ea typeface="Calibri"/>
                <a:cs typeface="Georgia"/>
                <a:sym typeface="Calibri"/>
              </a:rPr>
              <a:t> to compare</a:t>
            </a:r>
            <a:r>
              <a:rPr lang="fr" dirty="0">
                <a:solidFill>
                  <a:schemeClr val="dk1"/>
                </a:solidFill>
                <a:latin typeface="Georgia"/>
                <a:ea typeface="Calibri"/>
                <a:cs typeface="Georgia"/>
                <a:sym typeface="Calibri"/>
              </a:rPr>
              <a:t> </a:t>
            </a:r>
            <a:r>
              <a:rPr lang="fr" b="1" dirty="0">
                <a:solidFill>
                  <a:schemeClr val="dk1"/>
                </a:solidFill>
                <a:latin typeface="Georgia"/>
                <a:ea typeface="Calibri"/>
                <a:cs typeface="Georgia"/>
                <a:sym typeface="Calibri"/>
              </a:rPr>
              <a:t>the condition of the premises at the start of the lease with the condition at the lease term</a:t>
            </a:r>
            <a:r>
              <a:rPr lang="fr" dirty="0">
                <a:solidFill>
                  <a:schemeClr val="dk1"/>
                </a:solidFill>
                <a:latin typeface="Georgia"/>
                <a:ea typeface="Calibri"/>
                <a:cs typeface="Georgia"/>
                <a:sym typeface="Calibri"/>
              </a:rPr>
              <a:t>, and</a:t>
            </a:r>
            <a:r>
              <a:rPr lang="fr-FR" dirty="0">
                <a:solidFill>
                  <a:schemeClr val="dk1"/>
                </a:solidFill>
                <a:latin typeface="Georgia"/>
                <a:ea typeface="Calibri"/>
                <a:cs typeface="Georgia"/>
                <a:sym typeface="Calibri"/>
              </a:rPr>
              <a:t> if </a:t>
            </a:r>
            <a:r>
              <a:rPr lang="fr-FR" dirty="0" err="1">
                <a:solidFill>
                  <a:schemeClr val="dk1"/>
                </a:solidFill>
                <a:latin typeface="Georgia"/>
                <a:ea typeface="Calibri"/>
                <a:cs typeface="Georgia"/>
                <a:sym typeface="Calibri"/>
              </a:rPr>
              <a:t>there</a:t>
            </a:r>
            <a:r>
              <a:rPr lang="fr-FR" dirty="0">
                <a:solidFill>
                  <a:schemeClr val="dk1"/>
                </a:solidFill>
                <a:latin typeface="Georgia"/>
                <a:ea typeface="Calibri"/>
                <a:cs typeface="Georgia"/>
                <a:sym typeface="Calibri"/>
              </a:rPr>
              <a:t> are</a:t>
            </a:r>
            <a:r>
              <a:rPr lang="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any</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repairs</a:t>
            </a:r>
            <a:r>
              <a:rPr lang="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required</a:t>
            </a:r>
            <a:r>
              <a:rPr lang="fr" dirty="0">
                <a:solidFill>
                  <a:schemeClr val="dk1"/>
                </a:solidFill>
                <a:latin typeface="Georgia"/>
                <a:ea typeface="Calibri"/>
                <a:cs typeface="Georgia"/>
                <a:sym typeface="Calibri"/>
              </a:rPr>
              <a:t>, it de</a:t>
            </a:r>
            <a:r>
              <a:rPr lang="fr-FR" dirty="0" err="1">
                <a:solidFill>
                  <a:schemeClr val="dk1"/>
                </a:solidFill>
                <a:latin typeface="Georgia"/>
                <a:ea typeface="Calibri"/>
                <a:cs typeface="Georgia"/>
                <a:sym typeface="Calibri"/>
              </a:rPr>
              <a:t>cides</a:t>
            </a:r>
            <a:r>
              <a:rPr lang="fr-FR" dirty="0">
                <a:solidFill>
                  <a:schemeClr val="dk1"/>
                </a:solidFill>
                <a:latin typeface="Georgia"/>
                <a:ea typeface="Calibri"/>
                <a:cs typeface="Georgia"/>
                <a:sym typeface="Calibri"/>
              </a:rPr>
              <a:t> </a:t>
            </a:r>
            <a:r>
              <a:rPr lang="fr" dirty="0">
                <a:solidFill>
                  <a:schemeClr val="dk1"/>
                </a:solidFill>
                <a:latin typeface="Georgia"/>
                <a:ea typeface="Calibri"/>
                <a:cs typeface="Georgia"/>
                <a:sym typeface="Calibri"/>
              </a:rPr>
              <a:t>whether the owner and/or the tenant is </a:t>
            </a:r>
            <a:r>
              <a:rPr lang="fr-FR" dirty="0" err="1">
                <a:solidFill>
                  <a:schemeClr val="dk1"/>
                </a:solidFill>
                <a:latin typeface="Georgia"/>
                <a:ea typeface="Calibri"/>
                <a:cs typeface="Georgia"/>
                <a:sym typeface="Calibri"/>
              </a:rPr>
              <a:t>responsible</a:t>
            </a:r>
            <a:r>
              <a:rPr lang="fr" dirty="0">
                <a:solidFill>
                  <a:schemeClr val="dk1"/>
                </a:solidFill>
                <a:latin typeface="Georgia"/>
                <a:ea typeface="Calibri"/>
                <a:cs typeface="Georgia"/>
                <a:sym typeface="Calibri"/>
              </a:rPr>
              <a:t> for </a:t>
            </a:r>
            <a:r>
              <a:rPr lang="fr-FR" dirty="0" err="1">
                <a:solidFill>
                  <a:schemeClr val="dk1"/>
                </a:solidFill>
                <a:latin typeface="Georgia"/>
                <a:ea typeface="Calibri"/>
                <a:cs typeface="Georgia"/>
                <a:sym typeface="Calibri"/>
              </a:rPr>
              <a:t>such</a:t>
            </a:r>
            <a:r>
              <a:rPr lang="fr" dirty="0">
                <a:solidFill>
                  <a:schemeClr val="dk1"/>
                </a:solidFill>
                <a:latin typeface="Georgia"/>
                <a:ea typeface="Calibri"/>
                <a:cs typeface="Georgia"/>
                <a:sym typeface="Calibri"/>
              </a:rPr>
              <a:t> repa</a:t>
            </a:r>
            <a:r>
              <a:rPr lang="fr-FR" dirty="0" err="1">
                <a:solidFill>
                  <a:schemeClr val="dk1"/>
                </a:solidFill>
                <a:latin typeface="Georgia"/>
                <a:ea typeface="Calibri"/>
                <a:cs typeface="Georgia"/>
                <a:sym typeface="Calibri"/>
              </a:rPr>
              <a:t>irs</a:t>
            </a:r>
            <a:r>
              <a:rPr lang="fr-FR" dirty="0">
                <a:solidFill>
                  <a:schemeClr val="dk1"/>
                </a:solidFill>
                <a:latin typeface="Georgia"/>
                <a:ea typeface="Calibri"/>
                <a:cs typeface="Georgia"/>
                <a:sym typeface="Calibri"/>
              </a:rPr>
              <a:t>. </a:t>
            </a:r>
          </a:p>
          <a:p>
            <a:pPr marL="285750" lvl="0" indent="-285750">
              <a:buSzPts val="1200"/>
              <a:buFont typeface="Arial"/>
              <a:buChar char="•"/>
            </a:pPr>
            <a:endParaRPr lang="fr-FR" dirty="0">
              <a:solidFill>
                <a:schemeClr val="dk1"/>
              </a:solidFill>
              <a:latin typeface="Georgia"/>
              <a:ea typeface="Calibri"/>
              <a:cs typeface="Georgia"/>
              <a:sym typeface="Calibri"/>
            </a:endParaRPr>
          </a:p>
          <a:p>
            <a:pPr marL="285750" lvl="0" indent="-285750">
              <a:buSzPts val="1200"/>
              <a:buFont typeface="Arial"/>
              <a:buChar char="•"/>
            </a:pPr>
            <a:r>
              <a:rPr lang="fr" dirty="0">
                <a:latin typeface="Georgia"/>
                <a:ea typeface="Calibri"/>
                <a:cs typeface="Georgia"/>
                <a:sym typeface="Calibri"/>
              </a:rPr>
              <a:t>The condition</a:t>
            </a:r>
            <a:r>
              <a:rPr lang="fr-FR" dirty="0">
                <a:latin typeface="Georgia"/>
                <a:ea typeface="Calibri"/>
                <a:cs typeface="Georgia"/>
                <a:sym typeface="Calibri"/>
              </a:rPr>
              <a:t> &amp; </a:t>
            </a:r>
            <a:r>
              <a:rPr lang="fr-FR" dirty="0" err="1">
                <a:latin typeface="Georgia"/>
                <a:ea typeface="Calibri"/>
                <a:cs typeface="Georgia"/>
                <a:sym typeface="Calibri"/>
              </a:rPr>
              <a:t>inventory</a:t>
            </a:r>
            <a:r>
              <a:rPr lang="fr" dirty="0">
                <a:latin typeface="Georgia"/>
                <a:ea typeface="Calibri"/>
                <a:cs typeface="Georgia"/>
                <a:sym typeface="Calibri"/>
              </a:rPr>
              <a:t> report must be signed by</a:t>
            </a:r>
            <a:r>
              <a:rPr lang="fr-FR" dirty="0">
                <a:latin typeface="Georgia"/>
                <a:ea typeface="Calibri"/>
                <a:cs typeface="Georgia"/>
                <a:sym typeface="Calibri"/>
              </a:rPr>
              <a:t> </a:t>
            </a:r>
            <a:r>
              <a:rPr lang="fr-FR" dirty="0" err="1">
                <a:latin typeface="Georgia"/>
                <a:ea typeface="Calibri"/>
                <a:cs typeface="Georgia"/>
                <a:sym typeface="Calibri"/>
              </a:rPr>
              <a:t>both</a:t>
            </a:r>
            <a:r>
              <a:rPr lang="fr" dirty="0">
                <a:latin typeface="Georgia"/>
                <a:ea typeface="Calibri"/>
                <a:cs typeface="Georgia"/>
                <a:sym typeface="Calibri"/>
              </a:rPr>
              <a:t> the owner and the tenant. Each </a:t>
            </a:r>
            <a:r>
              <a:rPr lang="fr-FR" dirty="0">
                <a:latin typeface="Georgia"/>
                <a:ea typeface="Calibri"/>
                <a:cs typeface="Georgia"/>
                <a:sym typeface="Calibri"/>
              </a:rPr>
              <a:t>of </a:t>
            </a:r>
            <a:r>
              <a:rPr lang="fr-FR" dirty="0" err="1">
                <a:latin typeface="Georgia"/>
                <a:ea typeface="Calibri"/>
                <a:cs typeface="Georgia"/>
                <a:sym typeface="Calibri"/>
              </a:rPr>
              <a:t>them</a:t>
            </a:r>
            <a:r>
              <a:rPr lang="fr" dirty="0">
                <a:latin typeface="Georgia"/>
                <a:ea typeface="Calibri"/>
                <a:cs typeface="Georgia"/>
                <a:sym typeface="Calibri"/>
              </a:rPr>
              <a:t> shall keep an identical copy.</a:t>
            </a:r>
          </a:p>
          <a:p>
            <a:pPr lvl="0">
              <a:buSzPts val="1200"/>
            </a:pPr>
            <a:endParaRPr lang="fr" sz="1200" dirty="0"/>
          </a:p>
          <a:p>
            <a:pPr lvl="0">
              <a:buSzPts val="1200"/>
            </a:pPr>
            <a:endParaRPr lang="fr" dirty="0">
              <a:solidFill>
                <a:schemeClr val="dk1"/>
              </a:solidFill>
              <a:latin typeface="Calibri"/>
              <a:ea typeface="Calibri"/>
              <a:cs typeface="Calibri"/>
              <a:sym typeface="Calibri"/>
            </a:endParaRPr>
          </a:p>
          <a:p>
            <a:pPr lvl="0">
              <a:buSzPts val="1200"/>
            </a:pPr>
            <a:endParaRPr lang="fr" dirty="0">
              <a:latin typeface="Calibri"/>
              <a:ea typeface="Calibri"/>
              <a:cs typeface="Calibri"/>
              <a:sym typeface="Calibri"/>
            </a:endParaRPr>
          </a:p>
        </p:txBody>
      </p:sp>
      <p:pic>
        <p:nvPicPr>
          <p:cNvPr id="3" name="Image 2" descr="18-arrow.png">
            <a:hlinkClick r:id="" action="ppaction://hlinkshowjump?jump=previous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pic>
        <p:nvPicPr>
          <p:cNvPr id="4" name="Image 3" descr="18-arrow.png">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5" name="Image 4" descr="iconmonstr-home-5-240.png">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sp>
        <p:nvSpPr>
          <p:cNvPr id="6" name="ZoneTexte 5"/>
          <p:cNvSpPr txBox="1"/>
          <p:nvPr/>
        </p:nvSpPr>
        <p:spPr>
          <a:xfrm>
            <a:off x="901270" y="3483127"/>
            <a:ext cx="7775372" cy="523220"/>
          </a:xfrm>
          <a:prstGeom prst="rect">
            <a:avLst/>
          </a:prstGeom>
          <a:noFill/>
        </p:spPr>
        <p:txBody>
          <a:bodyPr wrap="square" rtlCol="0">
            <a:spAutoFit/>
          </a:bodyPr>
          <a:lstStyle/>
          <a:p>
            <a:pPr lvl="0">
              <a:buSzPts val="1200"/>
            </a:pPr>
            <a:r>
              <a:rPr lang="fr" b="1" dirty="0">
                <a:solidFill>
                  <a:schemeClr val="accent6">
                    <a:lumMod val="75000"/>
                  </a:schemeClr>
                </a:solidFill>
                <a:latin typeface="Georgia"/>
                <a:ea typeface="Calibri"/>
                <a:cs typeface="Georgia"/>
                <a:sym typeface="Calibri"/>
              </a:rPr>
              <a:t>You must return the keys and leave the premises upon completing the condition</a:t>
            </a:r>
            <a:r>
              <a:rPr lang="fr-FR" b="1" dirty="0">
                <a:solidFill>
                  <a:schemeClr val="accent6">
                    <a:lumMod val="75000"/>
                  </a:schemeClr>
                </a:solidFill>
                <a:latin typeface="Georgia"/>
                <a:ea typeface="Calibri"/>
                <a:cs typeface="Georgia"/>
                <a:sym typeface="Calibri"/>
              </a:rPr>
              <a:t> &amp; </a:t>
            </a:r>
            <a:r>
              <a:rPr lang="fr-FR" b="1" dirty="0" err="1">
                <a:solidFill>
                  <a:schemeClr val="accent6">
                    <a:lumMod val="75000"/>
                  </a:schemeClr>
                </a:solidFill>
                <a:latin typeface="Georgia"/>
                <a:ea typeface="Calibri"/>
                <a:cs typeface="Georgia"/>
                <a:sym typeface="Calibri"/>
              </a:rPr>
              <a:t>inventory</a:t>
            </a:r>
            <a:r>
              <a:rPr lang="fr" b="1" dirty="0">
                <a:latin typeface="Calibri"/>
                <a:ea typeface="Calibri"/>
                <a:cs typeface="Calibri"/>
                <a:sym typeface="Calibri"/>
              </a:rPr>
              <a:t> </a:t>
            </a:r>
            <a:r>
              <a:rPr lang="fr" b="1" dirty="0">
                <a:solidFill>
                  <a:schemeClr val="accent6">
                    <a:lumMod val="75000"/>
                  </a:schemeClr>
                </a:solidFill>
                <a:latin typeface="Georgia"/>
                <a:ea typeface="Calibri"/>
                <a:cs typeface="Georgia"/>
                <a:sym typeface="Calibri"/>
              </a:rPr>
              <a:t>report</a:t>
            </a:r>
            <a:r>
              <a:rPr lang="fr" b="1" dirty="0">
                <a:latin typeface="Calibri"/>
                <a:ea typeface="Calibri"/>
                <a:cs typeface="Calibri"/>
                <a:sym typeface="Calibri"/>
              </a:rPr>
              <a:t>.</a:t>
            </a:r>
          </a:p>
        </p:txBody>
      </p:sp>
      <p:pic>
        <p:nvPicPr>
          <p:cNvPr id="7" name="Image 6" descr="7-arrow.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94673" y="3434249"/>
            <a:ext cx="606598" cy="529560"/>
          </a:xfrm>
          <a:prstGeom prst="rect">
            <a:avLst/>
          </a:prstGeom>
        </p:spPr>
      </p:pic>
    </p:spTree>
    <p:extLst>
      <p:ext uri="{BB962C8B-B14F-4D97-AF65-F5344CB8AC3E}">
        <p14:creationId xmlns:p14="http://schemas.microsoft.com/office/powerpoint/2010/main" val="34918234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0896" y="230933"/>
            <a:ext cx="8164336" cy="2354491"/>
          </a:xfrm>
          <a:prstGeom prst="rect">
            <a:avLst/>
          </a:prstGeom>
        </p:spPr>
        <p:txBody>
          <a:bodyPr wrap="square">
            <a:spAutoFit/>
          </a:bodyPr>
          <a:lstStyle/>
          <a:p>
            <a:pPr lvl="0">
              <a:buSzPts val="1800"/>
            </a:pPr>
            <a:r>
              <a:rPr lang="fr" sz="2100" b="1" dirty="0">
                <a:solidFill>
                  <a:srgbClr val="7C4A8B"/>
                </a:solidFill>
                <a:latin typeface="Chalkboard SE Regular"/>
                <a:ea typeface="Calibri"/>
                <a:cs typeface="Chalkboard SE Regular"/>
                <a:sym typeface="Calibri"/>
              </a:rPr>
              <a:t>5.3 Refund of the security deposit</a:t>
            </a:r>
          </a:p>
          <a:p>
            <a:pPr marL="171450" lvl="0" indent="-171450">
              <a:buSzPts val="1800"/>
              <a:buFont typeface="Arial"/>
              <a:buChar char="•"/>
            </a:pPr>
            <a:endParaRPr lang="fr" dirty="0"/>
          </a:p>
          <a:p>
            <a:pPr marL="285750" lvl="0" indent="-285750" algn="just">
              <a:buSzPts val="1200"/>
              <a:buFont typeface="Arial"/>
              <a:buChar char="•"/>
            </a:pPr>
            <a:r>
              <a:rPr lang="fr" dirty="0">
                <a:latin typeface="Georgia"/>
                <a:ea typeface="Calibri"/>
                <a:cs typeface="Georgia"/>
                <a:sym typeface="Calibri"/>
              </a:rPr>
              <a:t>If the landlord </a:t>
            </a:r>
            <a:r>
              <a:rPr lang="fr-FR" dirty="0" err="1">
                <a:latin typeface="Georgia"/>
                <a:ea typeface="Calibri"/>
                <a:cs typeface="Georgia"/>
                <a:sym typeface="Calibri"/>
              </a:rPr>
              <a:t>requires</a:t>
            </a:r>
            <a:r>
              <a:rPr lang="fr-FR" dirty="0">
                <a:latin typeface="Georgia"/>
                <a:ea typeface="Calibri"/>
                <a:cs typeface="Georgia"/>
                <a:sym typeface="Calibri"/>
              </a:rPr>
              <a:t> </a:t>
            </a:r>
            <a:r>
              <a:rPr lang="fr-FR" dirty="0" err="1">
                <a:latin typeface="Georgia"/>
                <a:ea typeface="Calibri"/>
                <a:cs typeface="Georgia"/>
                <a:sym typeface="Calibri"/>
              </a:rPr>
              <a:t>you</a:t>
            </a:r>
            <a:r>
              <a:rPr lang="fr-FR" dirty="0">
                <a:latin typeface="Georgia"/>
                <a:ea typeface="Calibri"/>
                <a:cs typeface="Georgia"/>
                <a:sym typeface="Calibri"/>
              </a:rPr>
              <a:t> to </a:t>
            </a:r>
            <a:r>
              <a:rPr lang="fr-FR" dirty="0" err="1">
                <a:latin typeface="Georgia"/>
                <a:ea typeface="Calibri"/>
                <a:cs typeface="Georgia"/>
                <a:sym typeface="Calibri"/>
              </a:rPr>
              <a:t>pay</a:t>
            </a:r>
            <a:r>
              <a:rPr lang="fr-FR" dirty="0">
                <a:latin typeface="Georgia"/>
                <a:ea typeface="Calibri"/>
                <a:cs typeface="Georgia"/>
                <a:sym typeface="Calibri"/>
              </a:rPr>
              <a:t> </a:t>
            </a:r>
            <a:r>
              <a:rPr lang="fr-FR" dirty="0" err="1">
                <a:latin typeface="Georgia"/>
                <a:ea typeface="Calibri"/>
                <a:cs typeface="Georgia"/>
                <a:sym typeface="Calibri"/>
              </a:rPr>
              <a:t>any</a:t>
            </a:r>
            <a:r>
              <a:rPr lang="fr-FR" dirty="0">
                <a:latin typeface="Georgia"/>
                <a:ea typeface="Calibri"/>
                <a:cs typeface="Georgia"/>
                <a:sym typeface="Calibri"/>
              </a:rPr>
              <a:t> </a:t>
            </a:r>
            <a:r>
              <a:rPr lang="fr-FR" dirty="0" err="1">
                <a:latin typeface="Georgia"/>
                <a:ea typeface="Calibri"/>
                <a:cs typeface="Georgia"/>
                <a:sym typeface="Calibri"/>
              </a:rPr>
              <a:t>repair</a:t>
            </a:r>
            <a:r>
              <a:rPr lang="fr-FR" dirty="0">
                <a:latin typeface="Georgia"/>
                <a:ea typeface="Calibri"/>
                <a:cs typeface="Georgia"/>
                <a:sym typeface="Calibri"/>
              </a:rPr>
              <a:t> </a:t>
            </a:r>
            <a:r>
              <a:rPr lang="fr-FR" dirty="0" err="1">
                <a:latin typeface="Georgia"/>
                <a:ea typeface="Calibri"/>
                <a:cs typeface="Georgia"/>
                <a:sym typeface="Calibri"/>
              </a:rPr>
              <a:t>costs</a:t>
            </a:r>
            <a:r>
              <a:rPr lang="fr" dirty="0">
                <a:latin typeface="Georgia"/>
                <a:ea typeface="Calibri"/>
                <a:cs typeface="Georgia"/>
                <a:sym typeface="Calibri"/>
              </a:rPr>
              <a:t>, these must be </a:t>
            </a:r>
            <a:r>
              <a:rPr lang="fr-FR" dirty="0" err="1">
                <a:latin typeface="Georgia"/>
                <a:ea typeface="Calibri"/>
                <a:cs typeface="Georgia"/>
                <a:sym typeface="Calibri"/>
              </a:rPr>
              <a:t>justified</a:t>
            </a:r>
            <a:r>
              <a:rPr lang="fr-FR" dirty="0">
                <a:latin typeface="Georgia"/>
                <a:ea typeface="Calibri"/>
                <a:cs typeface="Georgia"/>
                <a:sym typeface="Calibri"/>
              </a:rPr>
              <a:t> by an estimation </a:t>
            </a:r>
            <a:r>
              <a:rPr lang="fr-FR" dirty="0" err="1">
                <a:latin typeface="Georgia"/>
                <a:ea typeface="Calibri"/>
                <a:cs typeface="Georgia"/>
                <a:sym typeface="Calibri"/>
              </a:rPr>
              <a:t>from</a:t>
            </a:r>
            <a:r>
              <a:rPr lang="fr-FR" dirty="0">
                <a:latin typeface="Georgia"/>
                <a:ea typeface="Calibri"/>
                <a:cs typeface="Georgia"/>
                <a:sym typeface="Calibri"/>
              </a:rPr>
              <a:t> a </a:t>
            </a:r>
            <a:r>
              <a:rPr lang="fr-FR" dirty="0" err="1">
                <a:latin typeface="Georgia"/>
                <a:ea typeface="Calibri"/>
                <a:cs typeface="Georgia"/>
                <a:sym typeface="Calibri"/>
              </a:rPr>
              <a:t>professional</a:t>
            </a:r>
            <a:r>
              <a:rPr lang="fr-FR" dirty="0">
                <a:latin typeface="Georgia"/>
                <a:ea typeface="Calibri"/>
                <a:cs typeface="Georgia"/>
                <a:sym typeface="Calibri"/>
              </a:rPr>
              <a:t> </a:t>
            </a:r>
            <a:r>
              <a:rPr lang="fr" dirty="0">
                <a:latin typeface="Georgia"/>
                <a:ea typeface="Calibri"/>
                <a:cs typeface="Georgia"/>
                <a:sym typeface="Calibri"/>
              </a:rPr>
              <a:t>or </a:t>
            </a:r>
            <a:r>
              <a:rPr lang="fr-FR" dirty="0">
                <a:latin typeface="Georgia"/>
                <a:ea typeface="Calibri"/>
                <a:cs typeface="Georgia"/>
                <a:sym typeface="Calibri"/>
              </a:rPr>
              <a:t>an </a:t>
            </a:r>
            <a:r>
              <a:rPr lang="fr" dirty="0">
                <a:latin typeface="Georgia"/>
                <a:ea typeface="Calibri"/>
                <a:cs typeface="Georgia"/>
                <a:sym typeface="Calibri"/>
              </a:rPr>
              <a:t>invoices. Some </a:t>
            </a:r>
            <a:r>
              <a:rPr lang="fr-FR" dirty="0">
                <a:latin typeface="Georgia"/>
                <a:ea typeface="Calibri"/>
                <a:cs typeface="Georgia"/>
                <a:sym typeface="Calibri"/>
              </a:rPr>
              <a:t>sorts of </a:t>
            </a:r>
            <a:r>
              <a:rPr lang="fr" dirty="0">
                <a:latin typeface="Georgia"/>
                <a:ea typeface="Calibri"/>
                <a:cs typeface="Georgia"/>
                <a:sym typeface="Calibri"/>
              </a:rPr>
              <a:t>damage may be attributable to you (holes in the walls, damage, lack of maintenance...) but in no case shall the tenant be </a:t>
            </a:r>
            <a:r>
              <a:rPr lang="fr-FR" dirty="0" err="1">
                <a:latin typeface="Georgia"/>
                <a:ea typeface="Calibri"/>
                <a:cs typeface="Georgia"/>
                <a:sym typeface="Calibri"/>
              </a:rPr>
              <a:t>responsible</a:t>
            </a:r>
            <a:r>
              <a:rPr lang="fr-FR" dirty="0">
                <a:latin typeface="Georgia"/>
                <a:ea typeface="Calibri"/>
                <a:cs typeface="Georgia"/>
                <a:sym typeface="Calibri"/>
              </a:rPr>
              <a:t> </a:t>
            </a:r>
            <a:r>
              <a:rPr lang="fr" dirty="0">
                <a:latin typeface="Georgia"/>
                <a:ea typeface="Calibri"/>
                <a:cs typeface="Georgia"/>
                <a:sym typeface="Calibri"/>
              </a:rPr>
              <a:t>for ordinary wear and tear </a:t>
            </a:r>
            <a:r>
              <a:rPr lang="fr-FR" dirty="0">
                <a:latin typeface="Georgia"/>
                <a:ea typeface="Calibri"/>
                <a:cs typeface="Georgia"/>
                <a:sym typeface="Calibri"/>
              </a:rPr>
              <a:t>of the</a:t>
            </a:r>
            <a:r>
              <a:rPr lang="fr" dirty="0">
                <a:latin typeface="Georgia"/>
                <a:ea typeface="Calibri"/>
                <a:cs typeface="Georgia"/>
                <a:sym typeface="Calibri"/>
              </a:rPr>
              <a:t> furniture and equipment.</a:t>
            </a:r>
            <a:endParaRPr lang="fr-FR" dirty="0">
              <a:latin typeface="Georgia"/>
              <a:ea typeface="Calibri"/>
              <a:cs typeface="Georgia"/>
              <a:sym typeface="Calibri"/>
            </a:endParaRPr>
          </a:p>
          <a:p>
            <a:pPr marL="285750" lvl="0" indent="-285750">
              <a:buSzPts val="1200"/>
              <a:buFont typeface="Arial"/>
              <a:buChar char="•"/>
            </a:pPr>
            <a:endParaRPr lang="fr" dirty="0">
              <a:latin typeface="Georgia"/>
              <a:ea typeface="Calibri"/>
              <a:cs typeface="Georgia"/>
              <a:sym typeface="Calibri"/>
            </a:endParaRPr>
          </a:p>
          <a:p>
            <a:pPr marL="285750" lvl="0" indent="-285750">
              <a:buSzPts val="1200"/>
              <a:buFont typeface="Arial"/>
              <a:buChar char="•"/>
            </a:pPr>
            <a:r>
              <a:rPr lang="fr" dirty="0">
                <a:solidFill>
                  <a:schemeClr val="dk1"/>
                </a:solidFill>
                <a:latin typeface="Georgia"/>
                <a:ea typeface="Calibri"/>
                <a:cs typeface="Georgia"/>
                <a:sym typeface="Calibri"/>
              </a:rPr>
              <a:t>If the condition</a:t>
            </a:r>
            <a:r>
              <a:rPr lang="fr-FR" dirty="0">
                <a:solidFill>
                  <a:schemeClr val="dk1"/>
                </a:solidFill>
                <a:latin typeface="Georgia"/>
                <a:ea typeface="Calibri"/>
                <a:cs typeface="Georgia"/>
                <a:sym typeface="Calibri"/>
              </a:rPr>
              <a:t> &amp; </a:t>
            </a:r>
            <a:r>
              <a:rPr lang="fr-FR" dirty="0" err="1">
                <a:solidFill>
                  <a:schemeClr val="dk1"/>
                </a:solidFill>
                <a:latin typeface="Georgia"/>
                <a:ea typeface="Calibri"/>
                <a:cs typeface="Georgia"/>
                <a:sym typeface="Calibri"/>
              </a:rPr>
              <a:t>inventory</a:t>
            </a:r>
            <a:r>
              <a:rPr lang="fr" dirty="0">
                <a:solidFill>
                  <a:schemeClr val="dk1"/>
                </a:solidFill>
                <a:latin typeface="Georgia"/>
                <a:ea typeface="Calibri"/>
                <a:cs typeface="Georgia"/>
                <a:sym typeface="Calibri"/>
              </a:rPr>
              <a:t> report is in conformity with </a:t>
            </a:r>
            <a:r>
              <a:rPr lang="fr-FR" dirty="0">
                <a:solidFill>
                  <a:schemeClr val="dk1"/>
                </a:solidFill>
                <a:latin typeface="Georgia"/>
                <a:ea typeface="Calibri"/>
                <a:cs typeface="Georgia"/>
                <a:sym typeface="Calibri"/>
              </a:rPr>
              <a:t>the </a:t>
            </a:r>
            <a:r>
              <a:rPr lang="fr" dirty="0">
                <a:solidFill>
                  <a:schemeClr val="dk1"/>
                </a:solidFill>
                <a:latin typeface="Georgia"/>
                <a:ea typeface="Calibri"/>
                <a:cs typeface="Georgia"/>
                <a:sym typeface="Calibri"/>
              </a:rPr>
              <a:t>entry</a:t>
            </a:r>
            <a:r>
              <a:rPr lang="fr-FR" dirty="0">
                <a:solidFill>
                  <a:schemeClr val="dk1"/>
                </a:solidFill>
                <a:latin typeface="Georgia"/>
                <a:ea typeface="Calibri"/>
                <a:cs typeface="Georgia"/>
                <a:sym typeface="Calibri"/>
              </a:rPr>
              <a:t> one</a:t>
            </a:r>
            <a:r>
              <a:rPr lang="fr" dirty="0">
                <a:solidFill>
                  <a:schemeClr val="dk1"/>
                </a:solidFill>
                <a:latin typeface="Georgia"/>
                <a:ea typeface="Calibri"/>
                <a:cs typeface="Georgia"/>
                <a:sym typeface="Calibri"/>
              </a:rPr>
              <a:t>, the</a:t>
            </a:r>
            <a:r>
              <a:rPr lang="fr-FR"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payback</a:t>
            </a:r>
            <a:r>
              <a:rPr lang="fr" dirty="0">
                <a:solidFill>
                  <a:schemeClr val="dk1"/>
                </a:solidFill>
                <a:latin typeface="Georgia"/>
                <a:ea typeface="Calibri"/>
                <a:cs typeface="Georgia"/>
                <a:sym typeface="Calibri"/>
              </a:rPr>
              <a:t> period </a:t>
            </a:r>
            <a:r>
              <a:rPr lang="fr-FR" dirty="0">
                <a:solidFill>
                  <a:schemeClr val="dk1"/>
                </a:solidFill>
                <a:latin typeface="Georgia"/>
                <a:ea typeface="Calibri"/>
                <a:cs typeface="Georgia"/>
                <a:sym typeface="Calibri"/>
              </a:rPr>
              <a:t>of</a:t>
            </a:r>
            <a:r>
              <a:rPr lang="fr" dirty="0">
                <a:solidFill>
                  <a:schemeClr val="dk1"/>
                </a:solidFill>
                <a:latin typeface="Georgia"/>
                <a:ea typeface="Calibri"/>
                <a:cs typeface="Georgia"/>
                <a:sym typeface="Calibri"/>
              </a:rPr>
              <a:t> the security deposit is reduced to 1 month. Otherwise, it must be </a:t>
            </a:r>
            <a:r>
              <a:rPr lang="fr-FR" dirty="0" err="1">
                <a:solidFill>
                  <a:schemeClr val="dk1"/>
                </a:solidFill>
                <a:latin typeface="Georgia"/>
                <a:ea typeface="Calibri"/>
                <a:cs typeface="Georgia"/>
                <a:sym typeface="Calibri"/>
              </a:rPr>
              <a:t>paid</a:t>
            </a:r>
            <a:r>
              <a:rPr lang="fr-FR" dirty="0">
                <a:solidFill>
                  <a:schemeClr val="dk1"/>
                </a:solidFill>
                <a:latin typeface="Georgia"/>
                <a:ea typeface="Calibri"/>
                <a:cs typeface="Georgia"/>
                <a:sym typeface="Calibri"/>
              </a:rPr>
              <a:t> back</a:t>
            </a:r>
            <a:r>
              <a:rPr lang="fr" dirty="0">
                <a:solidFill>
                  <a:schemeClr val="dk1"/>
                </a:solidFill>
                <a:latin typeface="Georgia"/>
                <a:ea typeface="Calibri"/>
                <a:cs typeface="Georgia"/>
                <a:sym typeface="Calibri"/>
              </a:rPr>
              <a:t> to you within 2 months </a:t>
            </a:r>
            <a:r>
              <a:rPr lang="fr-FR" dirty="0" err="1">
                <a:solidFill>
                  <a:schemeClr val="dk1"/>
                </a:solidFill>
                <a:latin typeface="Georgia"/>
                <a:ea typeface="Calibri"/>
                <a:cs typeface="Georgia"/>
                <a:sym typeface="Calibri"/>
              </a:rPr>
              <a:t>after</a:t>
            </a:r>
            <a:r>
              <a:rPr lang="fr" dirty="0">
                <a:solidFill>
                  <a:schemeClr val="dk1"/>
                </a:solidFill>
                <a:latin typeface="Georgia"/>
                <a:ea typeface="Calibri"/>
                <a:cs typeface="Georgia"/>
                <a:sym typeface="Calibri"/>
              </a:rPr>
              <a:t> leaving the premises.</a:t>
            </a:r>
            <a:endParaRPr lang="fr" dirty="0">
              <a:latin typeface="Georgia"/>
              <a:cs typeface="Georgia"/>
            </a:endParaRPr>
          </a:p>
        </p:txBody>
      </p:sp>
      <p:pic>
        <p:nvPicPr>
          <p:cNvPr id="3" name="Image 2" descr="18-arrow.png">
            <a:hlinkClick r:id="" action="ppaction://hlinkshowjump?jump=previous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pic>
        <p:nvPicPr>
          <p:cNvPr id="4" name="Image 3" descr="18-arrow.png">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5" name="Image 4" descr="iconmonstr-home-5-240.png">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sp>
        <p:nvSpPr>
          <p:cNvPr id="6" name="ZoneTexte 5"/>
          <p:cNvSpPr txBox="1"/>
          <p:nvPr/>
        </p:nvSpPr>
        <p:spPr>
          <a:xfrm>
            <a:off x="837494" y="3022657"/>
            <a:ext cx="7841184" cy="738664"/>
          </a:xfrm>
          <a:prstGeom prst="rect">
            <a:avLst/>
          </a:prstGeom>
          <a:noFill/>
        </p:spPr>
        <p:txBody>
          <a:bodyPr wrap="square" rtlCol="0">
            <a:spAutoFit/>
          </a:bodyPr>
          <a:lstStyle/>
          <a:p>
            <a:r>
              <a:rPr lang="fr" b="1" dirty="0">
                <a:solidFill>
                  <a:schemeClr val="accent6">
                    <a:lumMod val="75000"/>
                  </a:schemeClr>
                </a:solidFill>
                <a:latin typeface="Georgia"/>
                <a:ea typeface="Calibri"/>
                <a:cs typeface="Georgia"/>
                <a:sym typeface="Calibri"/>
              </a:rPr>
              <a:t>If necessary, remember to keep your French bank account open during this period so that the amount can be transferred back to you.</a:t>
            </a:r>
          </a:p>
          <a:p>
            <a:endParaRPr lang="fr-FR" dirty="0"/>
          </a:p>
        </p:txBody>
      </p:sp>
      <p:pic>
        <p:nvPicPr>
          <p:cNvPr id="7" name="Image 6" descr="7-arrow.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0896" y="3022657"/>
            <a:ext cx="606598" cy="529560"/>
          </a:xfrm>
          <a:prstGeom prst="rect">
            <a:avLst/>
          </a:prstGeom>
        </p:spPr>
      </p:pic>
    </p:spTree>
    <p:extLst>
      <p:ext uri="{BB962C8B-B14F-4D97-AF65-F5344CB8AC3E}">
        <p14:creationId xmlns:p14="http://schemas.microsoft.com/office/powerpoint/2010/main" val="224903717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3867" y="230933"/>
            <a:ext cx="8658594" cy="2785378"/>
          </a:xfrm>
          <a:prstGeom prst="rect">
            <a:avLst/>
          </a:prstGeom>
        </p:spPr>
        <p:txBody>
          <a:bodyPr wrap="square">
            <a:spAutoFit/>
          </a:bodyPr>
          <a:lstStyle/>
          <a:p>
            <a:pPr lvl="0">
              <a:buSzPts val="2100"/>
            </a:pPr>
            <a:r>
              <a:rPr lang="fr" sz="2100" b="1" dirty="0">
                <a:solidFill>
                  <a:schemeClr val="accent6">
                    <a:lumMod val="75000"/>
                  </a:schemeClr>
                </a:solidFill>
                <a:latin typeface="Chalkboard SE Regular"/>
                <a:ea typeface="Calibri"/>
                <a:cs typeface="Chalkboard SE Regular"/>
                <a:sym typeface="Calibri"/>
              </a:rPr>
              <a:t>5.</a:t>
            </a:r>
            <a:r>
              <a:rPr lang="fr-FR" sz="2100" b="1" dirty="0">
                <a:solidFill>
                  <a:schemeClr val="accent6">
                    <a:lumMod val="75000"/>
                  </a:schemeClr>
                </a:solidFill>
                <a:latin typeface="Chalkboard SE Regular"/>
                <a:ea typeface="Calibri"/>
                <a:cs typeface="Chalkboard SE Regular"/>
                <a:sym typeface="Calibri"/>
              </a:rPr>
              <a:t>4</a:t>
            </a:r>
            <a:r>
              <a:rPr lang="fr" sz="2100" b="1" dirty="0">
                <a:solidFill>
                  <a:schemeClr val="accent6">
                    <a:lumMod val="75000"/>
                  </a:schemeClr>
                </a:solidFill>
                <a:latin typeface="Chalkboard SE Regular"/>
                <a:ea typeface="Calibri"/>
                <a:cs typeface="Chalkboard SE Regular"/>
                <a:sym typeface="Calibri"/>
              </a:rPr>
              <a:t> </a:t>
            </a:r>
            <a:r>
              <a:rPr lang="fr-FR" sz="2100" b="1" dirty="0" err="1">
                <a:solidFill>
                  <a:schemeClr val="accent6">
                    <a:lumMod val="75000"/>
                  </a:schemeClr>
                </a:solidFill>
                <a:latin typeface="Chalkboard SE Regular"/>
                <a:ea typeface="Calibri"/>
                <a:cs typeface="Chalkboard SE Regular"/>
                <a:sym typeface="Calibri"/>
              </a:rPr>
              <a:t>To-do</a:t>
            </a:r>
            <a:r>
              <a:rPr lang="fr-FR" sz="2100" b="1" dirty="0">
                <a:solidFill>
                  <a:schemeClr val="accent6">
                    <a:lumMod val="75000"/>
                  </a:schemeClr>
                </a:solidFill>
                <a:latin typeface="Chalkboard SE Regular"/>
                <a:ea typeface="Calibri"/>
                <a:cs typeface="Chalkboard SE Regular"/>
                <a:sym typeface="Calibri"/>
              </a:rPr>
              <a:t> b</a:t>
            </a:r>
            <a:r>
              <a:rPr lang="fr" sz="2100" b="1" dirty="0">
                <a:solidFill>
                  <a:schemeClr val="accent6">
                    <a:lumMod val="75000"/>
                  </a:schemeClr>
                </a:solidFill>
                <a:latin typeface="Chalkboard SE Regular"/>
                <a:ea typeface="Calibri"/>
                <a:cs typeface="Chalkboard SE Regular"/>
                <a:sym typeface="Calibri"/>
              </a:rPr>
              <a:t>efore </a:t>
            </a:r>
            <a:r>
              <a:rPr lang="fr-FR" sz="2100" b="1" dirty="0" err="1">
                <a:solidFill>
                  <a:schemeClr val="accent6">
                    <a:lumMod val="75000"/>
                  </a:schemeClr>
                </a:solidFill>
                <a:latin typeface="Chalkboard SE Regular"/>
                <a:ea typeface="Calibri"/>
                <a:cs typeface="Chalkboard SE Regular"/>
                <a:sym typeface="Calibri"/>
              </a:rPr>
              <a:t>you</a:t>
            </a:r>
            <a:r>
              <a:rPr lang="fr-FR" sz="2100" b="1" dirty="0">
                <a:solidFill>
                  <a:schemeClr val="accent6">
                    <a:lumMod val="75000"/>
                  </a:schemeClr>
                </a:solidFill>
                <a:latin typeface="Chalkboard SE Regular"/>
                <a:ea typeface="Calibri"/>
                <a:cs typeface="Chalkboard SE Regular"/>
                <a:sym typeface="Calibri"/>
              </a:rPr>
              <a:t> </a:t>
            </a:r>
            <a:r>
              <a:rPr lang="fr-FR" sz="2100" b="1" dirty="0" err="1">
                <a:solidFill>
                  <a:schemeClr val="accent6">
                    <a:lumMod val="75000"/>
                  </a:schemeClr>
                </a:solidFill>
                <a:latin typeface="Chalkboard SE Regular"/>
                <a:ea typeface="Calibri"/>
                <a:cs typeface="Chalkboard SE Regular"/>
                <a:sym typeface="Calibri"/>
              </a:rPr>
              <a:t>leave</a:t>
            </a:r>
            <a:r>
              <a:rPr lang="fr-FR" sz="2100" b="1" dirty="0">
                <a:solidFill>
                  <a:schemeClr val="accent6">
                    <a:lumMod val="75000"/>
                  </a:schemeClr>
                </a:solidFill>
                <a:latin typeface="Chalkboard SE Regular"/>
                <a:ea typeface="Calibri"/>
                <a:cs typeface="Chalkboard SE Regular"/>
                <a:sym typeface="Calibri"/>
              </a:rPr>
              <a:t> </a:t>
            </a:r>
          </a:p>
          <a:p>
            <a:pPr lvl="0">
              <a:buSzPts val="2100"/>
            </a:pPr>
            <a:endParaRPr lang="fr" b="1" dirty="0">
              <a:solidFill>
                <a:schemeClr val="accent6">
                  <a:lumMod val="75000"/>
                </a:schemeClr>
              </a:solidFill>
              <a:latin typeface="Chalkboard SE Regular"/>
              <a:ea typeface="Calibri"/>
              <a:cs typeface="Chalkboard SE Regular"/>
              <a:sym typeface="Calibri"/>
            </a:endParaRPr>
          </a:p>
          <a:p>
            <a:pPr marL="215900" lvl="0" indent="-215900">
              <a:buSzPts val="1400"/>
              <a:buFont typeface="Noto Sans Symbols"/>
              <a:buChar char="✓"/>
            </a:pPr>
            <a:r>
              <a:rPr lang="fr-FR" dirty="0" err="1">
                <a:latin typeface="Georgia"/>
                <a:ea typeface="Calibri"/>
                <a:cs typeface="Georgia"/>
                <a:sym typeface="Calibri"/>
              </a:rPr>
              <a:t>Communicate</a:t>
            </a:r>
            <a:r>
              <a:rPr lang="fr-FR" dirty="0">
                <a:latin typeface="Georgia"/>
                <a:ea typeface="Calibri"/>
                <a:cs typeface="Georgia"/>
                <a:sym typeface="Calibri"/>
              </a:rPr>
              <a:t> </a:t>
            </a:r>
            <a:r>
              <a:rPr lang="fr-FR" dirty="0" err="1">
                <a:latin typeface="Georgia"/>
                <a:ea typeface="Calibri"/>
                <a:cs typeface="Georgia"/>
                <a:sym typeface="Calibri"/>
              </a:rPr>
              <a:t>your</a:t>
            </a:r>
            <a:r>
              <a:rPr lang="fr-FR" dirty="0">
                <a:latin typeface="Georgia"/>
                <a:ea typeface="Calibri"/>
                <a:cs typeface="Georgia"/>
                <a:sym typeface="Calibri"/>
              </a:rPr>
              <a:t> new </a:t>
            </a:r>
            <a:r>
              <a:rPr lang="fr" dirty="0">
                <a:latin typeface="Georgia"/>
                <a:ea typeface="Calibri"/>
                <a:cs typeface="Georgia"/>
                <a:sym typeface="Calibri"/>
              </a:rPr>
              <a:t>address to your landlord or your agency when you leave the premises</a:t>
            </a:r>
            <a:endParaRPr lang="fr-FR" dirty="0">
              <a:latin typeface="Georgia"/>
              <a:ea typeface="Calibri"/>
              <a:cs typeface="Georgia"/>
              <a:sym typeface="Calibri"/>
            </a:endParaRPr>
          </a:p>
          <a:p>
            <a:pPr marL="215900" lvl="0" indent="-215900">
              <a:buSzPts val="1400"/>
              <a:buFont typeface="Noto Sans Symbols"/>
              <a:buChar char="✓"/>
            </a:pPr>
            <a:endParaRPr lang="fr" dirty="0">
              <a:latin typeface="Georgia"/>
              <a:cs typeface="Georgia"/>
            </a:endParaRPr>
          </a:p>
          <a:p>
            <a:pPr marL="215900" lvl="0" indent="-215900">
              <a:buSzPts val="1400"/>
              <a:buFont typeface="Noto Sans Symbols"/>
              <a:buChar char="✓"/>
            </a:pPr>
            <a:r>
              <a:rPr lang="fr-FR" dirty="0" err="1">
                <a:latin typeface="Georgia"/>
                <a:ea typeface="Calibri"/>
                <a:cs typeface="Georgia"/>
                <a:sym typeface="Calibri"/>
              </a:rPr>
              <a:t>Consider</a:t>
            </a:r>
            <a:r>
              <a:rPr lang="fr-FR" dirty="0">
                <a:latin typeface="Georgia"/>
                <a:ea typeface="Calibri"/>
                <a:cs typeface="Georgia"/>
                <a:sym typeface="Calibri"/>
              </a:rPr>
              <a:t> </a:t>
            </a:r>
            <a:r>
              <a:rPr lang="fr" dirty="0">
                <a:latin typeface="Georgia"/>
                <a:ea typeface="Calibri"/>
                <a:cs typeface="Georgia"/>
                <a:sym typeface="Calibri"/>
              </a:rPr>
              <a:t>forwarding your </a:t>
            </a:r>
            <a:r>
              <a:rPr lang="fr-FR" dirty="0" err="1">
                <a:latin typeface="Georgia"/>
                <a:ea typeface="Calibri"/>
                <a:cs typeface="Georgia"/>
                <a:sym typeface="Calibri"/>
              </a:rPr>
              <a:t>personal</a:t>
            </a:r>
            <a:r>
              <a:rPr lang="fr-FR" dirty="0">
                <a:latin typeface="Georgia"/>
                <a:ea typeface="Calibri"/>
                <a:cs typeface="Georgia"/>
                <a:sym typeface="Calibri"/>
              </a:rPr>
              <a:t> </a:t>
            </a:r>
            <a:r>
              <a:rPr lang="fr" dirty="0">
                <a:latin typeface="Georgia"/>
                <a:ea typeface="Calibri"/>
                <a:cs typeface="Georgia"/>
                <a:sym typeface="Calibri"/>
              </a:rPr>
              <a:t>mail</a:t>
            </a:r>
            <a:r>
              <a:rPr lang="fr-FR" dirty="0">
                <a:latin typeface="Georgia"/>
                <a:ea typeface="Calibri"/>
                <a:cs typeface="Georgia"/>
                <a:sym typeface="Calibri"/>
              </a:rPr>
              <a:t> to </a:t>
            </a:r>
            <a:r>
              <a:rPr lang="fr-FR" dirty="0" err="1">
                <a:latin typeface="Georgia"/>
                <a:ea typeface="Calibri"/>
                <a:cs typeface="Georgia"/>
                <a:sym typeface="Calibri"/>
              </a:rPr>
              <a:t>your</a:t>
            </a:r>
            <a:r>
              <a:rPr lang="fr-FR" dirty="0">
                <a:latin typeface="Georgia"/>
                <a:ea typeface="Calibri"/>
                <a:cs typeface="Georgia"/>
                <a:sym typeface="Calibri"/>
              </a:rPr>
              <a:t> new </a:t>
            </a:r>
            <a:r>
              <a:rPr lang="fr-FR" dirty="0" err="1">
                <a:latin typeface="Georgia"/>
                <a:ea typeface="Calibri"/>
                <a:cs typeface="Georgia"/>
                <a:sym typeface="Calibri"/>
              </a:rPr>
              <a:t>address</a:t>
            </a:r>
            <a:endParaRPr lang="fr-FR" dirty="0">
              <a:latin typeface="Georgia"/>
              <a:ea typeface="Calibri"/>
              <a:cs typeface="Georgia"/>
              <a:sym typeface="Calibri"/>
            </a:endParaRPr>
          </a:p>
          <a:p>
            <a:pPr marL="215900" lvl="0" indent="-215900">
              <a:buSzPts val="1400"/>
              <a:buFont typeface="Noto Sans Symbols"/>
              <a:buChar char="✓"/>
            </a:pPr>
            <a:endParaRPr lang="fr" dirty="0">
              <a:latin typeface="Georgia"/>
              <a:cs typeface="Georgia"/>
            </a:endParaRPr>
          </a:p>
          <a:p>
            <a:pPr marL="215900" lvl="0" indent="-215900">
              <a:buSzPts val="1400"/>
              <a:buFont typeface="Noto Sans Symbols"/>
              <a:buChar char="✓"/>
            </a:pPr>
            <a:r>
              <a:rPr lang="fr" dirty="0">
                <a:latin typeface="Georgia"/>
                <a:ea typeface="Calibri"/>
                <a:cs typeface="Georgia"/>
                <a:sym typeface="Calibri"/>
              </a:rPr>
              <a:t>Cancel your different subscriptions (electricity, gas, internet, telephone) and your home insurance</a:t>
            </a:r>
            <a:endParaRPr lang="fr-FR" dirty="0">
              <a:latin typeface="Georgia"/>
              <a:ea typeface="Calibri"/>
              <a:cs typeface="Georgia"/>
              <a:sym typeface="Calibri"/>
            </a:endParaRPr>
          </a:p>
          <a:p>
            <a:pPr marL="215900" lvl="0" indent="-215900">
              <a:buSzPts val="1400"/>
              <a:buFont typeface="Noto Sans Symbols"/>
              <a:buChar char="✓"/>
            </a:pPr>
            <a:endParaRPr lang="fr" dirty="0">
              <a:latin typeface="Georgia"/>
              <a:cs typeface="Georgia"/>
            </a:endParaRPr>
          </a:p>
          <a:p>
            <a:pPr marL="215900" lvl="0" indent="-215900">
              <a:buSzPts val="1400"/>
              <a:buFont typeface="Noto Sans Symbols"/>
              <a:buChar char="✓"/>
            </a:pPr>
            <a:r>
              <a:rPr lang="fr-FR" dirty="0" err="1">
                <a:latin typeface="Georgia"/>
                <a:ea typeface="Calibri"/>
                <a:cs typeface="Georgia"/>
                <a:sym typeface="Calibri"/>
              </a:rPr>
              <a:t>Send</a:t>
            </a:r>
            <a:r>
              <a:rPr lang="fr-FR" dirty="0">
                <a:latin typeface="Georgia"/>
                <a:ea typeface="Calibri"/>
                <a:cs typeface="Georgia"/>
                <a:sym typeface="Calibri"/>
              </a:rPr>
              <a:t> a notification to </a:t>
            </a:r>
            <a:r>
              <a:rPr lang="fr" dirty="0">
                <a:latin typeface="Georgia"/>
                <a:ea typeface="Calibri"/>
                <a:cs typeface="Georgia"/>
                <a:sym typeface="Calibri"/>
              </a:rPr>
              <a:t>your tax office </a:t>
            </a:r>
            <a:r>
              <a:rPr lang="fr-FR" dirty="0">
                <a:latin typeface="Georgia"/>
                <a:ea typeface="Calibri"/>
                <a:cs typeface="Georgia"/>
                <a:sym typeface="Calibri"/>
              </a:rPr>
              <a:t>about</a:t>
            </a:r>
            <a:r>
              <a:rPr lang="fr" dirty="0">
                <a:latin typeface="Georgia"/>
                <a:ea typeface="Calibri"/>
                <a:cs typeface="Georgia"/>
                <a:sym typeface="Calibri"/>
              </a:rPr>
              <a:t> your new address</a:t>
            </a:r>
            <a:endParaRPr lang="fr-FR" dirty="0">
              <a:latin typeface="Georgia"/>
              <a:ea typeface="Calibri"/>
              <a:cs typeface="Georgia"/>
              <a:sym typeface="Calibri"/>
            </a:endParaRPr>
          </a:p>
          <a:p>
            <a:pPr marL="215900" lvl="0" indent="-215900">
              <a:buSzPts val="1400"/>
              <a:buFont typeface="Noto Sans Symbols"/>
              <a:buChar char="✓"/>
            </a:pPr>
            <a:endParaRPr lang="fr" dirty="0">
              <a:latin typeface="Georgia"/>
              <a:ea typeface="Calibri"/>
              <a:cs typeface="Georgia"/>
              <a:sym typeface="Calibri"/>
            </a:endParaRPr>
          </a:p>
          <a:p>
            <a:pPr marL="215900" lvl="0" indent="-215900">
              <a:buSzPts val="1400"/>
              <a:buFont typeface="Noto Sans Symbols"/>
              <a:buChar char="✓"/>
            </a:pPr>
            <a:r>
              <a:rPr lang="fr" dirty="0">
                <a:latin typeface="Georgia"/>
                <a:ea typeface="Calibri"/>
                <a:cs typeface="Georgia"/>
                <a:sym typeface="Calibri"/>
              </a:rPr>
              <a:t>For non-European Union citizens</a:t>
            </a:r>
            <a:r>
              <a:rPr lang="fr-FR" dirty="0">
                <a:latin typeface="Georgia"/>
                <a:ea typeface="Calibri"/>
                <a:cs typeface="Georgia"/>
                <a:sym typeface="Calibri"/>
              </a:rPr>
              <a:t>:</a:t>
            </a:r>
            <a:r>
              <a:rPr lang="fr" dirty="0">
                <a:latin typeface="Georgia"/>
                <a:ea typeface="Calibri"/>
                <a:cs typeface="Georgia"/>
                <a:sym typeface="Calibri"/>
              </a:rPr>
              <a:t> if you move to another city in France, you must inform the Prefecture of your new loca</a:t>
            </a:r>
            <a:r>
              <a:rPr lang="fr-FR" dirty="0" err="1">
                <a:latin typeface="Georgia"/>
                <a:ea typeface="Calibri"/>
                <a:cs typeface="Georgia"/>
                <a:sym typeface="Calibri"/>
              </a:rPr>
              <a:t>tion</a:t>
            </a:r>
            <a:endParaRPr lang="fr" dirty="0">
              <a:latin typeface="Georgia"/>
              <a:cs typeface="Georgia"/>
            </a:endParaRPr>
          </a:p>
        </p:txBody>
      </p:sp>
      <p:sp>
        <p:nvSpPr>
          <p:cNvPr id="4" name="Rectangle 3"/>
          <p:cNvSpPr/>
          <p:nvPr/>
        </p:nvSpPr>
        <p:spPr>
          <a:xfrm>
            <a:off x="924309" y="3609656"/>
            <a:ext cx="7778960" cy="738664"/>
          </a:xfrm>
          <a:prstGeom prst="rect">
            <a:avLst/>
          </a:prstGeom>
        </p:spPr>
        <p:txBody>
          <a:bodyPr wrap="square">
            <a:spAutoFit/>
          </a:bodyPr>
          <a:lstStyle/>
          <a:p>
            <a:pPr marL="215900" lvl="0" indent="-127000">
              <a:buClr>
                <a:schemeClr val="dk1"/>
              </a:buClr>
              <a:buSzPts val="1400"/>
            </a:pPr>
            <a:endParaRPr lang="fr-FR" dirty="0">
              <a:latin typeface="Calibri"/>
              <a:ea typeface="Calibri"/>
              <a:cs typeface="Calibri"/>
              <a:sym typeface="Calibri"/>
            </a:endParaRPr>
          </a:p>
          <a:p>
            <a:pPr lvl="0">
              <a:buSzPts val="1400"/>
            </a:pPr>
            <a:r>
              <a:rPr lang="fr-FR" sz="1300" b="1" dirty="0">
                <a:solidFill>
                  <a:schemeClr val="accent6">
                    <a:lumMod val="75000"/>
                  </a:schemeClr>
                </a:solidFill>
                <a:latin typeface="Georgia"/>
                <a:ea typeface="Calibri"/>
                <a:cs typeface="Georgia"/>
                <a:sym typeface="Calibri"/>
                <a:hlinkClick r:id="rId2"/>
              </a:rPr>
              <a:t>Contact your EURAXESS Service Centre</a:t>
            </a:r>
            <a:r>
              <a:rPr lang="fr-FR" sz="1300" b="1" dirty="0">
                <a:solidFill>
                  <a:schemeClr val="accent6">
                    <a:lumMod val="75000"/>
                  </a:schemeClr>
                </a:solidFill>
                <a:latin typeface="Georgia"/>
                <a:ea typeface="Calibri"/>
                <a:cs typeface="Georgia"/>
                <a:sym typeface="Calibri"/>
              </a:rPr>
              <a:t> few </a:t>
            </a:r>
            <a:r>
              <a:rPr lang="fr-FR" sz="1300" b="1" dirty="0" err="1">
                <a:solidFill>
                  <a:schemeClr val="accent6">
                    <a:lumMod val="75000"/>
                  </a:schemeClr>
                </a:solidFill>
                <a:latin typeface="Georgia"/>
                <a:ea typeface="Calibri"/>
                <a:cs typeface="Georgia"/>
                <a:sym typeface="Calibri"/>
              </a:rPr>
              <a:t>weeks</a:t>
            </a:r>
            <a:r>
              <a:rPr lang="fr-FR" sz="1300" b="1" dirty="0">
                <a:solidFill>
                  <a:schemeClr val="accent6">
                    <a:lumMod val="75000"/>
                  </a:schemeClr>
                </a:solidFill>
                <a:latin typeface="Georgia"/>
                <a:ea typeface="Calibri"/>
                <a:cs typeface="Georgia"/>
                <a:sym typeface="Calibri"/>
              </a:rPr>
              <a:t> </a:t>
            </a:r>
            <a:r>
              <a:rPr lang="fr-FR" sz="1300" b="1" dirty="0" err="1">
                <a:solidFill>
                  <a:schemeClr val="accent6">
                    <a:lumMod val="75000"/>
                  </a:schemeClr>
                </a:solidFill>
                <a:latin typeface="Georgia"/>
                <a:ea typeface="Calibri"/>
                <a:cs typeface="Georgia"/>
                <a:sym typeface="Calibri"/>
              </a:rPr>
              <a:t>prior</a:t>
            </a:r>
            <a:r>
              <a:rPr lang="fr-FR" sz="1300" b="1" dirty="0">
                <a:solidFill>
                  <a:schemeClr val="accent6">
                    <a:lumMod val="75000"/>
                  </a:schemeClr>
                </a:solidFill>
                <a:latin typeface="Georgia"/>
                <a:ea typeface="Calibri"/>
                <a:cs typeface="Georgia"/>
                <a:sym typeface="Calibri"/>
              </a:rPr>
              <a:t> to </a:t>
            </a:r>
            <a:r>
              <a:rPr lang="fr-FR" sz="1300" b="1" dirty="0" err="1">
                <a:solidFill>
                  <a:schemeClr val="accent6">
                    <a:lumMod val="75000"/>
                  </a:schemeClr>
                </a:solidFill>
                <a:latin typeface="Georgia"/>
                <a:ea typeface="Calibri"/>
                <a:cs typeface="Georgia"/>
                <a:sym typeface="Calibri"/>
              </a:rPr>
              <a:t>your</a:t>
            </a:r>
            <a:r>
              <a:rPr lang="fr-FR" sz="1300" b="1" dirty="0">
                <a:solidFill>
                  <a:schemeClr val="accent6">
                    <a:lumMod val="75000"/>
                  </a:schemeClr>
                </a:solidFill>
                <a:latin typeface="Georgia"/>
                <a:ea typeface="Calibri"/>
                <a:cs typeface="Georgia"/>
                <a:sym typeface="Calibri"/>
              </a:rPr>
              <a:t> </a:t>
            </a:r>
            <a:r>
              <a:rPr lang="fr-FR" sz="1300" b="1" dirty="0" err="1">
                <a:solidFill>
                  <a:schemeClr val="accent6">
                    <a:lumMod val="75000"/>
                  </a:schemeClr>
                </a:solidFill>
                <a:latin typeface="Georgia"/>
                <a:ea typeface="Calibri"/>
                <a:cs typeface="Georgia"/>
                <a:sym typeface="Calibri"/>
              </a:rPr>
              <a:t>departure</a:t>
            </a:r>
            <a:r>
              <a:rPr lang="fr-FR" sz="1300" b="1" dirty="0">
                <a:solidFill>
                  <a:schemeClr val="accent6">
                    <a:lumMod val="75000"/>
                  </a:schemeClr>
                </a:solidFill>
                <a:latin typeface="Georgia"/>
                <a:ea typeface="Calibri"/>
                <a:cs typeface="Georgia"/>
                <a:sym typeface="Calibri"/>
              </a:rPr>
              <a:t> if </a:t>
            </a:r>
            <a:r>
              <a:rPr lang="fr-FR" sz="1300" b="1" dirty="0" err="1">
                <a:solidFill>
                  <a:schemeClr val="accent6">
                    <a:lumMod val="75000"/>
                  </a:schemeClr>
                </a:solidFill>
                <a:latin typeface="Georgia"/>
                <a:ea typeface="Calibri"/>
                <a:cs typeface="Georgia"/>
                <a:sym typeface="Calibri"/>
              </a:rPr>
              <a:t>you</a:t>
            </a:r>
            <a:r>
              <a:rPr lang="fr-FR" sz="1300" b="1" dirty="0">
                <a:solidFill>
                  <a:schemeClr val="accent6">
                    <a:lumMod val="75000"/>
                  </a:schemeClr>
                </a:solidFill>
                <a:latin typeface="Georgia"/>
                <a:ea typeface="Calibri"/>
                <a:cs typeface="Georgia"/>
                <a:sym typeface="Calibri"/>
              </a:rPr>
              <a:t> </a:t>
            </a:r>
            <a:r>
              <a:rPr lang="fr-FR" sz="1300" b="1" dirty="0" err="1">
                <a:solidFill>
                  <a:schemeClr val="accent6">
                    <a:lumMod val="75000"/>
                  </a:schemeClr>
                </a:solidFill>
                <a:latin typeface="Georgia"/>
                <a:ea typeface="Calibri"/>
                <a:cs typeface="Georgia"/>
                <a:sym typeface="Calibri"/>
              </a:rPr>
              <a:t>need</a:t>
            </a:r>
            <a:r>
              <a:rPr lang="fr-FR" sz="1300" b="1" dirty="0">
                <a:solidFill>
                  <a:schemeClr val="accent6">
                    <a:lumMod val="75000"/>
                  </a:schemeClr>
                </a:solidFill>
                <a:latin typeface="Georgia"/>
                <a:ea typeface="Calibri"/>
                <a:cs typeface="Georgia"/>
                <a:sym typeface="Calibri"/>
              </a:rPr>
              <a:t> guidance </a:t>
            </a:r>
            <a:r>
              <a:rPr lang="fr-FR" sz="1300" b="1" dirty="0" err="1">
                <a:solidFill>
                  <a:schemeClr val="accent6">
                    <a:lumMod val="75000"/>
                  </a:schemeClr>
                </a:solidFill>
                <a:latin typeface="Georgia"/>
                <a:ea typeface="Calibri"/>
                <a:cs typeface="Georgia"/>
                <a:sym typeface="Calibri"/>
              </a:rPr>
              <a:t>with</a:t>
            </a:r>
            <a:r>
              <a:rPr lang="fr-FR" sz="1300" b="1" dirty="0">
                <a:solidFill>
                  <a:schemeClr val="accent6">
                    <a:lumMod val="75000"/>
                  </a:schemeClr>
                </a:solidFill>
                <a:latin typeface="Georgia"/>
                <a:ea typeface="Calibri"/>
                <a:cs typeface="Georgia"/>
                <a:sym typeface="Calibri"/>
              </a:rPr>
              <a:t> </a:t>
            </a:r>
            <a:r>
              <a:rPr lang="fr-FR" sz="1300" b="1" dirty="0" err="1">
                <a:solidFill>
                  <a:schemeClr val="accent6">
                    <a:lumMod val="75000"/>
                  </a:schemeClr>
                </a:solidFill>
                <a:latin typeface="Georgia"/>
                <a:ea typeface="Calibri"/>
                <a:cs typeface="Georgia"/>
                <a:sym typeface="Calibri"/>
              </a:rPr>
              <a:t>your</a:t>
            </a:r>
            <a:r>
              <a:rPr lang="fr-FR" sz="1300" b="1" dirty="0">
                <a:solidFill>
                  <a:schemeClr val="accent6">
                    <a:lumMod val="75000"/>
                  </a:schemeClr>
                </a:solidFill>
                <a:latin typeface="Georgia"/>
                <a:ea typeface="Calibri"/>
                <a:cs typeface="Georgia"/>
                <a:sym typeface="Calibri"/>
              </a:rPr>
              <a:t> </a:t>
            </a:r>
            <a:r>
              <a:rPr lang="fr-FR" sz="1300" b="1" dirty="0" err="1">
                <a:solidFill>
                  <a:schemeClr val="accent6">
                    <a:lumMod val="75000"/>
                  </a:schemeClr>
                </a:solidFill>
                <a:latin typeface="Georgia"/>
                <a:ea typeface="Calibri"/>
                <a:cs typeface="Georgia"/>
                <a:sym typeface="Calibri"/>
              </a:rPr>
              <a:t>departure</a:t>
            </a:r>
            <a:r>
              <a:rPr lang="fr-FR" sz="1300" b="1" dirty="0">
                <a:solidFill>
                  <a:schemeClr val="accent6">
                    <a:lumMod val="75000"/>
                  </a:schemeClr>
                </a:solidFill>
                <a:latin typeface="Georgia"/>
                <a:ea typeface="Calibri"/>
                <a:cs typeface="Georgia"/>
                <a:sym typeface="Calibri"/>
              </a:rPr>
              <a:t> </a:t>
            </a:r>
            <a:r>
              <a:rPr lang="fr-FR" sz="1300" b="1" dirty="0" err="1">
                <a:solidFill>
                  <a:schemeClr val="accent6">
                    <a:lumMod val="75000"/>
                  </a:schemeClr>
                </a:solidFill>
                <a:latin typeface="Georgia"/>
                <a:ea typeface="Calibri"/>
                <a:cs typeface="Georgia"/>
                <a:sym typeface="Calibri"/>
              </a:rPr>
              <a:t>procedures</a:t>
            </a:r>
            <a:r>
              <a:rPr lang="fr-FR" dirty="0">
                <a:latin typeface="Calibri"/>
                <a:ea typeface="Calibri"/>
                <a:cs typeface="Calibri"/>
                <a:sym typeface="Calibri"/>
              </a:rPr>
              <a:t>.</a:t>
            </a:r>
          </a:p>
        </p:txBody>
      </p:sp>
      <p:pic>
        <p:nvPicPr>
          <p:cNvPr id="5" name="Image 4" descr="18-arrow.png">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pic>
        <p:nvPicPr>
          <p:cNvPr id="6" name="Image 5" descr="18-arrow.png">
            <a:hlinkClick r:id="" action="ppaction://hlinkshowjump?jump=next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7" name="Image 6" descr="iconmonstr-home-5-240.png">
            <a:hlinkClick r:id="rId4" action="ppaction://hlinksldjump"/>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8" name="Image 7" descr="7-arrow.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17711" y="3818760"/>
            <a:ext cx="606598" cy="529560"/>
          </a:xfrm>
          <a:prstGeom prst="rect">
            <a:avLst/>
          </a:prstGeom>
        </p:spPr>
      </p:pic>
    </p:spTree>
    <p:extLst>
      <p:ext uri="{BB962C8B-B14F-4D97-AF65-F5344CB8AC3E}">
        <p14:creationId xmlns:p14="http://schemas.microsoft.com/office/powerpoint/2010/main" val="58576300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Shape 226"/>
          <p:cNvSpPr txBox="1"/>
          <p:nvPr/>
        </p:nvSpPr>
        <p:spPr>
          <a:xfrm>
            <a:off x="168770" y="203498"/>
            <a:ext cx="7630297" cy="4662815"/>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100"/>
              <a:buFont typeface="Arial"/>
              <a:buNone/>
            </a:pPr>
            <a:r>
              <a:rPr lang="fr" sz="2100" b="1" dirty="0">
                <a:solidFill>
                  <a:srgbClr val="7C4A8B"/>
                </a:solidFill>
                <a:latin typeface="Chalkboard SE Regular"/>
                <a:ea typeface="Calibri"/>
                <a:cs typeface="Chalkboard SE Regular"/>
                <a:sym typeface="Calibri"/>
              </a:rPr>
              <a:t>5.</a:t>
            </a:r>
            <a:r>
              <a:rPr lang="fr-FR" sz="2100" b="1" dirty="0">
                <a:solidFill>
                  <a:srgbClr val="7C4A8B"/>
                </a:solidFill>
                <a:latin typeface="Chalkboard SE Regular"/>
                <a:ea typeface="Calibri"/>
                <a:cs typeface="Chalkboard SE Regular"/>
                <a:sym typeface="Calibri"/>
              </a:rPr>
              <a:t>5</a:t>
            </a:r>
            <a:r>
              <a:rPr lang="fr" sz="2100" b="1" dirty="0">
                <a:solidFill>
                  <a:srgbClr val="7C4A8B"/>
                </a:solidFill>
                <a:latin typeface="Chalkboard SE Regular"/>
                <a:ea typeface="Calibri"/>
                <a:cs typeface="Chalkboard SE Regular"/>
                <a:sym typeface="Calibri"/>
              </a:rPr>
              <a:t> In the </a:t>
            </a:r>
            <a:r>
              <a:rPr lang="fr-FR" sz="2100" b="1" dirty="0">
                <a:solidFill>
                  <a:srgbClr val="7C4A8B"/>
                </a:solidFill>
                <a:latin typeface="Chalkboard SE Regular"/>
                <a:ea typeface="Calibri"/>
                <a:cs typeface="Chalkboard SE Regular"/>
                <a:sym typeface="Calibri"/>
              </a:rPr>
              <a:t>case</a:t>
            </a:r>
            <a:r>
              <a:rPr lang="fr" sz="2100" b="1" dirty="0">
                <a:solidFill>
                  <a:srgbClr val="7C4A8B"/>
                </a:solidFill>
                <a:latin typeface="Chalkboard SE Regular"/>
                <a:ea typeface="Calibri"/>
                <a:cs typeface="Chalkboard SE Regular"/>
                <a:sym typeface="Calibri"/>
              </a:rPr>
              <a:t> of a dispute</a:t>
            </a:r>
            <a:endParaRPr lang="fr-FR" sz="2100" b="1" dirty="0">
              <a:solidFill>
                <a:srgbClr val="7C4A8B"/>
              </a:solidFill>
              <a:latin typeface="Chalkboard SE Regular"/>
              <a:ea typeface="Calibri"/>
              <a:cs typeface="Chalkboard SE Regular"/>
              <a:sym typeface="Calibri"/>
            </a:endParaRPr>
          </a:p>
          <a:p>
            <a:pPr marL="0" marR="0" lvl="0" indent="0" algn="l" rtl="0">
              <a:lnSpc>
                <a:spcPct val="100000"/>
              </a:lnSpc>
              <a:spcBef>
                <a:spcPts val="0"/>
              </a:spcBef>
              <a:spcAft>
                <a:spcPts val="0"/>
              </a:spcAft>
              <a:buClr>
                <a:srgbClr val="000000"/>
              </a:buClr>
              <a:buSzPts val="2100"/>
              <a:buFont typeface="Arial"/>
              <a:buNone/>
            </a:pPr>
            <a:endParaRPr sz="2100" b="1" dirty="0">
              <a:solidFill>
                <a:srgbClr val="7C4A8B"/>
              </a:solidFill>
              <a:latin typeface="Chalkboard SE Regular"/>
              <a:ea typeface="Calibri"/>
              <a:cs typeface="Chalkboard SE Regular"/>
            </a:endParaRPr>
          </a:p>
          <a:p>
            <a:pPr marL="285750" lvl="0" indent="-285750">
              <a:buSzPts val="1400"/>
              <a:buFont typeface="Arial"/>
              <a:buChar char="•"/>
            </a:pPr>
            <a:r>
              <a:rPr lang="fr" b="0" i="0" u="none" strike="noStrike" cap="none" dirty="0">
                <a:solidFill>
                  <a:srgbClr val="000000"/>
                </a:solidFill>
                <a:latin typeface="Georgia"/>
                <a:ea typeface="Calibri"/>
                <a:cs typeface="Georgia"/>
                <a:sym typeface="Calibri"/>
              </a:rPr>
              <a:t>For any advice, you can contact the ANIL (National Agency for Housing Information) or contact an ADIL </a:t>
            </a:r>
            <a:r>
              <a:rPr lang="fr" dirty="0">
                <a:latin typeface="Georgia"/>
                <a:ea typeface="Calibri"/>
                <a:cs typeface="Georgia"/>
                <a:sym typeface="Calibri"/>
              </a:rPr>
              <a:t>(Departmental Agency for Housing Information)</a:t>
            </a:r>
            <a:r>
              <a:rPr lang="fr-FR" dirty="0">
                <a:latin typeface="Georgia"/>
                <a:ea typeface="Calibri"/>
                <a:cs typeface="Georgia"/>
                <a:sym typeface="Calibri"/>
              </a:rPr>
              <a:t> </a:t>
            </a:r>
            <a:r>
              <a:rPr lang="fr" dirty="0">
                <a:latin typeface="Georgia"/>
                <a:ea typeface="Calibri"/>
                <a:cs typeface="Georgia"/>
                <a:sym typeface="Calibri"/>
              </a:rPr>
              <a:t>advisor</a:t>
            </a:r>
            <a:r>
              <a:rPr lang="fr-FR" dirty="0">
                <a:latin typeface="Georgia"/>
                <a:ea typeface="Calibri"/>
                <a:cs typeface="Georgia"/>
                <a:sym typeface="Calibri"/>
              </a:rPr>
              <a:t> in </a:t>
            </a:r>
            <a:r>
              <a:rPr lang="fr-FR" dirty="0" err="1">
                <a:latin typeface="Georgia"/>
                <a:ea typeface="Calibri"/>
                <a:cs typeface="Georgia"/>
                <a:sym typeface="Calibri"/>
              </a:rPr>
              <a:t>your</a:t>
            </a:r>
            <a:r>
              <a:rPr lang="fr-FR" dirty="0">
                <a:latin typeface="Georgia"/>
                <a:ea typeface="Calibri"/>
                <a:cs typeface="Georgia"/>
                <a:sym typeface="Calibri"/>
              </a:rPr>
              <a:t> </a:t>
            </a:r>
            <a:r>
              <a:rPr lang="fr-FR" dirty="0" err="1">
                <a:latin typeface="Georgia"/>
                <a:ea typeface="Calibri"/>
                <a:cs typeface="Georgia"/>
                <a:sym typeface="Calibri"/>
              </a:rPr>
              <a:t>region</a:t>
            </a:r>
            <a:r>
              <a:rPr lang="fr-FR" dirty="0">
                <a:latin typeface="Georgia"/>
                <a:ea typeface="Calibri"/>
                <a:cs typeface="Georgia"/>
                <a:sym typeface="Calibri"/>
              </a:rPr>
              <a:t>.</a:t>
            </a:r>
          </a:p>
          <a:p>
            <a:pPr lvl="0">
              <a:buSzPts val="1400"/>
            </a:pPr>
            <a:endParaRPr b="0" i="0" u="none" strike="noStrike" cap="none" dirty="0">
              <a:solidFill>
                <a:srgbClr val="000000"/>
              </a:solidFill>
              <a:latin typeface="Georgia"/>
              <a:ea typeface="Calibri"/>
              <a:cs typeface="Georgia"/>
              <a:sym typeface="Calibri"/>
            </a:endParaRPr>
          </a:p>
          <a:p>
            <a:pPr marL="285750" marR="0" lvl="0" indent="-285750" algn="l" rtl="0">
              <a:lnSpc>
                <a:spcPct val="100000"/>
              </a:lnSpc>
              <a:spcBef>
                <a:spcPts val="0"/>
              </a:spcBef>
              <a:spcAft>
                <a:spcPts val="0"/>
              </a:spcAft>
              <a:buClr>
                <a:srgbClr val="000000"/>
              </a:buClr>
              <a:buSzPts val="1400"/>
              <a:buFont typeface="Arial"/>
              <a:buChar char="•"/>
            </a:pPr>
            <a:r>
              <a:rPr lang="fr" b="0" i="0" u="none" strike="noStrike" cap="none" dirty="0">
                <a:solidFill>
                  <a:srgbClr val="000000"/>
                </a:solidFill>
                <a:latin typeface="Georgia"/>
                <a:ea typeface="Calibri"/>
                <a:cs typeface="Georgia"/>
                <a:sym typeface="Calibri"/>
              </a:rPr>
              <a:t>Your EURAXESS Service Centre can </a:t>
            </a:r>
            <a:r>
              <a:rPr lang="fr-FR" dirty="0" err="1">
                <a:latin typeface="Georgia"/>
                <a:ea typeface="Calibri"/>
                <a:cs typeface="Georgia"/>
                <a:sym typeface="Calibri"/>
              </a:rPr>
              <a:t>give</a:t>
            </a:r>
            <a:r>
              <a:rPr lang="fr-FR" dirty="0">
                <a:latin typeface="Georgia"/>
                <a:ea typeface="Calibri"/>
                <a:cs typeface="Georgia"/>
                <a:sym typeface="Calibri"/>
              </a:rPr>
              <a:t> </a:t>
            </a:r>
            <a:r>
              <a:rPr lang="fr-FR" dirty="0" err="1">
                <a:latin typeface="Georgia"/>
                <a:ea typeface="Calibri"/>
                <a:cs typeface="Georgia"/>
                <a:sym typeface="Calibri"/>
              </a:rPr>
              <a:t>you</a:t>
            </a:r>
            <a:r>
              <a:rPr lang="fr-FR" dirty="0">
                <a:latin typeface="Georgia"/>
                <a:ea typeface="Calibri"/>
                <a:cs typeface="Georgia"/>
                <a:sym typeface="Calibri"/>
              </a:rPr>
              <a:t> </a:t>
            </a:r>
            <a:r>
              <a:rPr lang="fr-FR" dirty="0" err="1">
                <a:latin typeface="Georgia"/>
                <a:ea typeface="Calibri"/>
                <a:cs typeface="Georgia"/>
                <a:sym typeface="Calibri"/>
              </a:rPr>
              <a:t>advice</a:t>
            </a:r>
            <a:r>
              <a:rPr lang="fr-FR" dirty="0">
                <a:latin typeface="Georgia"/>
                <a:ea typeface="Calibri"/>
                <a:cs typeface="Georgia"/>
                <a:sym typeface="Calibri"/>
              </a:rPr>
              <a:t> on</a:t>
            </a:r>
            <a:r>
              <a:rPr lang="fr" b="0" i="0" u="none" strike="noStrike" cap="none" dirty="0">
                <a:solidFill>
                  <a:srgbClr val="000000"/>
                </a:solidFill>
                <a:latin typeface="Georgia"/>
                <a:ea typeface="Calibri"/>
                <a:cs typeface="Georgia"/>
                <a:sym typeface="Calibri"/>
              </a:rPr>
              <a:t> aid and assistance agencies in your city (legal aid associations, mediator...). </a:t>
            </a:r>
            <a:endParaRPr b="0" i="0" u="none" strike="noStrike" cap="none" dirty="0">
              <a:solidFill>
                <a:srgbClr val="000000"/>
              </a:solidFill>
              <a:latin typeface="Georgia"/>
              <a:cs typeface="Georgia"/>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Calibri"/>
              <a:ea typeface="Calibri"/>
              <a:cs typeface="Calibri"/>
              <a:sym typeface="Calibri"/>
            </a:endParaRPr>
          </a:p>
        </p:txBody>
      </p:sp>
      <p:pic>
        <p:nvPicPr>
          <p:cNvPr id="3" name="Image 2" descr="18-arrow.png">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pic>
        <p:nvPicPr>
          <p:cNvPr id="4" name="Image 3" descr="18-arrow.png">
            <a:hlinkClick r:id="" action="ppaction://hlinkshowjump?jump=next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5" name="Image 4" descr="iconmonstr-home-5-240.png">
            <a:hlinkClick r:id="rId4" action="ppaction://hlinksldjump"/>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Shape 232"/>
          <p:cNvSpPr txBox="1"/>
          <p:nvPr/>
        </p:nvSpPr>
        <p:spPr>
          <a:xfrm>
            <a:off x="1110112" y="275957"/>
            <a:ext cx="6696201" cy="392415"/>
          </a:xfrm>
          <a:prstGeom prst="rect">
            <a:avLst/>
          </a:prstGeom>
          <a:noFill/>
          <a:ln w="28575" cap="flat" cmpd="sng">
            <a:solidFill>
              <a:srgbClr val="FFFF00"/>
            </a:solidFill>
            <a:prstDash val="solid"/>
            <a:round/>
            <a:headEnd type="none" w="sm" len="sm"/>
            <a:tailEnd type="none" w="sm" len="sm"/>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Clr>
                <a:srgbClr val="000000"/>
              </a:buClr>
              <a:buSzPts val="2100"/>
              <a:buFont typeface="Arial"/>
              <a:buNone/>
            </a:pPr>
            <a:r>
              <a:rPr lang="fr-FR" sz="2100" dirty="0">
                <a:solidFill>
                  <a:schemeClr val="dk1"/>
                </a:solidFill>
                <a:latin typeface="Chalkboard SE Regular"/>
                <a:ea typeface="Calibri"/>
                <a:cs typeface="Chalkboard SE Regular"/>
                <a:sym typeface="Calibri"/>
              </a:rPr>
              <a:t>USEFUL LINKS</a:t>
            </a:r>
            <a:endParaRPr sz="2100" dirty="0">
              <a:solidFill>
                <a:schemeClr val="dk1"/>
              </a:solidFill>
              <a:latin typeface="Chalkboard SE Regular"/>
              <a:ea typeface="Calibri"/>
              <a:cs typeface="Chalkboard SE Regular"/>
              <a:sym typeface="Calibri"/>
            </a:endParaRPr>
          </a:p>
        </p:txBody>
      </p:sp>
      <p:sp>
        <p:nvSpPr>
          <p:cNvPr id="233" name="Shape 233"/>
          <p:cNvSpPr/>
          <p:nvPr/>
        </p:nvSpPr>
        <p:spPr>
          <a:xfrm>
            <a:off x="1017850" y="875275"/>
            <a:ext cx="7830000" cy="3145882"/>
          </a:xfrm>
          <a:prstGeom prst="rect">
            <a:avLst/>
          </a:prstGeom>
          <a:noFill/>
          <a:ln>
            <a:noFill/>
          </a:ln>
        </p:spPr>
        <p:txBody>
          <a:bodyPr spcFirstLastPara="1" wrap="square" lIns="68575" tIns="34275" rIns="68575" bIns="34275" anchor="t" anchorCtr="0">
            <a:noAutofit/>
          </a:bodyPr>
          <a:lstStyle/>
          <a:p>
            <a:pPr marL="215900" indent="-215900">
              <a:buClr>
                <a:schemeClr val="dk1"/>
              </a:buClr>
              <a:buSzPts val="1400"/>
              <a:buFont typeface="Noto Sans Symbols"/>
              <a:buChar char="✓"/>
            </a:pPr>
            <a:r>
              <a:rPr lang="fr-FR" dirty="0">
                <a:solidFill>
                  <a:schemeClr val="dk1"/>
                </a:solidFill>
                <a:latin typeface="Georgia"/>
                <a:ea typeface="Calibri"/>
                <a:cs typeface="Georgia"/>
                <a:sym typeface="Calibri"/>
              </a:rPr>
              <a:t>List of EURAXESS centres in France: </a:t>
            </a:r>
            <a:r>
              <a:rPr lang="fr-FR" dirty="0">
                <a:solidFill>
                  <a:schemeClr val="dk1"/>
                </a:solidFill>
                <a:latin typeface="Georgia"/>
                <a:ea typeface="Calibri"/>
                <a:cs typeface="Georgia"/>
                <a:sym typeface="Calibri"/>
                <a:hlinkClick r:id="rId3"/>
              </a:rPr>
              <a:t>http://www.euraxess.fr/information/centres/search/country/france-1104</a:t>
            </a:r>
            <a:endParaRPr lang="fr-FR" b="0" i="0" u="none" strike="noStrike" cap="none" dirty="0">
              <a:solidFill>
                <a:schemeClr val="dk1"/>
              </a:solidFill>
              <a:latin typeface="Georgia"/>
              <a:ea typeface="Calibri"/>
              <a:cs typeface="Georgia"/>
              <a:sym typeface="Calibri"/>
            </a:endParaRPr>
          </a:p>
          <a:p>
            <a:pPr marL="215900" marR="0" lvl="0" indent="-215900" rtl="0">
              <a:lnSpc>
                <a:spcPct val="100000"/>
              </a:lnSpc>
              <a:spcBef>
                <a:spcPts val="0"/>
              </a:spcBef>
              <a:spcAft>
                <a:spcPts val="0"/>
              </a:spcAft>
              <a:buClr>
                <a:schemeClr val="dk1"/>
              </a:buClr>
              <a:buSzPts val="1400"/>
              <a:buFont typeface="Noto Sans Symbols"/>
              <a:buChar char="✓"/>
            </a:pPr>
            <a:r>
              <a:rPr lang="fr" b="0" i="0" u="none" strike="noStrike" cap="none" dirty="0">
                <a:solidFill>
                  <a:schemeClr val="dk1"/>
                </a:solidFill>
                <a:latin typeface="Georgia"/>
                <a:ea typeface="Calibri"/>
                <a:cs typeface="Georgia"/>
                <a:sym typeface="Calibri"/>
              </a:rPr>
              <a:t>National </a:t>
            </a:r>
            <a:r>
              <a:rPr lang="fr-FR" b="0" i="0" u="none" strike="noStrike" cap="none" dirty="0">
                <a:solidFill>
                  <a:schemeClr val="dk1"/>
                </a:solidFill>
                <a:latin typeface="Georgia"/>
                <a:ea typeface="Calibri"/>
                <a:cs typeface="Georgia"/>
                <a:sym typeface="Calibri"/>
              </a:rPr>
              <a:t>Agency for </a:t>
            </a:r>
            <a:r>
              <a:rPr lang="fr" b="0" i="0" u="none" strike="noStrike" cap="none" dirty="0">
                <a:solidFill>
                  <a:schemeClr val="dk1"/>
                </a:solidFill>
                <a:latin typeface="Georgia"/>
                <a:ea typeface="Calibri"/>
                <a:cs typeface="Georgia"/>
                <a:sym typeface="Calibri"/>
              </a:rPr>
              <a:t>Housing Information </a:t>
            </a:r>
            <a:r>
              <a:rPr lang="fr-FR" b="0" i="0" u="none" strike="noStrike" cap="none" dirty="0">
                <a:solidFill>
                  <a:schemeClr val="dk1"/>
                </a:solidFill>
                <a:latin typeface="Georgia"/>
                <a:ea typeface="Calibri"/>
                <a:cs typeface="Georgia"/>
                <a:sym typeface="Calibri"/>
              </a:rPr>
              <a:t>(ANIL)</a:t>
            </a:r>
            <a:r>
              <a:rPr lang="fr" b="0" i="0" u="none" strike="noStrike" cap="none" dirty="0">
                <a:solidFill>
                  <a:schemeClr val="dk1"/>
                </a:solidFill>
                <a:latin typeface="Georgia"/>
                <a:ea typeface="Calibri"/>
                <a:cs typeface="Georgia"/>
                <a:sym typeface="Calibri"/>
              </a:rPr>
              <a:t>: </a:t>
            </a:r>
            <a:r>
              <a:rPr lang="fr" b="0" i="0" u="sng" strike="noStrike" cap="none" dirty="0">
                <a:solidFill>
                  <a:schemeClr val="hlink"/>
                </a:solidFill>
                <a:latin typeface="Georgia"/>
                <a:ea typeface="Calibri"/>
                <a:cs typeface="Georgia"/>
                <a:sym typeface="Calibri"/>
                <a:hlinkClick r:id="rId4"/>
              </a:rPr>
              <a:t>https://www.anil.org/</a:t>
            </a:r>
            <a:endParaRPr lang="fr-FR" b="0" i="0" u="sng" strike="noStrike" cap="none" dirty="0">
              <a:solidFill>
                <a:schemeClr val="hlink"/>
              </a:solidFill>
              <a:latin typeface="Georgia"/>
              <a:ea typeface="Calibri"/>
              <a:cs typeface="Georgia"/>
              <a:sym typeface="Calibri"/>
            </a:endParaRPr>
          </a:p>
          <a:p>
            <a:pPr marL="215900" indent="-215900">
              <a:buClr>
                <a:schemeClr val="dk1"/>
              </a:buClr>
              <a:buSzPts val="1400"/>
              <a:buFont typeface="Noto Sans Symbols"/>
              <a:buChar char="✓"/>
            </a:pPr>
            <a:r>
              <a:rPr lang="fr" dirty="0">
                <a:latin typeface="Georgia"/>
                <a:ea typeface="Calibri"/>
                <a:cs typeface="Georgia"/>
                <a:sym typeface="Calibri"/>
              </a:rPr>
              <a:t>Departmental Agency for Housing Information</a:t>
            </a:r>
            <a:r>
              <a:rPr lang="fr-FR" dirty="0">
                <a:latin typeface="Georgia"/>
                <a:ea typeface="Calibri"/>
                <a:cs typeface="Georgia"/>
                <a:sym typeface="Calibri"/>
              </a:rPr>
              <a:t> (ADIL): </a:t>
            </a:r>
            <a:r>
              <a:rPr lang="fr-FR" dirty="0">
                <a:latin typeface="Georgia"/>
                <a:ea typeface="Calibri"/>
                <a:cs typeface="Georgia"/>
                <a:sym typeface="Calibri"/>
                <a:hlinkClick r:id="rId5"/>
              </a:rPr>
              <a:t>https://www.anil.org/lanil-et-les-adil/votre-adil/</a:t>
            </a:r>
            <a:endParaRPr lang="fr-FR" dirty="0">
              <a:latin typeface="Georgia"/>
              <a:ea typeface="Calibri"/>
              <a:cs typeface="Georgia"/>
              <a:sym typeface="Calibri"/>
            </a:endParaRPr>
          </a:p>
          <a:p>
            <a:pPr marL="215900" indent="-215900">
              <a:buClr>
                <a:schemeClr val="dk1"/>
              </a:buClr>
              <a:buSzPts val="1400"/>
              <a:buFont typeface="Noto Sans Symbols"/>
              <a:buChar char="✓"/>
            </a:pPr>
            <a:r>
              <a:rPr lang="en-US" dirty="0">
                <a:solidFill>
                  <a:schemeClr val="dk1"/>
                </a:solidFill>
                <a:latin typeface="Georgia"/>
                <a:ea typeface="Calibri"/>
                <a:cs typeface="Georgia"/>
                <a:sym typeface="Calibri"/>
              </a:rPr>
              <a:t>Public Service Site - Housing: </a:t>
            </a:r>
            <a:r>
              <a:rPr lang="en-US" u="sng" dirty="0">
                <a:solidFill>
                  <a:schemeClr val="hlink"/>
                </a:solidFill>
                <a:latin typeface="Georgia"/>
                <a:ea typeface="Calibri"/>
                <a:cs typeface="Georgia"/>
                <a:sym typeface="Calibri"/>
                <a:hlinkClick r:id="rId6"/>
              </a:rPr>
              <a:t>https://www.service-public.fr/particuliers/vosdroits/N19808</a:t>
            </a:r>
            <a:r>
              <a:rPr lang="en-US" dirty="0">
                <a:solidFill>
                  <a:schemeClr val="dk1"/>
                </a:solidFill>
                <a:latin typeface="Georgia"/>
                <a:ea typeface="Calibri"/>
                <a:cs typeface="Georgia"/>
                <a:sym typeface="Calibri"/>
              </a:rPr>
              <a:t> </a:t>
            </a:r>
            <a:endParaRPr b="0" i="0" u="none" strike="noStrike" cap="none" dirty="0">
              <a:solidFill>
                <a:schemeClr val="dk1"/>
              </a:solidFill>
              <a:latin typeface="Georgia"/>
              <a:ea typeface="Calibri"/>
              <a:cs typeface="Georgia"/>
              <a:sym typeface="Calibri"/>
            </a:endParaRPr>
          </a:p>
          <a:p>
            <a:pPr marL="215900" marR="0" lvl="0" indent="-215900" algn="l" rtl="0">
              <a:lnSpc>
                <a:spcPct val="100000"/>
              </a:lnSpc>
              <a:spcBef>
                <a:spcPts val="0"/>
              </a:spcBef>
              <a:spcAft>
                <a:spcPts val="0"/>
              </a:spcAft>
              <a:buClr>
                <a:schemeClr val="dk1"/>
              </a:buClr>
              <a:buSzPts val="1400"/>
              <a:buFont typeface="Noto Sans Symbols"/>
              <a:buChar char="✓"/>
            </a:pPr>
            <a:r>
              <a:rPr lang="fr" b="0" i="0" u="none" strike="noStrike" cap="none" dirty="0">
                <a:solidFill>
                  <a:schemeClr val="dk1"/>
                </a:solidFill>
                <a:latin typeface="Georgia"/>
                <a:ea typeface="Calibri"/>
                <a:cs typeface="Georgia"/>
                <a:sym typeface="Calibri"/>
              </a:rPr>
              <a:t>Ministry </a:t>
            </a:r>
            <a:r>
              <a:rPr lang="fr-FR" dirty="0">
                <a:solidFill>
                  <a:schemeClr val="dk1"/>
                </a:solidFill>
                <a:latin typeface="Georgia"/>
                <a:ea typeface="Calibri"/>
                <a:cs typeface="Georgia"/>
                <a:sym typeface="Calibri"/>
              </a:rPr>
              <a:t>of </a:t>
            </a:r>
            <a:r>
              <a:rPr lang="fr" b="0" i="0" u="none" strike="noStrike" cap="none" dirty="0">
                <a:solidFill>
                  <a:schemeClr val="dk1"/>
                </a:solidFill>
                <a:latin typeface="Georgia"/>
                <a:ea typeface="Calibri"/>
                <a:cs typeface="Georgia"/>
                <a:sym typeface="Calibri"/>
              </a:rPr>
              <a:t>Urban Planning:</a:t>
            </a:r>
            <a:r>
              <a:rPr lang="fr-FR" dirty="0">
                <a:solidFill>
                  <a:schemeClr val="dk1"/>
                </a:solidFill>
                <a:latin typeface="Georgia"/>
                <a:ea typeface="Calibri"/>
                <a:cs typeface="Georgia"/>
                <a:sym typeface="Calibri"/>
              </a:rPr>
              <a:t> </a:t>
            </a:r>
            <a:r>
              <a:rPr lang="fr" b="0" i="0" u="sng" strike="noStrike" cap="none" dirty="0">
                <a:solidFill>
                  <a:schemeClr val="hlink"/>
                </a:solidFill>
                <a:latin typeface="Georgia"/>
                <a:ea typeface="Calibri"/>
                <a:cs typeface="Georgia"/>
                <a:sym typeface="Calibri"/>
                <a:hlinkClick r:id="rId7"/>
              </a:rPr>
              <a:t>http://www.cohesion-territoires.gouv.fr/logement-et-hebergement</a:t>
            </a:r>
            <a:endParaRPr b="0" i="0" u="none" strike="noStrike" cap="none" dirty="0">
              <a:solidFill>
                <a:schemeClr val="dk1"/>
              </a:solidFill>
              <a:latin typeface="Georgia"/>
              <a:ea typeface="Calibri"/>
              <a:cs typeface="Georgia"/>
              <a:sym typeface="Calibri"/>
            </a:endParaRPr>
          </a:p>
          <a:p>
            <a:pPr marL="215900" marR="0" lvl="0" indent="-215900" algn="just" rtl="0">
              <a:lnSpc>
                <a:spcPct val="100000"/>
              </a:lnSpc>
              <a:spcBef>
                <a:spcPts val="0"/>
              </a:spcBef>
              <a:spcAft>
                <a:spcPts val="0"/>
              </a:spcAft>
              <a:buClr>
                <a:schemeClr val="dk1"/>
              </a:buClr>
              <a:buSzPts val="1400"/>
              <a:buFont typeface="Noto Sans Symbols"/>
              <a:buChar char="✓"/>
            </a:pPr>
            <a:r>
              <a:rPr lang="fr" b="0" i="0" u="none" strike="noStrike" cap="none" dirty="0">
                <a:solidFill>
                  <a:schemeClr val="dk1"/>
                </a:solidFill>
                <a:latin typeface="Georgia"/>
                <a:ea typeface="Calibri"/>
                <a:cs typeface="Georgia"/>
                <a:sym typeface="Calibri"/>
              </a:rPr>
              <a:t>CAF: </a:t>
            </a:r>
            <a:r>
              <a:rPr lang="fr" b="0" i="0" u="sng" strike="noStrike" cap="none" dirty="0">
                <a:solidFill>
                  <a:schemeClr val="hlink"/>
                </a:solidFill>
                <a:latin typeface="Georgia"/>
                <a:ea typeface="Calibri"/>
                <a:cs typeface="Georgia"/>
                <a:sym typeface="Calibri"/>
                <a:hlinkClick r:id="rId8"/>
              </a:rPr>
              <a:t>https://www.caf.fr/</a:t>
            </a:r>
            <a:endParaRPr b="0" i="0" u="none" strike="noStrike" cap="none" dirty="0">
              <a:solidFill>
                <a:schemeClr val="dk1"/>
              </a:solidFill>
              <a:latin typeface="Georgia"/>
              <a:ea typeface="Calibri"/>
              <a:cs typeface="Georgia"/>
              <a:sym typeface="Calibri"/>
            </a:endParaRPr>
          </a:p>
          <a:p>
            <a:pPr marL="215900" indent="-215900" algn="just">
              <a:buClr>
                <a:schemeClr val="dk1"/>
              </a:buClr>
              <a:buSzPts val="1400"/>
              <a:buFont typeface="Noto Sans Symbols"/>
              <a:buChar char="✓"/>
            </a:pPr>
            <a:r>
              <a:rPr lang="fr" b="0" i="0" u="none" strike="noStrike" cap="none" dirty="0">
                <a:solidFill>
                  <a:schemeClr val="dk1"/>
                </a:solidFill>
                <a:latin typeface="Georgia"/>
                <a:ea typeface="Calibri"/>
                <a:cs typeface="Georgia"/>
                <a:sym typeface="Calibri"/>
              </a:rPr>
              <a:t>Comparative website of energy suppliers (electricity and gas): </a:t>
            </a:r>
            <a:r>
              <a:rPr lang="fr" b="0" i="0" u="sng" strike="noStrike" cap="none" dirty="0">
                <a:solidFill>
                  <a:schemeClr val="hlink"/>
                </a:solidFill>
                <a:latin typeface="Georgia"/>
                <a:ea typeface="Calibri"/>
                <a:cs typeface="Georgia"/>
                <a:sym typeface="Calibri"/>
                <a:hlinkClick r:id="rId9"/>
              </a:rPr>
              <a:t>http://www.energie-info.fr/</a:t>
            </a:r>
            <a:r>
              <a:rPr lang="fr" b="0" i="0" u="none" strike="noStrike" cap="none" dirty="0">
                <a:solidFill>
                  <a:schemeClr val="dk1"/>
                </a:solidFill>
                <a:latin typeface="Georgia"/>
                <a:ea typeface="Calibri"/>
                <a:cs typeface="Georgia"/>
                <a:sym typeface="Calibri"/>
              </a:rPr>
              <a:t> </a:t>
            </a:r>
            <a:r>
              <a:rPr lang="fr-FR" b="0" i="0" u="none" strike="noStrike" cap="none" dirty="0">
                <a:solidFill>
                  <a:schemeClr val="dk1"/>
                </a:solidFill>
                <a:latin typeface="Georgia"/>
                <a:ea typeface="Calibri"/>
                <a:cs typeface="Georgia"/>
                <a:sym typeface="Calibri"/>
              </a:rPr>
              <a:t>or</a:t>
            </a:r>
            <a:r>
              <a:rPr lang="fr-FR" dirty="0">
                <a:solidFill>
                  <a:schemeClr val="dk1"/>
                </a:solidFill>
                <a:latin typeface="Georgia"/>
                <a:ea typeface="Calibri"/>
                <a:cs typeface="Georgia"/>
                <a:sym typeface="Calibri"/>
              </a:rPr>
              <a:t> </a:t>
            </a:r>
            <a:r>
              <a:rPr lang="fr-FR" dirty="0">
                <a:solidFill>
                  <a:schemeClr val="dk1"/>
                </a:solidFill>
                <a:latin typeface="Georgia"/>
                <a:ea typeface="Calibri"/>
                <a:cs typeface="Georgia"/>
                <a:sym typeface="Calibri"/>
                <a:hlinkClick r:id="rId10"/>
              </a:rPr>
              <a:t>https://calculettes.energie-info.fr/pratique/liste-des-fournisseurs</a:t>
            </a:r>
            <a:r>
              <a:rPr lang="fr-FR" dirty="0">
                <a:solidFill>
                  <a:schemeClr val="dk1"/>
                </a:solidFill>
                <a:latin typeface="Georgia"/>
                <a:ea typeface="Calibri"/>
                <a:cs typeface="Georgia"/>
                <a:sym typeface="Calibri"/>
              </a:rPr>
              <a:t> </a:t>
            </a:r>
          </a:p>
          <a:p>
            <a:pPr marL="215900" indent="-215900">
              <a:buClr>
                <a:schemeClr val="dk1"/>
              </a:buClr>
              <a:buSzPts val="1400"/>
              <a:buFont typeface="Noto Sans Symbols"/>
              <a:buChar char="✓"/>
            </a:pPr>
            <a:r>
              <a:rPr lang="fr-FR" dirty="0" err="1">
                <a:solidFill>
                  <a:schemeClr val="dk1"/>
                </a:solidFill>
                <a:latin typeface="Georgia"/>
                <a:ea typeface="Calibri"/>
                <a:cs typeface="Georgia"/>
                <a:sym typeface="Calibri"/>
              </a:rPr>
              <a:t>Definition</a:t>
            </a:r>
            <a:r>
              <a:rPr lang="fr-FR" dirty="0">
                <a:solidFill>
                  <a:schemeClr val="dk1"/>
                </a:solidFill>
                <a:latin typeface="Georgia"/>
                <a:ea typeface="Calibri"/>
                <a:cs typeface="Georgia"/>
                <a:sym typeface="Calibri"/>
              </a:rPr>
              <a:t> of a « </a:t>
            </a:r>
            <a:r>
              <a:rPr lang="fr-FR" dirty="0" err="1">
                <a:solidFill>
                  <a:schemeClr val="dk1"/>
                </a:solidFill>
                <a:latin typeface="Georgia"/>
                <a:ea typeface="Calibri"/>
                <a:cs typeface="Georgia"/>
                <a:sym typeface="Calibri"/>
              </a:rPr>
              <a:t>decent</a:t>
            </a:r>
            <a:r>
              <a:rPr lang="fr-FR" dirty="0">
                <a:solidFill>
                  <a:schemeClr val="dk1"/>
                </a:solidFill>
                <a:latin typeface="Georgia"/>
                <a:ea typeface="Calibri"/>
                <a:cs typeface="Georgia"/>
                <a:sym typeface="Calibri"/>
              </a:rPr>
              <a:t> » accommodation: </a:t>
            </a:r>
            <a:r>
              <a:rPr lang="fr-FR" dirty="0">
                <a:solidFill>
                  <a:schemeClr val="dk1"/>
                </a:solidFill>
                <a:latin typeface="Georgia"/>
                <a:ea typeface="Calibri"/>
                <a:cs typeface="Georgia"/>
                <a:sym typeface="Calibri"/>
                <a:hlinkClick r:id="rId11"/>
              </a:rPr>
              <a:t>https://www.service-public.fr/particuliers/vosdroits/F2042</a:t>
            </a:r>
            <a:endParaRPr lang="fr-FR" dirty="0">
              <a:solidFill>
                <a:schemeClr val="dk1"/>
              </a:solidFill>
              <a:latin typeface="Georgia"/>
              <a:ea typeface="Calibri"/>
              <a:cs typeface="Georgia"/>
              <a:sym typeface="Calibri"/>
            </a:endParaRPr>
          </a:p>
          <a:p>
            <a:pPr marL="215900" indent="-215900">
              <a:buClr>
                <a:schemeClr val="dk1"/>
              </a:buClr>
              <a:buSzPts val="1400"/>
              <a:buFont typeface="Noto Sans Symbols"/>
              <a:buChar char="✓"/>
            </a:pPr>
            <a:r>
              <a:rPr lang="fr-FR" sz="1400" b="0" i="0" u="none" strike="noStrike" cap="none" dirty="0" err="1">
                <a:solidFill>
                  <a:schemeClr val="dk1"/>
                </a:solidFill>
                <a:latin typeface="Georgia"/>
                <a:ea typeface="Calibri"/>
                <a:cs typeface="Calibri"/>
                <a:sym typeface="Calibri"/>
              </a:rPr>
              <a:t>Visale</a:t>
            </a:r>
            <a:r>
              <a:rPr lang="fr-FR" sz="1400" b="0" i="0" u="none" strike="noStrike" cap="none" dirty="0">
                <a:solidFill>
                  <a:schemeClr val="dk1"/>
                </a:solidFill>
                <a:latin typeface="Georgia"/>
                <a:ea typeface="Calibri"/>
                <a:cs typeface="Calibri"/>
                <a:sym typeface="Calibri"/>
              </a:rPr>
              <a:t> </a:t>
            </a:r>
            <a:r>
              <a:rPr lang="fr-FR" sz="1400" b="0" i="0" u="none" strike="noStrike" cap="none" dirty="0" err="1">
                <a:solidFill>
                  <a:schemeClr val="dk1"/>
                </a:solidFill>
                <a:latin typeface="Georgia"/>
                <a:ea typeface="Calibri"/>
                <a:cs typeface="Calibri"/>
                <a:sym typeface="Calibri"/>
              </a:rPr>
              <a:t>guarantee</a:t>
            </a:r>
            <a:r>
              <a:rPr lang="fr-FR" sz="1400" b="0" i="0" u="none" strike="noStrike" cap="none" dirty="0">
                <a:solidFill>
                  <a:schemeClr val="dk1"/>
                </a:solidFill>
                <a:latin typeface="Georgia"/>
                <a:ea typeface="Calibri"/>
                <a:cs typeface="Calibri"/>
                <a:sym typeface="Calibri"/>
              </a:rPr>
              <a:t>  : </a:t>
            </a:r>
            <a:r>
              <a:rPr lang="fr-FR" dirty="0">
                <a:solidFill>
                  <a:schemeClr val="dk1"/>
                </a:solidFill>
                <a:latin typeface="Georgia"/>
                <a:ea typeface="Calibri"/>
                <a:cs typeface="Calibri"/>
                <a:sym typeface="Calibri"/>
                <a:hlinkClick r:id="rId12"/>
              </a:rPr>
              <a:t>https://www.visale.fr/</a:t>
            </a:r>
            <a:endParaRPr lang="fr-FR" dirty="0">
              <a:solidFill>
                <a:schemeClr val="dk1"/>
              </a:solidFill>
              <a:latin typeface="Georgia"/>
              <a:ea typeface="Calibri"/>
              <a:cs typeface="Calibri"/>
              <a:sym typeface="Calibri"/>
            </a:endParaRPr>
          </a:p>
          <a:p>
            <a:pPr marL="215900" indent="-215900">
              <a:buClr>
                <a:schemeClr val="dk1"/>
              </a:buClr>
              <a:buSzPts val="1400"/>
              <a:buFont typeface="Noto Sans Symbols"/>
              <a:buChar char="✓"/>
            </a:pPr>
            <a:endParaRPr sz="1400" b="0" i="0" u="none" strike="noStrike" cap="none" dirty="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400"/>
              <a:buFont typeface="Arial"/>
              <a:buNone/>
            </a:pPr>
            <a:endParaRPr sz="1400" b="0" i="0" u="none" strike="noStrike" cap="none"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400"/>
              <a:buFont typeface="Arial"/>
              <a:buNone/>
            </a:pPr>
            <a:r>
              <a:rPr lang="fr" sz="1400" b="1" i="0" u="none" strike="noStrike" cap="none" dirty="0">
                <a:solidFill>
                  <a:schemeClr val="dk1"/>
                </a:solidFill>
                <a:latin typeface="Calibri"/>
                <a:ea typeface="Calibri"/>
                <a:cs typeface="Calibri"/>
                <a:sym typeface="Calibri"/>
              </a:rPr>
              <a:t>Document produced by the "Housing" working group of th</a:t>
            </a:r>
            <a:r>
              <a:rPr lang="fr-FR" sz="1400" b="1" i="0" u="none" strike="noStrike" cap="none" dirty="0">
                <a:solidFill>
                  <a:schemeClr val="dk1"/>
                </a:solidFill>
                <a:latin typeface="Calibri"/>
                <a:ea typeface="Calibri"/>
                <a:cs typeface="Calibri"/>
                <a:sym typeface="Calibri"/>
              </a:rPr>
              <a:t>e </a:t>
            </a:r>
            <a:r>
              <a:rPr lang="fr" sz="1400" b="1" i="0" u="none" strike="noStrike" cap="none" dirty="0">
                <a:solidFill>
                  <a:schemeClr val="dk1"/>
                </a:solidFill>
                <a:latin typeface="Calibri"/>
                <a:ea typeface="Calibri"/>
                <a:cs typeface="Calibri"/>
                <a:sym typeface="Calibri"/>
              </a:rPr>
              <a:t>EURAXESS France</a:t>
            </a:r>
            <a:r>
              <a:rPr lang="fr-FR" sz="1400" b="1" i="0" u="none" strike="noStrike" cap="none" dirty="0">
                <a:solidFill>
                  <a:schemeClr val="dk1"/>
                </a:solidFill>
                <a:latin typeface="Calibri"/>
                <a:ea typeface="Calibri"/>
                <a:cs typeface="Calibri"/>
                <a:sym typeface="Calibri"/>
              </a:rPr>
              <a:t> association</a:t>
            </a:r>
            <a:r>
              <a:rPr lang="fr" sz="1400" b="1" i="0" u="none" strike="noStrike" cap="none" dirty="0">
                <a:solidFill>
                  <a:schemeClr val="dk1"/>
                </a:solidFill>
                <a:latin typeface="Calibri"/>
                <a:ea typeface="Calibri"/>
                <a:cs typeface="Calibri"/>
                <a:sym typeface="Calibri"/>
              </a:rPr>
              <a:t>.</a:t>
            </a:r>
            <a:endParaRPr sz="11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fr" sz="1400" b="1" i="0" u="none" strike="noStrike" cap="none" dirty="0">
                <a:solidFill>
                  <a:schemeClr val="dk1"/>
                </a:solidFill>
                <a:latin typeface="Calibri"/>
                <a:ea typeface="Calibri"/>
                <a:cs typeface="Calibri"/>
                <a:sym typeface="Calibri"/>
              </a:rPr>
              <a:t>Last update: </a:t>
            </a:r>
            <a:r>
              <a:rPr lang="fr-FR" sz="1400" b="1" i="0" u="none" strike="noStrike" cap="none" dirty="0">
                <a:solidFill>
                  <a:schemeClr val="dk1"/>
                </a:solidFill>
                <a:latin typeface="Calibri"/>
                <a:ea typeface="Calibri"/>
                <a:cs typeface="Calibri"/>
                <a:sym typeface="Calibri"/>
              </a:rPr>
              <a:t>May 2022</a:t>
            </a:r>
            <a:endParaRPr sz="1100" b="0" i="0" u="none" strike="noStrike" cap="none" dirty="0">
              <a:solidFill>
                <a:srgbClr val="000000"/>
              </a:solidFill>
              <a:latin typeface="Arial"/>
              <a:ea typeface="Arial"/>
              <a:cs typeface="Arial"/>
              <a:sym typeface="Arial"/>
            </a:endParaRPr>
          </a:p>
        </p:txBody>
      </p:sp>
      <p:pic>
        <p:nvPicPr>
          <p:cNvPr id="4" name="Image 3" descr="18-arrow.png">
            <a:hlinkClick r:id="" action="ppaction://hlinkshowjump?jump=previousslide"/>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rot="10800000">
            <a:off x="8065866" y="4794537"/>
            <a:ext cx="814367" cy="257340"/>
          </a:xfrm>
          <a:prstGeom prst="rect">
            <a:avLst/>
          </a:prstGeom>
        </p:spPr>
      </p:pic>
      <p:pic>
        <p:nvPicPr>
          <p:cNvPr id="5" name="Image 4" descr="iconmonstr-home-5-240.png">
            <a:hlinkClick r:id="rId14" action="ppaction://hlinksldjump"/>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21" name="Shape 91">
            <a:hlinkClick r:id="rId3" action="ppaction://hlinksldjump"/>
          </p:cNvPr>
          <p:cNvSpPr/>
          <p:nvPr/>
        </p:nvSpPr>
        <p:spPr>
          <a:xfrm>
            <a:off x="3127672" y="1316731"/>
            <a:ext cx="1235676" cy="1167714"/>
          </a:xfrm>
          <a:prstGeom prst="roundRect">
            <a:avLst>
              <a:gd name="adj" fmla="val 18047"/>
            </a:avLst>
          </a:prstGeom>
          <a:solidFill>
            <a:srgbClr val="D16207"/>
          </a:solidFill>
          <a:ln w="19050" cap="flat" cmpd="sng">
            <a:solidFill>
              <a:schemeClr val="lt1"/>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dk1"/>
              </a:buClr>
              <a:buSzPts val="1400"/>
              <a:buFont typeface="Calibri"/>
              <a:buNone/>
            </a:pPr>
            <a:endParaRPr sz="1100" b="0" i="0" u="none" strike="noStrike" cap="none" dirty="0">
              <a:solidFill>
                <a:srgbClr val="000000"/>
              </a:solidFill>
              <a:latin typeface="Chalkboard SE Regular"/>
              <a:cs typeface="Chalkboard SE Regular"/>
              <a:sym typeface="Arial"/>
            </a:endParaRPr>
          </a:p>
          <a:p>
            <a:pPr marL="0" marR="0" lvl="0" indent="0" algn="ctr" rtl="0">
              <a:lnSpc>
                <a:spcPct val="90000"/>
              </a:lnSpc>
              <a:spcBef>
                <a:spcPts val="0"/>
              </a:spcBef>
              <a:spcAft>
                <a:spcPts val="0"/>
              </a:spcAft>
              <a:buClr>
                <a:schemeClr val="dk1"/>
              </a:buClr>
              <a:buSzPts val="1400"/>
              <a:buFont typeface="Calibri"/>
              <a:buNone/>
            </a:pPr>
            <a:endParaRPr sz="1400" b="0" i="0" u="none" strike="noStrike" cap="none" dirty="0">
              <a:solidFill>
                <a:schemeClr val="dk1"/>
              </a:solidFill>
              <a:latin typeface="Chalkboard SE Regular"/>
              <a:ea typeface="Calibri"/>
              <a:cs typeface="Chalkboard SE Regular"/>
              <a:sym typeface="Calibri"/>
            </a:endParaRPr>
          </a:p>
        </p:txBody>
      </p:sp>
      <p:sp>
        <p:nvSpPr>
          <p:cNvPr id="89" name="Shape 89"/>
          <p:cNvSpPr txBox="1">
            <a:spLocks noGrp="1"/>
          </p:cNvSpPr>
          <p:nvPr>
            <p:ph type="subTitle" idx="1"/>
          </p:nvPr>
        </p:nvSpPr>
        <p:spPr>
          <a:xfrm>
            <a:off x="1465350" y="3190744"/>
            <a:ext cx="6927104" cy="341700"/>
          </a:xfrm>
          <a:prstGeom prst="rect">
            <a:avLst/>
          </a:prstGeom>
          <a:noFill/>
          <a:ln>
            <a:noFill/>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Clr>
                <a:srgbClr val="FFC000"/>
              </a:buClr>
              <a:buSzPts val="2800"/>
              <a:buFont typeface="Arial"/>
              <a:buNone/>
            </a:pPr>
            <a:r>
              <a:rPr lang="fr-FR" sz="1500" b="1" dirty="0">
                <a:solidFill>
                  <a:srgbClr val="D16207"/>
                </a:solidFill>
                <a:latin typeface="Georgia"/>
                <a:ea typeface="Calibri"/>
                <a:cs typeface="Georgia"/>
                <a:sym typeface="Calibri"/>
              </a:rPr>
              <a:t>D</a:t>
            </a:r>
            <a:r>
              <a:rPr lang="fr" sz="1500" b="1" i="0" u="none" strike="noStrike" cap="none" dirty="0">
                <a:solidFill>
                  <a:srgbClr val="D16207"/>
                </a:solidFill>
                <a:latin typeface="Georgia"/>
                <a:ea typeface="Calibri"/>
                <a:cs typeface="Georgia"/>
                <a:sym typeface="Calibri"/>
              </a:rPr>
              <a:t>efining your criteria will </a:t>
            </a:r>
            <a:r>
              <a:rPr lang="fr-FR" sz="1500" b="1" dirty="0" err="1">
                <a:solidFill>
                  <a:srgbClr val="D16207"/>
                </a:solidFill>
                <a:latin typeface="Georgia"/>
                <a:ea typeface="Calibri"/>
                <a:cs typeface="Georgia"/>
                <a:sym typeface="Calibri"/>
              </a:rPr>
              <a:t>make</a:t>
            </a:r>
            <a:r>
              <a:rPr lang="fr" sz="1500" b="1" i="0" u="none" strike="noStrike" cap="none" dirty="0">
                <a:solidFill>
                  <a:srgbClr val="D16207"/>
                </a:solidFill>
                <a:latin typeface="Georgia"/>
                <a:ea typeface="Calibri"/>
                <a:cs typeface="Georgia"/>
                <a:sym typeface="Calibri"/>
              </a:rPr>
              <a:t> your </a:t>
            </a:r>
            <a:r>
              <a:rPr lang="fr-FR" sz="1500" b="1" dirty="0" err="1">
                <a:solidFill>
                  <a:srgbClr val="D16207"/>
                </a:solidFill>
                <a:latin typeface="Georgia"/>
                <a:ea typeface="Calibri"/>
                <a:cs typeface="Georgia"/>
                <a:sym typeface="Calibri"/>
              </a:rPr>
              <a:t>housing</a:t>
            </a:r>
            <a:r>
              <a:rPr lang="fr-FR" sz="1500" b="1" i="0" u="none" strike="noStrike" cap="none" dirty="0">
                <a:solidFill>
                  <a:srgbClr val="D16207"/>
                </a:solidFill>
                <a:latin typeface="Georgia"/>
                <a:ea typeface="Calibri"/>
                <a:cs typeface="Georgia"/>
                <a:sym typeface="Calibri"/>
              </a:rPr>
              <a:t> </a:t>
            </a:r>
            <a:r>
              <a:rPr lang="fr" sz="1500" b="1" i="0" u="none" strike="noStrike" cap="none" dirty="0">
                <a:solidFill>
                  <a:srgbClr val="D16207"/>
                </a:solidFill>
                <a:latin typeface="Georgia"/>
                <a:ea typeface="Calibri"/>
                <a:cs typeface="Georgia"/>
                <a:sym typeface="Calibri"/>
              </a:rPr>
              <a:t>search </a:t>
            </a:r>
            <a:r>
              <a:rPr lang="fr-FR" sz="1500" b="1" dirty="0" err="1">
                <a:solidFill>
                  <a:srgbClr val="D16207"/>
                </a:solidFill>
                <a:latin typeface="Georgia"/>
                <a:ea typeface="Calibri"/>
                <a:cs typeface="Georgia"/>
                <a:sym typeface="Calibri"/>
              </a:rPr>
              <a:t>easier</a:t>
            </a:r>
            <a:r>
              <a:rPr lang="fr" sz="1500" b="0" i="0" u="none" strike="noStrike" cap="none" dirty="0">
                <a:solidFill>
                  <a:srgbClr val="D16207"/>
                </a:solidFill>
                <a:latin typeface="Georgia"/>
                <a:ea typeface="Calibri"/>
                <a:cs typeface="Georgia"/>
                <a:sym typeface="Calibri"/>
              </a:rPr>
              <a:t>. </a:t>
            </a:r>
            <a:endParaRPr sz="1500" b="0" i="0" u="none" strike="noStrike" cap="none" dirty="0">
              <a:solidFill>
                <a:srgbClr val="D16207"/>
              </a:solidFill>
              <a:latin typeface="Georgia"/>
              <a:ea typeface="Calibri"/>
              <a:cs typeface="Georgia"/>
              <a:sym typeface="Calibri"/>
            </a:endParaRPr>
          </a:p>
        </p:txBody>
      </p:sp>
      <p:sp>
        <p:nvSpPr>
          <p:cNvPr id="91" name="Shape 91">
            <a:hlinkClick r:id="rId4" action="ppaction://hlinksldjump"/>
          </p:cNvPr>
          <p:cNvSpPr/>
          <p:nvPr/>
        </p:nvSpPr>
        <p:spPr>
          <a:xfrm>
            <a:off x="4523692" y="1321235"/>
            <a:ext cx="1235676" cy="1167714"/>
          </a:xfrm>
          <a:prstGeom prst="roundRect">
            <a:avLst>
              <a:gd name="adj" fmla="val 18047"/>
            </a:avLst>
          </a:prstGeom>
          <a:solidFill>
            <a:srgbClr val="D16207"/>
          </a:solidFill>
          <a:ln w="19050" cap="flat" cmpd="sng">
            <a:solidFill>
              <a:schemeClr val="lt1"/>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dk1"/>
              </a:buClr>
              <a:buSzPts val="1400"/>
              <a:buFont typeface="Calibri"/>
              <a:buNone/>
            </a:pPr>
            <a:endParaRPr sz="1400" b="0" i="0" u="none" strike="noStrike" cap="none" dirty="0">
              <a:solidFill>
                <a:schemeClr val="dk1"/>
              </a:solidFill>
              <a:latin typeface="Chalkboard SE Regular"/>
              <a:ea typeface="Calibri"/>
              <a:cs typeface="Chalkboard SE Regular"/>
              <a:sym typeface="Calibri"/>
            </a:endParaRPr>
          </a:p>
        </p:txBody>
      </p:sp>
      <p:sp>
        <p:nvSpPr>
          <p:cNvPr id="92" name="Shape 92">
            <a:hlinkClick r:id="rId5" action="ppaction://hlinksldjump"/>
          </p:cNvPr>
          <p:cNvSpPr/>
          <p:nvPr/>
        </p:nvSpPr>
        <p:spPr>
          <a:xfrm>
            <a:off x="5925014" y="1316731"/>
            <a:ext cx="1235676" cy="1167714"/>
          </a:xfrm>
          <a:prstGeom prst="roundRect">
            <a:avLst>
              <a:gd name="adj" fmla="val 18047"/>
            </a:avLst>
          </a:prstGeom>
          <a:solidFill>
            <a:srgbClr val="D16207"/>
          </a:solidFill>
          <a:ln w="19050" cap="flat" cmpd="sng">
            <a:solidFill>
              <a:schemeClr val="lt1"/>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dk1"/>
              </a:buClr>
              <a:buSzPts val="1400"/>
              <a:buFont typeface="Calibri"/>
              <a:buNone/>
            </a:pPr>
            <a:endParaRPr sz="1400" b="0" i="0" u="none" strike="noStrike" cap="none" dirty="0">
              <a:solidFill>
                <a:schemeClr val="dk1"/>
              </a:solidFill>
              <a:latin typeface="Chalkboard SE Regular"/>
              <a:ea typeface="Calibri"/>
              <a:cs typeface="Chalkboard SE Regular"/>
              <a:sym typeface="Calibri"/>
            </a:endParaRPr>
          </a:p>
        </p:txBody>
      </p:sp>
      <p:sp>
        <p:nvSpPr>
          <p:cNvPr id="93" name="Shape 93"/>
          <p:cNvSpPr txBox="1"/>
          <p:nvPr/>
        </p:nvSpPr>
        <p:spPr>
          <a:xfrm>
            <a:off x="1779750" y="504100"/>
            <a:ext cx="5381100" cy="392400"/>
          </a:xfrm>
          <a:prstGeom prst="rect">
            <a:avLst/>
          </a:prstGeom>
          <a:noFill/>
          <a:ln w="28575" cap="flat" cmpd="sng">
            <a:solidFill>
              <a:schemeClr val="bg2"/>
            </a:solidFill>
            <a:prstDash val="solid"/>
            <a:round/>
            <a:headEnd type="none" w="sm" len="sm"/>
            <a:tailEnd type="none" w="sm" len="sm"/>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Clr>
                <a:srgbClr val="000000"/>
              </a:buClr>
              <a:buSzPts val="2100"/>
              <a:buFont typeface="Arial"/>
              <a:buNone/>
            </a:pPr>
            <a:r>
              <a:rPr lang="fr" sz="2100" b="0" i="0" u="none" strike="noStrike" cap="none" dirty="0">
                <a:solidFill>
                  <a:schemeClr val="dk1"/>
                </a:solidFill>
                <a:latin typeface="Chalkboard SE Regular"/>
                <a:ea typeface="Calibri"/>
                <a:cs typeface="Chalkboard SE Regular"/>
                <a:sym typeface="Calibri"/>
              </a:rPr>
              <a:t>1. DEFINE YOUR SEARCH CRITERIA</a:t>
            </a:r>
            <a:endParaRPr sz="2100" b="0" i="0" u="none" strike="noStrike" cap="none" dirty="0">
              <a:solidFill>
                <a:schemeClr val="dk1"/>
              </a:solidFill>
              <a:latin typeface="Chalkboard SE Regular"/>
              <a:ea typeface="Calibri"/>
              <a:cs typeface="Chalkboard SE Regular"/>
              <a:sym typeface="Calibri"/>
            </a:endParaRPr>
          </a:p>
        </p:txBody>
      </p:sp>
      <p:sp>
        <p:nvSpPr>
          <p:cNvPr id="95" name="Shape 95">
            <a:hlinkClick r:id="rId6" action="ppaction://hlinksldjump"/>
          </p:cNvPr>
          <p:cNvSpPr/>
          <p:nvPr/>
        </p:nvSpPr>
        <p:spPr>
          <a:xfrm>
            <a:off x="1779745" y="1316731"/>
            <a:ext cx="1206328" cy="1176723"/>
          </a:xfrm>
          <a:prstGeom prst="roundRect">
            <a:avLst>
              <a:gd name="adj" fmla="val 18047"/>
            </a:avLst>
          </a:prstGeom>
          <a:solidFill>
            <a:srgbClr val="D16207"/>
          </a:solidFill>
          <a:ln w="19050" cap="flat" cmpd="sng">
            <a:solidFill>
              <a:schemeClr val="lt1"/>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dk1"/>
              </a:buClr>
              <a:buSzPts val="1400"/>
              <a:buFont typeface="Calibri"/>
              <a:buNone/>
            </a:pPr>
            <a:r>
              <a:rPr lang="fr" sz="1400" b="0" i="0" u="none" strike="noStrike" cap="none" dirty="0">
                <a:solidFill>
                  <a:schemeClr val="dk1"/>
                </a:solidFill>
                <a:latin typeface="Chalkboard SE Regular"/>
                <a:ea typeface="Calibri"/>
                <a:cs typeface="Chalkboard SE Regular"/>
                <a:sym typeface="Calibri"/>
              </a:rPr>
              <a:t>1.1 </a:t>
            </a:r>
            <a:endParaRPr sz="1400" b="0" i="0" u="none" strike="noStrike" cap="none" dirty="0">
              <a:solidFill>
                <a:schemeClr val="dk1"/>
              </a:solidFill>
              <a:latin typeface="Chalkboard SE Regular"/>
              <a:ea typeface="Calibri"/>
              <a:cs typeface="Chalkboard SE Regular"/>
              <a:sym typeface="Calibri"/>
            </a:endParaRPr>
          </a:p>
          <a:p>
            <a:pPr marL="0" marR="0" lvl="0" indent="0" algn="ctr" rtl="0">
              <a:lnSpc>
                <a:spcPct val="90000"/>
              </a:lnSpc>
              <a:spcBef>
                <a:spcPts val="0"/>
              </a:spcBef>
              <a:spcAft>
                <a:spcPts val="0"/>
              </a:spcAft>
              <a:buClr>
                <a:schemeClr val="dk1"/>
              </a:buClr>
              <a:buSzPts val="1400"/>
              <a:buFont typeface="Calibri"/>
              <a:buNone/>
            </a:pPr>
            <a:r>
              <a:rPr lang="fr" sz="1400" b="0" i="0" u="none" strike="noStrike" cap="none" dirty="0">
                <a:solidFill>
                  <a:schemeClr val="dk1"/>
                </a:solidFill>
                <a:latin typeface="Chalkboard SE Regular"/>
                <a:ea typeface="Calibri"/>
                <a:cs typeface="Chalkboard SE Regular"/>
                <a:sym typeface="Calibri"/>
              </a:rPr>
              <a:t>Length of stay</a:t>
            </a:r>
            <a:r>
              <a:rPr lang="fr-FR" sz="1400" b="0" i="0" u="none" strike="noStrike" cap="none" dirty="0">
                <a:solidFill>
                  <a:schemeClr val="dk1"/>
                </a:solidFill>
                <a:latin typeface="Chalkboard SE Regular"/>
                <a:ea typeface="Calibri"/>
                <a:cs typeface="Chalkboard SE Regular"/>
                <a:sym typeface="Calibri"/>
              </a:rPr>
              <a:t>/</a:t>
            </a:r>
            <a:r>
              <a:rPr lang="fr-FR" sz="1400" b="0" i="0" u="none" strike="noStrike" cap="none" dirty="0" err="1">
                <a:solidFill>
                  <a:schemeClr val="dk1"/>
                </a:solidFill>
                <a:latin typeface="Chalkboard SE Regular"/>
                <a:ea typeface="Calibri"/>
                <a:cs typeface="Chalkboard SE Regular"/>
                <a:sym typeface="Calibri"/>
              </a:rPr>
              <a:t>family</a:t>
            </a:r>
            <a:r>
              <a:rPr lang="fr-FR" sz="1400" b="0" i="0" u="none" strike="noStrike" cap="none" dirty="0">
                <a:solidFill>
                  <a:schemeClr val="dk1"/>
                </a:solidFill>
                <a:latin typeface="Chalkboard SE Regular"/>
                <a:ea typeface="Calibri"/>
                <a:cs typeface="Chalkboard SE Regular"/>
                <a:sym typeface="Calibri"/>
              </a:rPr>
              <a:t> </a:t>
            </a:r>
            <a:r>
              <a:rPr lang="fr-FR" sz="1400" b="0" i="0" u="none" strike="noStrike" cap="none" dirty="0" err="1">
                <a:solidFill>
                  <a:schemeClr val="dk1"/>
                </a:solidFill>
                <a:latin typeface="Chalkboard SE Regular"/>
                <a:ea typeface="Calibri"/>
                <a:cs typeface="Chalkboard SE Regular"/>
                <a:sym typeface="Calibri"/>
              </a:rPr>
              <a:t>status</a:t>
            </a:r>
            <a:endParaRPr sz="1100" b="0" i="0" u="none" strike="noStrike" cap="none" dirty="0">
              <a:solidFill>
                <a:srgbClr val="000000"/>
              </a:solidFill>
              <a:latin typeface="Chalkboard SE Regular"/>
              <a:cs typeface="Chalkboard SE Regular"/>
              <a:sym typeface="Arial"/>
            </a:endParaRPr>
          </a:p>
        </p:txBody>
      </p:sp>
      <p:pic>
        <p:nvPicPr>
          <p:cNvPr id="9" name="Image 8" descr="7-arrow.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58752" y="3098861"/>
            <a:ext cx="606598" cy="529560"/>
          </a:xfrm>
          <a:prstGeom prst="rect">
            <a:avLst/>
          </a:prstGeom>
        </p:spPr>
      </p:pic>
      <p:pic>
        <p:nvPicPr>
          <p:cNvPr id="10" name="Image 9" descr="35-arrow.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18764404">
            <a:off x="5720768" y="2364825"/>
            <a:ext cx="452288" cy="559633"/>
          </a:xfrm>
          <a:prstGeom prst="rect">
            <a:avLst/>
          </a:prstGeom>
        </p:spPr>
      </p:pic>
      <p:pic>
        <p:nvPicPr>
          <p:cNvPr id="11" name="Image 10" descr="35-arrow.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18764404">
            <a:off x="4214916" y="2364823"/>
            <a:ext cx="452288" cy="559633"/>
          </a:xfrm>
          <a:prstGeom prst="rect">
            <a:avLst/>
          </a:prstGeom>
        </p:spPr>
      </p:pic>
      <p:pic>
        <p:nvPicPr>
          <p:cNvPr id="12" name="Image 11" descr="35-arrow.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18764404">
            <a:off x="2835009" y="2364823"/>
            <a:ext cx="452288" cy="559633"/>
          </a:xfrm>
          <a:prstGeom prst="rect">
            <a:avLst/>
          </a:prstGeom>
        </p:spPr>
      </p:pic>
      <p:pic>
        <p:nvPicPr>
          <p:cNvPr id="13" name="Image 12" descr="29-arrow.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646313">
            <a:off x="1151447" y="842226"/>
            <a:ext cx="551805" cy="606379"/>
          </a:xfrm>
          <a:prstGeom prst="rect">
            <a:avLst/>
          </a:prstGeom>
        </p:spPr>
      </p:pic>
      <p:pic>
        <p:nvPicPr>
          <p:cNvPr id="14" name="Image 13" descr="iconmonstr-home-5-240.png">
            <a:hlinkClick r:id="rId10" action="ppaction://hlinksldjump"/>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250149" y="87305"/>
            <a:ext cx="616076" cy="616076"/>
          </a:xfrm>
          <a:prstGeom prst="rect">
            <a:avLst/>
          </a:prstGeom>
        </p:spPr>
      </p:pic>
      <p:sp>
        <p:nvSpPr>
          <p:cNvPr id="15" name="Rectangle 14"/>
          <p:cNvSpPr/>
          <p:nvPr/>
        </p:nvSpPr>
        <p:spPr>
          <a:xfrm>
            <a:off x="7958937" y="655191"/>
            <a:ext cx="1185063" cy="830997"/>
          </a:xfrm>
          <a:prstGeom prst="rect">
            <a:avLst/>
          </a:prstGeom>
        </p:spPr>
        <p:txBody>
          <a:bodyPr wrap="square">
            <a:spAutoFit/>
          </a:bodyPr>
          <a:lstStyle/>
          <a:p>
            <a:pPr algn="ctr"/>
            <a:r>
              <a:rPr lang="fr-FR" sz="1200" dirty="0">
                <a:solidFill>
                  <a:schemeClr val="dk1"/>
                </a:solidFill>
                <a:latin typeface="Chalkboard SE Regular"/>
                <a:ea typeface="Calibri"/>
                <a:cs typeface="Chalkboard SE Regular"/>
              </a:rPr>
              <a:t>= </a:t>
            </a:r>
          </a:p>
          <a:p>
            <a:pPr algn="ctr"/>
            <a:r>
              <a:rPr lang="fr-FR" sz="1200" dirty="0">
                <a:solidFill>
                  <a:schemeClr val="dk1"/>
                </a:solidFill>
                <a:latin typeface="Chalkboard SE Regular"/>
                <a:ea typeface="Calibri"/>
                <a:cs typeface="Chalkboard SE Regular"/>
              </a:rPr>
              <a:t>GO BACK TO THE HOME PAGE</a:t>
            </a:r>
          </a:p>
        </p:txBody>
      </p:sp>
      <p:pic>
        <p:nvPicPr>
          <p:cNvPr id="16" name="Image 15" descr="18-arrow.png">
            <a:hlinkClick r:id="" action="ppaction://hlinkshowjump?jump=previousslide"/>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rot="10800000">
            <a:off x="6853420" y="4396513"/>
            <a:ext cx="814367" cy="257340"/>
          </a:xfrm>
          <a:prstGeom prst="rect">
            <a:avLst/>
          </a:prstGeom>
        </p:spPr>
      </p:pic>
      <p:pic>
        <p:nvPicPr>
          <p:cNvPr id="17" name="Image 16" descr="18-arrow.png">
            <a:hlinkClick r:id="" action="ppaction://hlinkshowjump?jump=nextslide"/>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8037431" y="4367308"/>
            <a:ext cx="814367" cy="257340"/>
          </a:xfrm>
          <a:prstGeom prst="rect">
            <a:avLst/>
          </a:prstGeom>
        </p:spPr>
      </p:pic>
      <p:sp>
        <p:nvSpPr>
          <p:cNvPr id="18" name="Rectangle 17">
            <a:hlinkClick r:id="" action="ppaction://hlinkshowjump?jump=previousslide"/>
          </p:cNvPr>
          <p:cNvSpPr/>
          <p:nvPr/>
        </p:nvSpPr>
        <p:spPr>
          <a:xfrm>
            <a:off x="6465075" y="4615496"/>
            <a:ext cx="1358621" cy="461665"/>
          </a:xfrm>
          <a:prstGeom prst="rect">
            <a:avLst/>
          </a:prstGeom>
        </p:spPr>
        <p:txBody>
          <a:bodyPr wrap="none">
            <a:spAutoFit/>
          </a:bodyPr>
          <a:lstStyle/>
          <a:p>
            <a:pPr algn="ctr"/>
            <a:r>
              <a:rPr lang="fr-FR" sz="1200" dirty="0">
                <a:solidFill>
                  <a:schemeClr val="dk1"/>
                </a:solidFill>
                <a:latin typeface="Chalkboard SE Regular"/>
                <a:ea typeface="Calibri"/>
                <a:cs typeface="Chalkboard SE Regular"/>
              </a:rPr>
              <a:t>= </a:t>
            </a:r>
          </a:p>
          <a:p>
            <a:r>
              <a:rPr lang="fr-FR" sz="1200" dirty="0">
                <a:solidFill>
                  <a:schemeClr val="dk1"/>
                </a:solidFill>
                <a:latin typeface="Chalkboard SE Regular"/>
                <a:ea typeface="Calibri"/>
                <a:cs typeface="Chalkboard SE Regular"/>
              </a:rPr>
              <a:t>PREVIOUS PAGE</a:t>
            </a:r>
          </a:p>
        </p:txBody>
      </p:sp>
      <p:sp>
        <p:nvSpPr>
          <p:cNvPr id="19" name="Rectangle 18">
            <a:hlinkClick r:id="" action="ppaction://hlinkshowjump?jump=nextslide"/>
          </p:cNvPr>
          <p:cNvSpPr/>
          <p:nvPr/>
        </p:nvSpPr>
        <p:spPr>
          <a:xfrm>
            <a:off x="8021045" y="4624973"/>
            <a:ext cx="991842" cy="461665"/>
          </a:xfrm>
          <a:prstGeom prst="rect">
            <a:avLst/>
          </a:prstGeom>
        </p:spPr>
        <p:txBody>
          <a:bodyPr wrap="none">
            <a:spAutoFit/>
          </a:bodyPr>
          <a:lstStyle/>
          <a:p>
            <a:pPr algn="ctr"/>
            <a:r>
              <a:rPr lang="fr-FR" sz="1200" dirty="0">
                <a:solidFill>
                  <a:schemeClr val="dk1"/>
                </a:solidFill>
                <a:latin typeface="Chalkboard SE Regular"/>
                <a:ea typeface="Calibri"/>
                <a:cs typeface="Chalkboard SE Regular"/>
              </a:rPr>
              <a:t>= </a:t>
            </a:r>
          </a:p>
          <a:p>
            <a:r>
              <a:rPr lang="fr-FR" sz="1200" dirty="0">
                <a:solidFill>
                  <a:schemeClr val="dk1"/>
                </a:solidFill>
                <a:latin typeface="Chalkboard SE Regular"/>
                <a:ea typeface="Calibri"/>
                <a:cs typeface="Chalkboard SE Regular"/>
              </a:rPr>
              <a:t>NEXT PAGE</a:t>
            </a:r>
          </a:p>
        </p:txBody>
      </p:sp>
      <p:sp>
        <p:nvSpPr>
          <p:cNvPr id="3" name="ZoneTexte 2">
            <a:hlinkClick r:id="rId3" action="ppaction://hlinksldjump"/>
          </p:cNvPr>
          <p:cNvSpPr txBox="1"/>
          <p:nvPr/>
        </p:nvSpPr>
        <p:spPr>
          <a:xfrm>
            <a:off x="3189242" y="1486188"/>
            <a:ext cx="1120820" cy="677621"/>
          </a:xfrm>
          <a:prstGeom prst="rect">
            <a:avLst/>
          </a:prstGeom>
          <a:noFill/>
        </p:spPr>
        <p:txBody>
          <a:bodyPr wrap="none" rtlCol="0">
            <a:spAutoFit/>
          </a:bodyPr>
          <a:lstStyle/>
          <a:p>
            <a:pPr lvl="0" algn="ctr">
              <a:lnSpc>
                <a:spcPct val="90000"/>
              </a:lnSpc>
              <a:buClr>
                <a:schemeClr val="dk1"/>
              </a:buClr>
              <a:buSzPts val="5200"/>
            </a:pPr>
            <a:r>
              <a:rPr lang="fr" dirty="0">
                <a:latin typeface="Chalkboard SE Regular"/>
                <a:ea typeface="Calibri"/>
                <a:cs typeface="Chalkboard SE Regular"/>
                <a:sym typeface="Calibri"/>
              </a:rPr>
              <a:t>1.2</a:t>
            </a:r>
          </a:p>
          <a:p>
            <a:pPr lvl="0" algn="ctr">
              <a:lnSpc>
                <a:spcPct val="90000"/>
              </a:lnSpc>
              <a:buClr>
                <a:schemeClr val="dk1"/>
              </a:buClr>
              <a:buSzPts val="5200"/>
            </a:pPr>
            <a:r>
              <a:rPr lang="fr" dirty="0">
                <a:solidFill>
                  <a:schemeClr val="dk1"/>
                </a:solidFill>
                <a:latin typeface="Chalkboard SE Regular"/>
                <a:ea typeface="Calibri"/>
                <a:cs typeface="Chalkboard SE Regular"/>
                <a:sym typeface="Calibri"/>
              </a:rPr>
              <a:t>Furnished/</a:t>
            </a:r>
          </a:p>
          <a:p>
            <a:pPr lvl="0" algn="ctr">
              <a:lnSpc>
                <a:spcPct val="90000"/>
              </a:lnSpc>
              <a:buClr>
                <a:schemeClr val="dk1"/>
              </a:buClr>
              <a:buSzPts val="5200"/>
            </a:pPr>
            <a:r>
              <a:rPr lang="fr" dirty="0">
                <a:latin typeface="Chalkboard SE Regular"/>
                <a:ea typeface="Calibri"/>
                <a:cs typeface="Chalkboard SE Regular"/>
                <a:sym typeface="Calibri"/>
              </a:rPr>
              <a:t>unfurnished</a:t>
            </a:r>
            <a:endParaRPr lang="fr-FR" dirty="0"/>
          </a:p>
        </p:txBody>
      </p:sp>
      <p:sp>
        <p:nvSpPr>
          <p:cNvPr id="5" name="ZoneTexte 4">
            <a:hlinkClick r:id="rId4" action="ppaction://hlinksldjump"/>
          </p:cNvPr>
          <p:cNvSpPr txBox="1"/>
          <p:nvPr/>
        </p:nvSpPr>
        <p:spPr>
          <a:xfrm>
            <a:off x="4696419" y="1494829"/>
            <a:ext cx="855982" cy="847924"/>
          </a:xfrm>
          <a:prstGeom prst="rect">
            <a:avLst/>
          </a:prstGeom>
          <a:noFill/>
        </p:spPr>
        <p:txBody>
          <a:bodyPr wrap="none" rtlCol="0">
            <a:spAutoFit/>
          </a:bodyPr>
          <a:lstStyle/>
          <a:p>
            <a:pPr lvl="0" algn="ctr">
              <a:lnSpc>
                <a:spcPct val="90000"/>
              </a:lnSpc>
              <a:buClr>
                <a:schemeClr val="dk1"/>
              </a:buClr>
              <a:buSzPts val="1400"/>
            </a:pPr>
            <a:r>
              <a:rPr lang="fr" dirty="0">
                <a:solidFill>
                  <a:schemeClr val="dk1"/>
                </a:solidFill>
                <a:latin typeface="Chalkboard SE Regular"/>
                <a:ea typeface="Calibri"/>
                <a:cs typeface="Chalkboard SE Regular"/>
                <a:sym typeface="Calibri"/>
              </a:rPr>
              <a:t>1.3 </a:t>
            </a:r>
          </a:p>
          <a:p>
            <a:pPr lvl="0" algn="ctr">
              <a:lnSpc>
                <a:spcPct val="90000"/>
              </a:lnSpc>
              <a:buClr>
                <a:schemeClr val="dk1"/>
              </a:buClr>
              <a:buSzPts val="1400"/>
            </a:pPr>
            <a:endParaRPr lang="fr" sz="1100" dirty="0">
              <a:latin typeface="Chalkboard SE Regular"/>
              <a:cs typeface="Chalkboard SE Regular"/>
            </a:endParaRPr>
          </a:p>
          <a:p>
            <a:pPr lvl="0" algn="ctr">
              <a:lnSpc>
                <a:spcPct val="90000"/>
              </a:lnSpc>
              <a:buClr>
                <a:schemeClr val="dk1"/>
              </a:buClr>
              <a:buSzPts val="1400"/>
            </a:pPr>
            <a:r>
              <a:rPr lang="fr" dirty="0">
                <a:solidFill>
                  <a:schemeClr val="dk1"/>
                </a:solidFill>
                <a:latin typeface="Chalkboard SE Regular"/>
                <a:ea typeface="Calibri"/>
                <a:cs typeface="Chalkboard SE Regular"/>
                <a:sym typeface="Calibri"/>
              </a:rPr>
              <a:t>Location</a:t>
            </a:r>
          </a:p>
          <a:p>
            <a:endParaRPr lang="fr-FR" dirty="0"/>
          </a:p>
        </p:txBody>
      </p:sp>
      <p:sp>
        <p:nvSpPr>
          <p:cNvPr id="7" name="ZoneTexte 6">
            <a:hlinkClick r:id="rId5" action="ppaction://hlinksldjump"/>
          </p:cNvPr>
          <p:cNvSpPr txBox="1"/>
          <p:nvPr/>
        </p:nvSpPr>
        <p:spPr>
          <a:xfrm>
            <a:off x="6041063" y="1493755"/>
            <a:ext cx="972356" cy="889474"/>
          </a:xfrm>
          <a:prstGeom prst="rect">
            <a:avLst/>
          </a:prstGeom>
          <a:noFill/>
        </p:spPr>
        <p:txBody>
          <a:bodyPr wrap="square" rtlCol="0">
            <a:spAutoFit/>
          </a:bodyPr>
          <a:lstStyle/>
          <a:p>
            <a:pPr lvl="0" algn="ctr">
              <a:lnSpc>
                <a:spcPct val="90000"/>
              </a:lnSpc>
              <a:buClr>
                <a:schemeClr val="dk1"/>
              </a:buClr>
              <a:buSzPts val="1400"/>
            </a:pPr>
            <a:r>
              <a:rPr lang="fr" dirty="0">
                <a:solidFill>
                  <a:schemeClr val="dk1"/>
                </a:solidFill>
                <a:latin typeface="Chalkboard SE Regular"/>
                <a:ea typeface="Calibri"/>
                <a:cs typeface="Chalkboard SE Regular"/>
                <a:sym typeface="Calibri"/>
              </a:rPr>
              <a:t>1.4 </a:t>
            </a:r>
          </a:p>
          <a:p>
            <a:pPr lvl="0" algn="ctr">
              <a:lnSpc>
                <a:spcPct val="90000"/>
              </a:lnSpc>
              <a:buClr>
                <a:schemeClr val="dk1"/>
              </a:buClr>
              <a:buSzPts val="1400"/>
            </a:pPr>
            <a:r>
              <a:rPr lang="fr" dirty="0">
                <a:solidFill>
                  <a:schemeClr val="dk1"/>
                </a:solidFill>
                <a:latin typeface="Chalkboard SE Regular"/>
                <a:ea typeface="Calibri"/>
                <a:cs typeface="Chalkboard SE Regular"/>
                <a:sym typeface="Calibri"/>
              </a:rPr>
              <a:t>Housing budget</a:t>
            </a:r>
          </a:p>
          <a:p>
            <a:endParaRPr lang="fr-FR" dirty="0"/>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169702" y="119095"/>
            <a:ext cx="7886700" cy="510000"/>
          </a:xfrm>
          <a:prstGeom prst="rect">
            <a:avLst/>
          </a:prstGeom>
          <a:noFill/>
          <a:ln>
            <a:noFill/>
          </a:ln>
        </p:spPr>
        <p:txBody>
          <a:bodyPr spcFirstLastPara="1" wrap="square" lIns="68575" tIns="34275" rIns="68575" bIns="34275" anchor="ctr" anchorCtr="0">
            <a:noAutofit/>
          </a:bodyPr>
          <a:lstStyle/>
          <a:p>
            <a:pPr marL="0" marR="0" lvl="0" indent="0" algn="l" rtl="0">
              <a:lnSpc>
                <a:spcPct val="90000"/>
              </a:lnSpc>
              <a:spcBef>
                <a:spcPts val="0"/>
              </a:spcBef>
              <a:spcAft>
                <a:spcPts val="0"/>
              </a:spcAft>
              <a:buClr>
                <a:srgbClr val="FFC000"/>
              </a:buClr>
              <a:buSzPts val="1100"/>
              <a:buFont typeface="Calibri"/>
              <a:buNone/>
            </a:pPr>
            <a:r>
              <a:rPr lang="fr" sz="2100" b="1" i="0" u="none" strike="noStrike" cap="none" dirty="0">
                <a:solidFill>
                  <a:srgbClr val="D16207"/>
                </a:solidFill>
                <a:latin typeface="Chalkboard SE Regular"/>
                <a:ea typeface="Calibri"/>
                <a:cs typeface="Chalkboard SE Regular"/>
                <a:sym typeface="Calibri"/>
              </a:rPr>
              <a:t>1.1 Length of stay</a:t>
            </a:r>
            <a:r>
              <a:rPr lang="fr-FR" sz="2100" b="1" i="0" u="none" strike="noStrike" cap="none" dirty="0">
                <a:solidFill>
                  <a:srgbClr val="D16207"/>
                </a:solidFill>
                <a:latin typeface="Chalkboard SE Regular"/>
                <a:ea typeface="Calibri"/>
                <a:cs typeface="Chalkboard SE Regular"/>
                <a:sym typeface="Calibri"/>
              </a:rPr>
              <a:t>/</a:t>
            </a:r>
            <a:r>
              <a:rPr lang="fr-FR" sz="2100" b="1" dirty="0" err="1">
                <a:solidFill>
                  <a:srgbClr val="D16207"/>
                </a:solidFill>
                <a:latin typeface="Chalkboard SE Regular"/>
                <a:cs typeface="Chalkboard SE Regular"/>
              </a:rPr>
              <a:t>F</a:t>
            </a:r>
            <a:r>
              <a:rPr lang="fr-FR" sz="2100" b="1" i="0" u="none" strike="noStrike" cap="none" dirty="0" err="1">
                <a:solidFill>
                  <a:srgbClr val="D16207"/>
                </a:solidFill>
                <a:latin typeface="Chalkboard SE Regular"/>
                <a:ea typeface="Calibri"/>
                <a:cs typeface="Chalkboard SE Regular"/>
                <a:sym typeface="Calibri"/>
              </a:rPr>
              <a:t>amily</a:t>
            </a:r>
            <a:r>
              <a:rPr lang="fr-FR" sz="2100" b="1" i="0" u="none" strike="noStrike" cap="none" dirty="0">
                <a:solidFill>
                  <a:srgbClr val="D16207"/>
                </a:solidFill>
                <a:latin typeface="Chalkboard SE Regular"/>
                <a:ea typeface="Calibri"/>
                <a:cs typeface="Chalkboard SE Regular"/>
                <a:sym typeface="Calibri"/>
              </a:rPr>
              <a:t> </a:t>
            </a:r>
            <a:r>
              <a:rPr lang="fr-FR" sz="2100" b="1" i="0" u="none" strike="noStrike" cap="none" dirty="0" err="1">
                <a:solidFill>
                  <a:srgbClr val="D16207"/>
                </a:solidFill>
                <a:latin typeface="Chalkboard SE Regular"/>
                <a:ea typeface="Calibri"/>
                <a:cs typeface="Chalkboard SE Regular"/>
                <a:sym typeface="Calibri"/>
              </a:rPr>
              <a:t>status</a:t>
            </a:r>
            <a:endParaRPr sz="2100" b="1" i="0" u="none" strike="noStrike" cap="none" dirty="0">
              <a:solidFill>
                <a:srgbClr val="D16207"/>
              </a:solidFill>
              <a:latin typeface="Chalkboard SE Regular"/>
              <a:ea typeface="Calibri"/>
              <a:cs typeface="Chalkboard SE Regular"/>
              <a:sym typeface="Calibri"/>
            </a:endParaRPr>
          </a:p>
        </p:txBody>
      </p:sp>
      <p:sp>
        <p:nvSpPr>
          <p:cNvPr id="101" name="Shape 101"/>
          <p:cNvSpPr txBox="1">
            <a:spLocks noGrp="1"/>
          </p:cNvSpPr>
          <p:nvPr>
            <p:ph type="body" idx="1"/>
          </p:nvPr>
        </p:nvSpPr>
        <p:spPr>
          <a:xfrm>
            <a:off x="169702" y="559448"/>
            <a:ext cx="7886700" cy="3263504"/>
          </a:xfrm>
          <a:prstGeom prst="rect">
            <a:avLst/>
          </a:prstGeom>
          <a:noFill/>
          <a:ln>
            <a:noFill/>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Clr>
                <a:schemeClr val="dk1"/>
              </a:buClr>
              <a:buSzPts val="2100"/>
              <a:buFont typeface="Arial"/>
              <a:buNone/>
            </a:pPr>
            <a:r>
              <a:rPr lang="fr" sz="1400" b="0" i="0" u="none" strike="noStrike" cap="none" dirty="0">
                <a:solidFill>
                  <a:schemeClr val="dk1"/>
                </a:solidFill>
                <a:latin typeface="Georgia"/>
                <a:ea typeface="Calibri"/>
                <a:cs typeface="Georgia"/>
                <a:sym typeface="Calibri"/>
              </a:rPr>
              <a:t>Depending on the length of your stay and your family status, we recommend </a:t>
            </a:r>
            <a:r>
              <a:rPr lang="fr-FR" sz="1400" b="0" i="0" u="none" strike="noStrike" cap="none" dirty="0" err="1">
                <a:solidFill>
                  <a:schemeClr val="dk1"/>
                </a:solidFill>
                <a:latin typeface="Georgia"/>
                <a:ea typeface="Calibri"/>
                <a:cs typeface="Georgia"/>
                <a:sym typeface="Calibri"/>
              </a:rPr>
              <a:t>you</a:t>
            </a:r>
            <a:r>
              <a:rPr lang="fr-FR" sz="1400" b="0" i="0" u="none" strike="noStrike" cap="none" dirty="0">
                <a:solidFill>
                  <a:schemeClr val="dk1"/>
                </a:solidFill>
                <a:latin typeface="Georgia"/>
                <a:ea typeface="Calibri"/>
                <a:cs typeface="Georgia"/>
                <a:sym typeface="Calibri"/>
              </a:rPr>
              <a:t> </a:t>
            </a:r>
            <a:r>
              <a:rPr lang="fr" sz="1400" b="0" i="0" u="none" strike="noStrike" cap="none" dirty="0">
                <a:solidFill>
                  <a:schemeClr val="dk1"/>
                </a:solidFill>
                <a:latin typeface="Georgia"/>
                <a:ea typeface="Calibri"/>
                <a:cs typeface="Georgia"/>
                <a:sym typeface="Calibri"/>
              </a:rPr>
              <a:t>the most adapted solutions:</a:t>
            </a:r>
            <a:endParaRPr sz="1400" b="0" i="0" u="none" strike="noStrike" cap="none" dirty="0">
              <a:solidFill>
                <a:schemeClr val="dk1"/>
              </a:solidFill>
              <a:latin typeface="Georgia"/>
              <a:ea typeface="Calibri"/>
              <a:cs typeface="Georgia"/>
              <a:sym typeface="Calibri"/>
            </a:endParaRPr>
          </a:p>
          <a:p>
            <a:pPr marL="0" marR="0" lvl="0" indent="0" algn="l" rtl="0">
              <a:lnSpc>
                <a:spcPct val="90000"/>
              </a:lnSpc>
              <a:spcBef>
                <a:spcPts val="800"/>
              </a:spcBef>
              <a:spcAft>
                <a:spcPts val="1600"/>
              </a:spcAft>
              <a:buClr>
                <a:schemeClr val="dk1"/>
              </a:buClr>
              <a:buSzPts val="2100"/>
              <a:buFont typeface="Arial"/>
              <a:buNone/>
            </a:pPr>
            <a:endParaRPr sz="2100" b="0" i="0" u="none" strike="noStrike" cap="none" dirty="0">
              <a:solidFill>
                <a:schemeClr val="dk1"/>
              </a:solidFill>
              <a:latin typeface="Calibri"/>
              <a:ea typeface="Calibri"/>
              <a:cs typeface="Calibri"/>
              <a:sym typeface="Calibri"/>
            </a:endParaRPr>
          </a:p>
        </p:txBody>
      </p:sp>
      <p:sp>
        <p:nvSpPr>
          <p:cNvPr id="103" name="Shape 103"/>
          <p:cNvSpPr txBox="1"/>
          <p:nvPr/>
        </p:nvSpPr>
        <p:spPr>
          <a:xfrm>
            <a:off x="749725" y="4516346"/>
            <a:ext cx="6858000" cy="461746"/>
          </a:xfrm>
          <a:prstGeom prst="rect">
            <a:avLst/>
          </a:prstGeom>
          <a:noFill/>
          <a:ln>
            <a:noFill/>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Clr>
                <a:srgbClr val="FFC000"/>
              </a:buClr>
              <a:buSzPts val="1400"/>
              <a:buFont typeface="Arial"/>
              <a:buNone/>
            </a:pPr>
            <a:r>
              <a:rPr lang="fr" sz="1400" b="1" i="0" u="none" strike="noStrike" cap="none" dirty="0">
                <a:solidFill>
                  <a:srgbClr val="D16207"/>
                </a:solidFill>
                <a:latin typeface="Georgia"/>
                <a:ea typeface="Calibri"/>
                <a:cs typeface="Georgia"/>
                <a:sym typeface="Calibri"/>
              </a:rPr>
              <a:t>Rental </a:t>
            </a:r>
            <a:r>
              <a:rPr lang="fr-FR" sz="1400" b="1" i="0" u="none" strike="noStrike" cap="none" dirty="0" err="1">
                <a:solidFill>
                  <a:srgbClr val="D16207"/>
                </a:solidFill>
                <a:latin typeface="Georgia"/>
                <a:ea typeface="Calibri"/>
                <a:cs typeface="Georgia"/>
                <a:sym typeface="Calibri"/>
              </a:rPr>
              <a:t>offers</a:t>
            </a:r>
            <a:r>
              <a:rPr lang="fr" sz="1400" b="1" i="0" u="none" strike="noStrike" cap="none" dirty="0">
                <a:solidFill>
                  <a:srgbClr val="D16207"/>
                </a:solidFill>
                <a:latin typeface="Georgia"/>
                <a:ea typeface="Calibri"/>
                <a:cs typeface="Georgia"/>
                <a:sym typeface="Calibri"/>
              </a:rPr>
              <a:t> may vary by city. </a:t>
            </a:r>
            <a:endParaRPr lang="fr-FR" sz="1400" b="1" i="0" u="none" strike="noStrike" cap="none" dirty="0">
              <a:solidFill>
                <a:srgbClr val="D16207"/>
              </a:solidFill>
              <a:latin typeface="Georgia"/>
              <a:ea typeface="Calibri"/>
              <a:cs typeface="Georgia"/>
              <a:sym typeface="Calibri"/>
            </a:endParaRPr>
          </a:p>
          <a:p>
            <a:pPr marL="0" marR="0" lvl="0" indent="0" algn="l" rtl="0">
              <a:lnSpc>
                <a:spcPct val="90000"/>
              </a:lnSpc>
              <a:spcBef>
                <a:spcPts val="0"/>
              </a:spcBef>
              <a:spcAft>
                <a:spcPts val="0"/>
              </a:spcAft>
              <a:buClr>
                <a:srgbClr val="FFC000"/>
              </a:buClr>
              <a:buSzPts val="1400"/>
              <a:buFont typeface="Arial"/>
              <a:buNone/>
            </a:pPr>
            <a:r>
              <a:rPr lang="fr" sz="1400" b="1" i="0" u="none" strike="noStrike" cap="none" dirty="0">
                <a:solidFill>
                  <a:srgbClr val="D16207"/>
                </a:solidFill>
                <a:latin typeface="Georgia"/>
                <a:ea typeface="Calibri"/>
                <a:cs typeface="Georgia"/>
                <a:sym typeface="Calibri"/>
              </a:rPr>
              <a:t>Contact your local EURAXESS </a:t>
            </a:r>
            <a:r>
              <a:rPr lang="fr-FR" sz="1400" b="1" i="0" u="none" strike="noStrike" cap="none" dirty="0">
                <a:solidFill>
                  <a:srgbClr val="D16207"/>
                </a:solidFill>
                <a:latin typeface="Georgia"/>
                <a:ea typeface="Calibri"/>
                <a:cs typeface="Georgia"/>
                <a:sym typeface="Calibri"/>
              </a:rPr>
              <a:t>c</a:t>
            </a:r>
            <a:r>
              <a:rPr lang="fr" sz="1400" b="1" i="0" u="none" strike="noStrike" cap="none" dirty="0">
                <a:solidFill>
                  <a:srgbClr val="D16207"/>
                </a:solidFill>
                <a:latin typeface="Georgia"/>
                <a:ea typeface="Calibri"/>
                <a:cs typeface="Georgia"/>
                <a:sym typeface="Calibri"/>
              </a:rPr>
              <a:t>entre for more information.</a:t>
            </a:r>
            <a:endParaRPr sz="1400" b="1" i="0" u="none" strike="noStrike" cap="none" dirty="0">
              <a:solidFill>
                <a:srgbClr val="D16207"/>
              </a:solidFill>
              <a:latin typeface="Georgia"/>
              <a:ea typeface="Calibri"/>
              <a:cs typeface="Georgia"/>
              <a:sym typeface="Calibri"/>
            </a:endParaRPr>
          </a:p>
        </p:txBody>
      </p:sp>
      <p:graphicFrame>
        <p:nvGraphicFramePr>
          <p:cNvPr id="105" name="Shape 105"/>
          <p:cNvGraphicFramePr/>
          <p:nvPr>
            <p:extLst>
              <p:ext uri="{D42A27DB-BD31-4B8C-83A1-F6EECF244321}">
                <p14:modId xmlns:p14="http://schemas.microsoft.com/office/powerpoint/2010/main" val="1849838475"/>
              </p:ext>
            </p:extLst>
          </p:nvPr>
        </p:nvGraphicFramePr>
        <p:xfrm>
          <a:off x="230287" y="1034141"/>
          <a:ext cx="7977750" cy="3341400"/>
        </p:xfrm>
        <a:graphic>
          <a:graphicData uri="http://schemas.openxmlformats.org/drawingml/2006/table">
            <a:tbl>
              <a:tblPr firstRow="1" bandRow="1">
                <a:noFill/>
                <a:tableStyleId>{1C7B2214-428E-40D8-ADEB-41FBD7B4956E}</a:tableStyleId>
              </a:tblPr>
              <a:tblGrid>
                <a:gridCol w="3132066">
                  <a:extLst>
                    <a:ext uri="{9D8B030D-6E8A-4147-A177-3AD203B41FA5}">
                      <a16:colId xmlns:a16="http://schemas.microsoft.com/office/drawing/2014/main" val="20000"/>
                    </a:ext>
                  </a:extLst>
                </a:gridCol>
                <a:gridCol w="1186320">
                  <a:extLst>
                    <a:ext uri="{9D8B030D-6E8A-4147-A177-3AD203B41FA5}">
                      <a16:colId xmlns:a16="http://schemas.microsoft.com/office/drawing/2014/main" val="20001"/>
                    </a:ext>
                  </a:extLst>
                </a:gridCol>
                <a:gridCol w="1219788">
                  <a:extLst>
                    <a:ext uri="{9D8B030D-6E8A-4147-A177-3AD203B41FA5}">
                      <a16:colId xmlns:a16="http://schemas.microsoft.com/office/drawing/2014/main" val="20002"/>
                    </a:ext>
                  </a:extLst>
                </a:gridCol>
                <a:gridCol w="1219788">
                  <a:extLst>
                    <a:ext uri="{9D8B030D-6E8A-4147-A177-3AD203B41FA5}">
                      <a16:colId xmlns:a16="http://schemas.microsoft.com/office/drawing/2014/main" val="20003"/>
                    </a:ext>
                  </a:extLst>
                </a:gridCol>
                <a:gridCol w="1219788">
                  <a:extLst>
                    <a:ext uri="{9D8B030D-6E8A-4147-A177-3AD203B41FA5}">
                      <a16:colId xmlns:a16="http://schemas.microsoft.com/office/drawing/2014/main" val="20004"/>
                    </a:ext>
                  </a:extLst>
                </a:gridCol>
              </a:tblGrid>
              <a:tr h="382911">
                <a:tc>
                  <a:txBody>
                    <a:bodyPr/>
                    <a:lstStyle/>
                    <a:p>
                      <a:pPr marL="0" marR="0" lvl="0" indent="0" algn="l" rtl="0">
                        <a:lnSpc>
                          <a:spcPct val="100000"/>
                        </a:lnSpc>
                        <a:spcBef>
                          <a:spcPts val="0"/>
                        </a:spcBef>
                        <a:spcAft>
                          <a:spcPts val="0"/>
                        </a:spcAft>
                        <a:buClr>
                          <a:srgbClr val="000000"/>
                        </a:buClr>
                        <a:buSzPts val="1100"/>
                        <a:buFont typeface="Arial"/>
                        <a:buNone/>
                      </a:pPr>
                      <a:endParaRPr sz="1100" u="none" strike="noStrike" cap="none" dirty="0">
                        <a:latin typeface="Georgia"/>
                        <a:cs typeface="Georgia"/>
                      </a:endParaRPr>
                    </a:p>
                  </a:txBody>
                  <a:tcPr marL="68600" marR="68600" marT="34300" marB="34300">
                    <a:solidFill>
                      <a:srgbClr val="D16207"/>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Short-term stay</a:t>
                      </a:r>
                      <a:endParaRPr sz="1100" u="none" strike="noStrike" cap="none" dirty="0">
                        <a:latin typeface="Georgia"/>
                        <a:cs typeface="Georgia"/>
                      </a:endParaRPr>
                    </a:p>
                  </a:txBody>
                  <a:tcPr marL="68600" marR="68600" marT="34300" marB="34300">
                    <a:solidFill>
                      <a:srgbClr val="D16207"/>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Long</a:t>
                      </a:r>
                      <a:r>
                        <a:rPr lang="fr-FR" sz="1100" u="none" strike="noStrike" cap="none" dirty="0">
                          <a:latin typeface="Georgia"/>
                          <a:cs typeface="Georgia"/>
                        </a:rPr>
                        <a:t>-</a:t>
                      </a:r>
                      <a:r>
                        <a:rPr lang="fr-FR" sz="1100" u="none" strike="noStrike" cap="none" dirty="0" err="1">
                          <a:latin typeface="Georgia"/>
                          <a:cs typeface="Georgia"/>
                        </a:rPr>
                        <a:t>term</a:t>
                      </a:r>
                      <a:r>
                        <a:rPr lang="fr" sz="1100" u="none" strike="noStrike" cap="none" dirty="0">
                          <a:latin typeface="Georgia"/>
                          <a:cs typeface="Georgia"/>
                        </a:rPr>
                        <a:t> stay</a:t>
                      </a:r>
                      <a:endParaRPr sz="1100" u="none" strike="noStrike" cap="none" dirty="0">
                        <a:latin typeface="Georgia"/>
                        <a:cs typeface="Georgia"/>
                      </a:endParaRPr>
                    </a:p>
                  </a:txBody>
                  <a:tcPr marL="68600" marR="68600" marT="34300" marB="34300">
                    <a:solidFill>
                      <a:srgbClr val="D16207"/>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Alone</a:t>
                      </a:r>
                      <a:endParaRPr sz="1100" u="none" strike="noStrike" cap="none" dirty="0">
                        <a:latin typeface="Georgia"/>
                        <a:cs typeface="Georgia"/>
                      </a:endParaRPr>
                    </a:p>
                  </a:txBody>
                  <a:tcPr marL="68600" marR="68600" marT="34300" marB="34300">
                    <a:solidFill>
                      <a:srgbClr val="D16207"/>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Couple/Family</a:t>
                      </a:r>
                      <a:endParaRPr sz="1100" u="none" strike="noStrike" cap="none" dirty="0">
                        <a:latin typeface="Georgia"/>
                        <a:cs typeface="Georgia"/>
                      </a:endParaRPr>
                    </a:p>
                  </a:txBody>
                  <a:tcPr marL="68600" marR="68600" marT="34300" marB="34300">
                    <a:solidFill>
                      <a:srgbClr val="D16207"/>
                    </a:solidFill>
                  </a:tcPr>
                </a:tc>
                <a:extLst>
                  <a:ext uri="{0D108BD9-81ED-4DB2-BD59-A6C34878D82A}">
                    <a16:rowId xmlns:a16="http://schemas.microsoft.com/office/drawing/2014/main" val="10000"/>
                  </a:ext>
                </a:extLst>
              </a:tr>
              <a:tr h="223975">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CROUS Residences</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Calibri"/>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endParaRPr sz="1100" u="none" strike="noStrike" cap="none">
                        <a:latin typeface="Georgia"/>
                        <a:cs typeface="Georgia"/>
                      </a:endParaRPr>
                    </a:p>
                  </a:txBody>
                  <a:tcPr marL="68600" marR="68600" marT="34300" marB="34300"/>
                </a:tc>
                <a:extLst>
                  <a:ext uri="{0D108BD9-81ED-4DB2-BD59-A6C34878D82A}">
                    <a16:rowId xmlns:a16="http://schemas.microsoft.com/office/drawing/2014/main" val="10001"/>
                  </a:ext>
                </a:extLst>
              </a:tr>
              <a:tr h="223975">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Private</a:t>
                      </a:r>
                      <a:r>
                        <a:rPr lang="fr-FR" sz="1100" u="none" strike="noStrike" cap="none" dirty="0">
                          <a:latin typeface="Georgia"/>
                          <a:cs typeface="Georgia"/>
                        </a:rPr>
                        <a:t> </a:t>
                      </a:r>
                      <a:r>
                        <a:rPr lang="fr-FR" sz="1100" u="none" strike="noStrike" cap="none" dirty="0" err="1">
                          <a:latin typeface="Georgia"/>
                          <a:cs typeface="Georgia"/>
                        </a:rPr>
                        <a:t>student</a:t>
                      </a:r>
                      <a:r>
                        <a:rPr lang="fr" sz="1100" u="none" strike="noStrike" cap="none" dirty="0">
                          <a:latin typeface="Georgia"/>
                          <a:cs typeface="Georgia"/>
                        </a:rPr>
                        <a:t> residences</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extLst>
                  <a:ext uri="{0D108BD9-81ED-4DB2-BD59-A6C34878D82A}">
                    <a16:rowId xmlns:a16="http://schemas.microsoft.com/office/drawing/2014/main" val="10002"/>
                  </a:ext>
                </a:extLst>
              </a:tr>
              <a:tr h="223975">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Room</a:t>
                      </a:r>
                      <a:r>
                        <a:rPr lang="fr-FR" sz="1100" u="none" strike="noStrike" cap="none" baseline="0" dirty="0">
                          <a:latin typeface="Georgia"/>
                          <a:cs typeface="Georgia"/>
                        </a:rPr>
                        <a:t> in a </a:t>
                      </a:r>
                      <a:r>
                        <a:rPr lang="fr-FR" sz="1100" u="none" strike="noStrike" cap="none" baseline="0" dirty="0" err="1">
                          <a:latin typeface="Georgia"/>
                          <a:cs typeface="Georgia"/>
                        </a:rPr>
                        <a:t>local’s</a:t>
                      </a:r>
                      <a:r>
                        <a:rPr lang="fr-FR" sz="1100" u="none" strike="noStrike" cap="none" baseline="0" dirty="0">
                          <a:latin typeface="Georgia"/>
                          <a:cs typeface="Georgia"/>
                        </a:rPr>
                        <a:t> house</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Calibri"/>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endParaRPr sz="1100" u="none" strike="noStrike" cap="none">
                        <a:latin typeface="Georgia"/>
                        <a:cs typeface="Georgia"/>
                      </a:endParaRPr>
                    </a:p>
                  </a:txBody>
                  <a:tcPr marL="68600" marR="68600" marT="34300" marB="34300"/>
                </a:tc>
                <a:extLst>
                  <a:ext uri="{0D108BD9-81ED-4DB2-BD59-A6C34878D82A}">
                    <a16:rowId xmlns:a16="http://schemas.microsoft.com/office/drawing/2014/main" val="10003"/>
                  </a:ext>
                </a:extLst>
              </a:tr>
              <a:tr h="223975">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House share</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endParaRPr sz="1100" u="none" strike="noStrike" cap="none">
                        <a:latin typeface="Georgia"/>
                        <a:cs typeface="Georgia"/>
                      </a:endParaRPr>
                    </a:p>
                  </a:txBody>
                  <a:tcPr marL="68600" marR="68600" marT="34300" marB="34300"/>
                </a:tc>
                <a:extLst>
                  <a:ext uri="{0D108BD9-81ED-4DB2-BD59-A6C34878D82A}">
                    <a16:rowId xmlns:a16="http://schemas.microsoft.com/office/drawing/2014/main" val="10004"/>
                  </a:ext>
                </a:extLst>
              </a:tr>
              <a:tr h="259371">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Sublets </a:t>
                      </a:r>
                      <a:r>
                        <a:rPr lang="fr" sz="800" u="none" strike="noStrike" cap="none" dirty="0">
                          <a:latin typeface="Georgia"/>
                          <a:cs typeface="Georgia"/>
                        </a:rPr>
                        <a:t>(in accordance with legal conditions)</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extLst>
                  <a:ext uri="{0D108BD9-81ED-4DB2-BD59-A6C34878D82A}">
                    <a16:rowId xmlns:a16="http://schemas.microsoft.com/office/drawing/2014/main" val="10005"/>
                  </a:ext>
                </a:extLst>
              </a:tr>
              <a:tr h="286676">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Rent</a:t>
                      </a:r>
                      <a:r>
                        <a:rPr lang="fr-FR" sz="1100" u="none" strike="noStrike" cap="none" dirty="0">
                          <a:latin typeface="Georgia"/>
                          <a:cs typeface="Georgia"/>
                        </a:rPr>
                        <a:t>al</a:t>
                      </a:r>
                      <a:r>
                        <a:rPr lang="fr-FR" sz="1100" u="none" strike="noStrike" cap="none" baseline="0" dirty="0">
                          <a:latin typeface="Georgia"/>
                          <a:cs typeface="Georgia"/>
                        </a:rPr>
                        <a:t> </a:t>
                      </a:r>
                      <a:r>
                        <a:rPr lang="fr-FR" sz="1100" u="none" strike="noStrike" cap="none" baseline="0" dirty="0" err="1">
                          <a:latin typeface="Georgia"/>
                          <a:cs typeface="Georgia"/>
                        </a:rPr>
                        <a:t>from</a:t>
                      </a:r>
                      <a:r>
                        <a:rPr lang="fr-FR" sz="1100" u="none" strike="noStrike" cap="none" baseline="0" dirty="0">
                          <a:latin typeface="Georgia"/>
                          <a:cs typeface="Georgia"/>
                        </a:rPr>
                        <a:t> a </a:t>
                      </a:r>
                      <a:r>
                        <a:rPr lang="fr-FR" sz="1100" u="none" strike="noStrike" cap="none" baseline="0" dirty="0" err="1">
                          <a:latin typeface="Georgia"/>
                          <a:cs typeface="Georgia"/>
                        </a:rPr>
                        <a:t>private</a:t>
                      </a:r>
                      <a:r>
                        <a:rPr lang="fr-FR" sz="1100" u="none" strike="noStrike" cap="none" baseline="0" dirty="0">
                          <a:latin typeface="Georgia"/>
                          <a:cs typeface="Georgia"/>
                        </a:rPr>
                        <a:t> </a:t>
                      </a:r>
                      <a:r>
                        <a:rPr lang="fr-FR" sz="1100" u="none" strike="noStrike" cap="none" baseline="0" dirty="0" err="1">
                          <a:latin typeface="Georgia"/>
                          <a:cs typeface="Georgia"/>
                        </a:rPr>
                        <a:t>owner</a:t>
                      </a:r>
                      <a:r>
                        <a:rPr lang="fr-FR" sz="1100" u="none" strike="noStrike" cap="none" baseline="0" dirty="0">
                          <a:latin typeface="Georgia"/>
                          <a:cs typeface="Georgia"/>
                        </a:rPr>
                        <a:t> </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extLst>
                  <a:ext uri="{0D108BD9-81ED-4DB2-BD59-A6C34878D82A}">
                    <a16:rowId xmlns:a16="http://schemas.microsoft.com/office/drawing/2014/main" val="10006"/>
                  </a:ext>
                </a:extLst>
              </a:tr>
              <a:tr h="286676">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Young workers residences</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endParaRPr sz="1100" u="none" strike="noStrike" cap="none">
                        <a:latin typeface="Georgia"/>
                        <a:cs typeface="Georgia"/>
                      </a:endParaRPr>
                    </a:p>
                  </a:txBody>
                  <a:tcPr marL="68600" marR="68600" marT="34300" marB="34300"/>
                </a:tc>
                <a:extLst>
                  <a:ext uri="{0D108BD9-81ED-4DB2-BD59-A6C34878D82A}">
                    <a16:rowId xmlns:a16="http://schemas.microsoft.com/office/drawing/2014/main" val="10007"/>
                  </a:ext>
                </a:extLst>
              </a:tr>
              <a:tr h="286676">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Residences for researchers</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extLst>
                  <a:ext uri="{0D108BD9-81ED-4DB2-BD59-A6C34878D82A}">
                    <a16:rowId xmlns:a16="http://schemas.microsoft.com/office/drawing/2014/main" val="10008"/>
                  </a:ext>
                </a:extLst>
              </a:tr>
              <a:tr h="350245">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Touris</a:t>
                      </a:r>
                      <a:r>
                        <a:rPr lang="fr-FR" sz="1100" u="none" strike="noStrike" cap="none" dirty="0">
                          <a:latin typeface="Georgia"/>
                          <a:cs typeface="Georgia"/>
                        </a:rPr>
                        <a:t>m</a:t>
                      </a:r>
                      <a:r>
                        <a:rPr lang="fr" sz="1100" u="none" strike="noStrike" cap="none" dirty="0">
                          <a:latin typeface="Georgia"/>
                          <a:cs typeface="Georgia"/>
                        </a:rPr>
                        <a:t> accommodation</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 (max 90 days)</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extLst>
                  <a:ext uri="{0D108BD9-81ED-4DB2-BD59-A6C34878D82A}">
                    <a16:rowId xmlns:a16="http://schemas.microsoft.com/office/drawing/2014/main" val="10009"/>
                  </a:ext>
                </a:extLst>
              </a:tr>
              <a:tr h="286676">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Hotels &amp; hotel apartments</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extLst>
                  <a:ext uri="{0D108BD9-81ED-4DB2-BD59-A6C34878D82A}">
                    <a16:rowId xmlns:a16="http://schemas.microsoft.com/office/drawing/2014/main" val="10010"/>
                  </a:ext>
                </a:extLst>
              </a:tr>
              <a:tr h="223975">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Youth hostels</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dirty="0">
                          <a:latin typeface="Georgia"/>
                          <a:cs typeface="Georgia"/>
                        </a:rPr>
                        <a:t>√</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endParaRPr sz="1100" u="none" strike="noStrike" cap="none" dirty="0">
                        <a:latin typeface="Georgia"/>
                        <a:cs typeface="Georgia"/>
                      </a:endParaRPr>
                    </a:p>
                  </a:txBody>
                  <a:tcPr marL="68600" marR="68600" marT="34300" marB="34300"/>
                </a:tc>
                <a:extLst>
                  <a:ext uri="{0D108BD9-81ED-4DB2-BD59-A6C34878D82A}">
                    <a16:rowId xmlns:a16="http://schemas.microsoft.com/office/drawing/2014/main" val="10011"/>
                  </a:ext>
                </a:extLst>
              </a:tr>
            </a:tbl>
          </a:graphicData>
        </a:graphic>
      </p:graphicFrame>
      <p:pic>
        <p:nvPicPr>
          <p:cNvPr id="8" name="Image 7" descr="7-arr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3127" y="4471936"/>
            <a:ext cx="606598" cy="529560"/>
          </a:xfrm>
          <a:prstGeom prst="rect">
            <a:avLst/>
          </a:prstGeom>
        </p:spPr>
      </p:pic>
      <p:pic>
        <p:nvPicPr>
          <p:cNvPr id="7" name="Image 6" descr="18-arrow.png">
            <a:hlinkClick r:id="" action="ppaction://hlinkshowjump?jump=previous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pic>
        <p:nvPicPr>
          <p:cNvPr id="9" name="Image 8" descr="18-arrow.png">
            <a:hlinkClick r:id="" action="ppaction://hlinkshowjump?jump=next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10" name="Image 9" descr="iconmonstr-home-5-240.png">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85059" y="37056"/>
            <a:ext cx="6526957" cy="572400"/>
          </a:xfrm>
          <a:prstGeom prst="rect">
            <a:avLst/>
          </a:prstGeom>
          <a:noFill/>
          <a:ln>
            <a:noFill/>
          </a:ln>
        </p:spPr>
        <p:txBody>
          <a:bodyPr spcFirstLastPara="1" wrap="square" lIns="68575" tIns="34275" rIns="68575" bIns="34275" anchor="ctr" anchorCtr="0">
            <a:noAutofit/>
          </a:bodyPr>
          <a:lstStyle/>
          <a:p>
            <a:pPr marL="0" marR="0" lvl="0" indent="0" algn="l" rtl="0">
              <a:lnSpc>
                <a:spcPct val="90000"/>
              </a:lnSpc>
              <a:spcBef>
                <a:spcPts val="0"/>
              </a:spcBef>
              <a:spcAft>
                <a:spcPts val="0"/>
              </a:spcAft>
              <a:buClr>
                <a:srgbClr val="FFC000"/>
              </a:buClr>
              <a:buSzPts val="1100"/>
              <a:buFont typeface="Calibri"/>
              <a:buNone/>
            </a:pPr>
            <a:r>
              <a:rPr lang="fr" sz="2100" b="1" i="0" u="none" strike="noStrike" cap="none" dirty="0">
                <a:solidFill>
                  <a:srgbClr val="D16207"/>
                </a:solidFill>
                <a:latin typeface="Chalkboard SE Regular"/>
                <a:ea typeface="Calibri"/>
                <a:cs typeface="Chalkboard SE Regular"/>
                <a:sym typeface="Calibri"/>
              </a:rPr>
              <a:t>1.2 Furnished or unfurnished accommodation </a:t>
            </a:r>
            <a:endParaRPr sz="2100" b="1" i="0" u="none" strike="noStrike" cap="none" dirty="0">
              <a:solidFill>
                <a:srgbClr val="D16207"/>
              </a:solidFill>
              <a:latin typeface="Chalkboard SE Regular"/>
              <a:ea typeface="Calibri"/>
              <a:cs typeface="Chalkboard SE Regular"/>
              <a:sym typeface="Calibri"/>
            </a:endParaRPr>
          </a:p>
        </p:txBody>
      </p:sp>
      <p:sp>
        <p:nvSpPr>
          <p:cNvPr id="111" name="Shape 111"/>
          <p:cNvSpPr txBox="1">
            <a:spLocks noGrp="1"/>
          </p:cNvSpPr>
          <p:nvPr>
            <p:ph type="body" idx="1"/>
          </p:nvPr>
        </p:nvSpPr>
        <p:spPr>
          <a:xfrm>
            <a:off x="179518" y="493356"/>
            <a:ext cx="8195700" cy="4261757"/>
          </a:xfrm>
          <a:prstGeom prst="rect">
            <a:avLst/>
          </a:prstGeom>
          <a:noFill/>
          <a:ln>
            <a:noFill/>
          </a:ln>
        </p:spPr>
        <p:txBody>
          <a:bodyPr spcFirstLastPara="1" wrap="square" lIns="68575" tIns="34275" rIns="68575" bIns="34275" anchor="b" anchorCtr="0">
            <a:noAutofit/>
          </a:bodyPr>
          <a:lstStyle/>
          <a:p>
            <a:pPr marL="285750" marR="0" lvl="0" indent="-285750" algn="l" rtl="0">
              <a:lnSpc>
                <a:spcPct val="80000"/>
              </a:lnSpc>
              <a:spcBef>
                <a:spcPts val="0"/>
              </a:spcBef>
              <a:spcAft>
                <a:spcPts val="0"/>
              </a:spcAft>
              <a:buClr>
                <a:schemeClr val="dk1"/>
              </a:buClr>
              <a:buSzPts val="1100"/>
              <a:buFont typeface="Arial"/>
              <a:buChar char="•"/>
            </a:pPr>
            <a:r>
              <a:rPr lang="fr" sz="1400" b="0" i="0" u="none" strike="noStrike" cap="none" dirty="0">
                <a:solidFill>
                  <a:schemeClr val="dk1"/>
                </a:solidFill>
                <a:latin typeface="Georgia"/>
                <a:cs typeface="Georgia"/>
                <a:sym typeface="Calibri"/>
              </a:rPr>
              <a:t>Furniture for a furnished </a:t>
            </a:r>
            <a:r>
              <a:rPr lang="fr-FR" sz="1400" b="0" dirty="0">
                <a:latin typeface="Georgia"/>
                <a:cs typeface="Georgia"/>
              </a:rPr>
              <a:t>accommodation</a:t>
            </a:r>
            <a:r>
              <a:rPr lang="fr" sz="1400" b="0" i="0" u="none" strike="noStrike" cap="none" dirty="0">
                <a:solidFill>
                  <a:schemeClr val="dk1"/>
                </a:solidFill>
                <a:latin typeface="Georgia"/>
                <a:cs typeface="Georgia"/>
                <a:sym typeface="Calibri"/>
              </a:rPr>
              <a:t> </a:t>
            </a:r>
            <a:r>
              <a:rPr lang="fr-FR" sz="1400" b="0" i="0" u="none" strike="noStrike" cap="none" dirty="0">
                <a:solidFill>
                  <a:schemeClr val="dk1"/>
                </a:solidFill>
                <a:latin typeface="Georgia"/>
                <a:cs typeface="Georgia"/>
                <a:sym typeface="Calibri"/>
              </a:rPr>
              <a:t>must </a:t>
            </a:r>
            <a:r>
              <a:rPr lang="fr" sz="1400" b="0" i="0" u="none" strike="noStrike" cap="none" dirty="0">
                <a:solidFill>
                  <a:schemeClr val="dk1"/>
                </a:solidFill>
                <a:latin typeface="Georgia"/>
                <a:cs typeface="Georgia"/>
                <a:sym typeface="Calibri"/>
              </a:rPr>
              <a:t>comprise</a:t>
            </a:r>
            <a:r>
              <a:rPr lang="fr" sz="1400" b="0" i="0" strike="noStrike" cap="none" dirty="0">
                <a:solidFill>
                  <a:schemeClr val="dk1"/>
                </a:solidFill>
                <a:latin typeface="Georgia"/>
                <a:cs typeface="Georgia"/>
                <a:sym typeface="Calibri"/>
              </a:rPr>
              <a:t> </a:t>
            </a:r>
            <a:r>
              <a:rPr lang="fr" sz="1400" b="0" i="0" u="sng" strike="noStrike" cap="none" dirty="0">
                <a:solidFill>
                  <a:schemeClr val="dk1"/>
                </a:solidFill>
                <a:latin typeface="Georgia"/>
                <a:cs typeface="Georgia"/>
                <a:sym typeface="Calibri"/>
              </a:rPr>
              <a:t>the following</a:t>
            </a:r>
            <a:r>
              <a:rPr lang="fr" sz="1400" b="0" i="0" strike="noStrike" cap="none" dirty="0">
                <a:solidFill>
                  <a:schemeClr val="dk1"/>
                </a:solidFill>
                <a:latin typeface="Georgia"/>
                <a:cs typeface="Georgia"/>
                <a:sym typeface="Calibri"/>
              </a:rPr>
              <a:t> </a:t>
            </a:r>
            <a:r>
              <a:rPr lang="fr" sz="1400" b="0" i="0" u="none" strike="noStrike" cap="none" dirty="0">
                <a:solidFill>
                  <a:schemeClr val="dk1"/>
                </a:solidFill>
                <a:latin typeface="Georgia"/>
                <a:cs typeface="Georgia"/>
                <a:sym typeface="Calibri"/>
              </a:rPr>
              <a:t>items at least:</a:t>
            </a:r>
            <a:endParaRPr sz="14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300" b="0" i="0" u="none" strike="noStrike" cap="none" dirty="0">
                <a:solidFill>
                  <a:schemeClr val="dk1"/>
                </a:solidFill>
                <a:latin typeface="Georgia"/>
                <a:cs typeface="Georgia"/>
                <a:sym typeface="Calibri"/>
              </a:rPr>
              <a:t>Bedding shall include a duvet or </a:t>
            </a:r>
            <a:r>
              <a:rPr lang="fr-FR" sz="1300" b="0" i="0" u="none" strike="noStrike" cap="none" dirty="0">
                <a:solidFill>
                  <a:schemeClr val="dk1"/>
                </a:solidFill>
                <a:latin typeface="Georgia"/>
                <a:cs typeface="Georgia"/>
                <a:sym typeface="Calibri"/>
              </a:rPr>
              <a:t>a </a:t>
            </a:r>
            <a:r>
              <a:rPr lang="fr" sz="1300" b="0" i="0" u="none" strike="noStrike" cap="none" dirty="0">
                <a:solidFill>
                  <a:schemeClr val="dk1"/>
                </a:solidFill>
                <a:latin typeface="Georgia"/>
                <a:cs typeface="Georgia"/>
                <a:sym typeface="Calibri"/>
              </a:rPr>
              <a:t>blanket;</a:t>
            </a:r>
            <a:endParaRPr sz="13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300" b="0" i="0" u="none" strike="noStrike" cap="none" dirty="0">
                <a:solidFill>
                  <a:schemeClr val="dk1"/>
                </a:solidFill>
                <a:latin typeface="Georgia"/>
                <a:cs typeface="Georgia"/>
                <a:sym typeface="Calibri"/>
              </a:rPr>
              <a:t>Curtains or window shutters in rooms intended to be used as a bedroom;</a:t>
            </a:r>
            <a:endParaRPr sz="13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300" b="0" i="0" u="none" strike="noStrike" cap="none" dirty="0">
                <a:solidFill>
                  <a:schemeClr val="dk1"/>
                </a:solidFill>
                <a:latin typeface="Georgia"/>
                <a:cs typeface="Georgia"/>
                <a:sym typeface="Calibri"/>
              </a:rPr>
              <a:t>Hotplates;</a:t>
            </a:r>
            <a:endParaRPr sz="13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300" b="0" i="0" u="none" strike="noStrike" cap="none" dirty="0">
                <a:solidFill>
                  <a:schemeClr val="dk1"/>
                </a:solidFill>
                <a:latin typeface="Georgia"/>
                <a:cs typeface="Georgia"/>
                <a:sym typeface="Calibri"/>
              </a:rPr>
              <a:t>Oven or microwave oven;</a:t>
            </a:r>
            <a:endParaRPr sz="13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300" b="0" i="0" u="none" strike="noStrike" cap="none" dirty="0">
                <a:solidFill>
                  <a:schemeClr val="dk1"/>
                </a:solidFill>
                <a:latin typeface="Georgia"/>
                <a:cs typeface="Georgia"/>
                <a:sym typeface="Calibri"/>
              </a:rPr>
              <a:t>Fridge and freezer or, as a minimum, a frig</a:t>
            </a:r>
            <a:r>
              <a:rPr lang="fr-FR" sz="1300" b="0" i="0" u="none" strike="noStrike" cap="none" dirty="0">
                <a:solidFill>
                  <a:schemeClr val="dk1"/>
                </a:solidFill>
                <a:latin typeface="Georgia"/>
                <a:cs typeface="Georgia"/>
                <a:sym typeface="Calibri"/>
              </a:rPr>
              <a:t>de</a:t>
            </a:r>
            <a:r>
              <a:rPr lang="fr" sz="1300" b="0" i="0" u="none" strike="noStrike" cap="none" dirty="0">
                <a:solidFill>
                  <a:schemeClr val="dk1"/>
                </a:solidFill>
                <a:latin typeface="Georgia"/>
                <a:cs typeface="Georgia"/>
                <a:sym typeface="Calibri"/>
              </a:rPr>
              <a:t> with a freezer compartment (-6° C);</a:t>
            </a:r>
            <a:endParaRPr sz="13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300" b="0" i="0" u="none" strike="noStrike" cap="none" dirty="0">
                <a:solidFill>
                  <a:schemeClr val="dk1"/>
                </a:solidFill>
                <a:latin typeface="Georgia"/>
                <a:cs typeface="Georgia"/>
                <a:sym typeface="Calibri"/>
              </a:rPr>
              <a:t>Dishes </a:t>
            </a:r>
            <a:r>
              <a:rPr lang="fr-FR" sz="1300" b="0" dirty="0" err="1">
                <a:latin typeface="Georgia"/>
                <a:cs typeface="Georgia"/>
              </a:rPr>
              <a:t>necessary</a:t>
            </a:r>
            <a:r>
              <a:rPr lang="fr" sz="1300" b="0" i="0" u="none" strike="noStrike" cap="none" dirty="0">
                <a:solidFill>
                  <a:schemeClr val="dk1"/>
                </a:solidFill>
                <a:latin typeface="Georgia"/>
                <a:cs typeface="Georgia"/>
                <a:sym typeface="Calibri"/>
              </a:rPr>
              <a:t> for meals;</a:t>
            </a:r>
            <a:endParaRPr sz="13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300" b="0" i="0" u="none" strike="noStrike" cap="none" dirty="0">
                <a:solidFill>
                  <a:schemeClr val="dk1"/>
                </a:solidFill>
                <a:latin typeface="Georgia"/>
                <a:cs typeface="Georgia"/>
                <a:sym typeface="Calibri"/>
              </a:rPr>
              <a:t>Kitchen utensils;</a:t>
            </a:r>
            <a:endParaRPr sz="13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300" b="0" i="0" u="none" strike="noStrike" cap="none" dirty="0">
                <a:solidFill>
                  <a:schemeClr val="dk1"/>
                </a:solidFill>
                <a:latin typeface="Georgia"/>
                <a:cs typeface="Georgia"/>
                <a:sym typeface="Calibri"/>
              </a:rPr>
              <a:t>Table and chairs;</a:t>
            </a:r>
            <a:endParaRPr sz="13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300" b="0" i="0" u="none" strike="noStrike" cap="none" dirty="0">
                <a:solidFill>
                  <a:schemeClr val="dk1"/>
                </a:solidFill>
                <a:latin typeface="Georgia"/>
                <a:cs typeface="Georgia"/>
                <a:sym typeface="Calibri"/>
              </a:rPr>
              <a:t>Storage shelves;</a:t>
            </a:r>
            <a:endParaRPr sz="13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300" b="0" i="0" u="none" strike="noStrike" cap="none" dirty="0">
                <a:solidFill>
                  <a:schemeClr val="dk1"/>
                </a:solidFill>
                <a:latin typeface="Georgia"/>
                <a:cs typeface="Georgia"/>
                <a:sym typeface="Calibri"/>
              </a:rPr>
              <a:t>Lighting units;</a:t>
            </a:r>
            <a:endParaRPr sz="13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300" b="0" i="0" u="none" strike="noStrike" cap="none" dirty="0">
                <a:solidFill>
                  <a:schemeClr val="dk1"/>
                </a:solidFill>
                <a:latin typeface="Georgia"/>
                <a:cs typeface="Georgia"/>
                <a:sym typeface="Calibri"/>
              </a:rPr>
              <a:t>Housekeeping equipment adapted to the accommodation's features.</a:t>
            </a:r>
            <a:endParaRPr sz="1300" dirty="0">
              <a:latin typeface="Georgia"/>
              <a:cs typeface="Georgia"/>
            </a:endParaRPr>
          </a:p>
          <a:p>
            <a:pPr marL="285750" marR="0" lvl="0" indent="-285750" algn="l" rtl="0">
              <a:lnSpc>
                <a:spcPct val="80000"/>
              </a:lnSpc>
              <a:spcBef>
                <a:spcPts val="800"/>
              </a:spcBef>
              <a:spcAft>
                <a:spcPts val="0"/>
              </a:spcAft>
              <a:buClr>
                <a:schemeClr val="dk1"/>
              </a:buClr>
              <a:buSzPts val="1100"/>
              <a:buFont typeface="Arial"/>
              <a:buChar char="•"/>
            </a:pPr>
            <a:r>
              <a:rPr lang="fr" sz="1400" b="0" i="0" u="none" strike="noStrike" cap="none" dirty="0">
                <a:solidFill>
                  <a:schemeClr val="dk1"/>
                </a:solidFill>
                <a:latin typeface="Georgia"/>
                <a:cs typeface="Georgia"/>
                <a:sym typeface="Calibri"/>
              </a:rPr>
              <a:t>An unfurnished (or empty) </a:t>
            </a:r>
            <a:r>
              <a:rPr lang="fr-FR" sz="1400" b="0" dirty="0">
                <a:latin typeface="Georgia"/>
                <a:cs typeface="Georgia"/>
              </a:rPr>
              <a:t>accommodation</a:t>
            </a:r>
            <a:r>
              <a:rPr lang="fr" sz="1400" b="0" i="0" u="none" strike="noStrike" cap="none" dirty="0">
                <a:solidFill>
                  <a:schemeClr val="dk1"/>
                </a:solidFill>
                <a:latin typeface="Georgia"/>
                <a:cs typeface="Georgia"/>
                <a:sym typeface="Calibri"/>
              </a:rPr>
              <a:t> </a:t>
            </a:r>
            <a:r>
              <a:rPr lang="fr-FR" sz="1400" b="0" u="sng" dirty="0" err="1">
                <a:latin typeface="Georgia"/>
                <a:cs typeface="Georgia"/>
              </a:rPr>
              <a:t>may</a:t>
            </a:r>
            <a:r>
              <a:rPr lang="fr" sz="1400" b="0" i="0" u="none" strike="noStrike" cap="none" dirty="0">
                <a:solidFill>
                  <a:schemeClr val="dk1"/>
                </a:solidFill>
                <a:latin typeface="Georgia"/>
                <a:cs typeface="Georgia"/>
                <a:sym typeface="Calibri"/>
              </a:rPr>
              <a:t> include a fitted kitchen (with kitchen items and some appliances) but will not include furniture (table/chairs...) nor cooking utensils.</a:t>
            </a:r>
            <a:endParaRPr sz="1400" b="1" i="0" u="none" strike="noStrike" cap="none" dirty="0">
              <a:solidFill>
                <a:schemeClr val="dk1"/>
              </a:solidFill>
              <a:latin typeface="Georgia"/>
              <a:cs typeface="Georgia"/>
              <a:sym typeface="Calibri"/>
            </a:endParaRPr>
          </a:p>
          <a:p>
            <a:pPr marL="285750" marR="0" lvl="0" indent="-285750" algn="l" rtl="0">
              <a:lnSpc>
                <a:spcPct val="70000"/>
              </a:lnSpc>
              <a:spcBef>
                <a:spcPts val="800"/>
              </a:spcBef>
              <a:spcAft>
                <a:spcPts val="0"/>
              </a:spcAft>
              <a:buClr>
                <a:schemeClr val="dk1"/>
              </a:buClr>
              <a:buSzPts val="1100"/>
              <a:buFont typeface="Arial"/>
              <a:buChar char="•"/>
            </a:pPr>
            <a:r>
              <a:rPr lang="fr" sz="1400" b="0" i="0" u="none" strike="noStrike" cap="none" dirty="0">
                <a:solidFill>
                  <a:schemeClr val="dk1"/>
                </a:solidFill>
                <a:latin typeface="Georgia"/>
                <a:cs typeface="Georgia"/>
                <a:sym typeface="Calibri"/>
              </a:rPr>
              <a:t>Minimum surface area, regardless of </a:t>
            </a:r>
            <a:r>
              <a:rPr lang="fr-FR" sz="1400" b="0" dirty="0">
                <a:latin typeface="Georgia"/>
                <a:cs typeface="Georgia"/>
              </a:rPr>
              <a:t>type of accommodation</a:t>
            </a:r>
            <a:r>
              <a:rPr lang="fr" sz="1400" b="0" i="0" u="none" strike="noStrike" cap="none" dirty="0">
                <a:solidFill>
                  <a:schemeClr val="dk1"/>
                </a:solidFill>
                <a:latin typeface="Georgia"/>
                <a:cs typeface="Georgia"/>
                <a:sym typeface="Calibri"/>
              </a:rPr>
              <a:t> = </a:t>
            </a:r>
            <a:endParaRPr sz="14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400" b="0" i="0" u="none" strike="noStrike" cap="none" dirty="0">
                <a:solidFill>
                  <a:schemeClr val="dk1"/>
                </a:solidFill>
                <a:latin typeface="Georgia"/>
                <a:cs typeface="Georgia"/>
                <a:sym typeface="Calibri"/>
              </a:rPr>
              <a:t>9</a:t>
            </a:r>
            <a:r>
              <a:rPr lang="fr-FR" sz="1400" b="0" i="0" u="none" strike="noStrike" cap="none" dirty="0">
                <a:solidFill>
                  <a:schemeClr val="dk1"/>
                </a:solidFill>
                <a:latin typeface="Georgia"/>
                <a:cs typeface="Georgia"/>
                <a:sym typeface="Calibri"/>
              </a:rPr>
              <a:t> </a:t>
            </a:r>
            <a:r>
              <a:rPr lang="fr" sz="1400" b="0" i="0" u="none" strike="noStrike" cap="none" dirty="0">
                <a:solidFill>
                  <a:schemeClr val="dk1"/>
                </a:solidFill>
                <a:latin typeface="Georgia"/>
                <a:cs typeface="Georgia"/>
                <a:sym typeface="Calibri"/>
              </a:rPr>
              <a:t>m² for 1 person</a:t>
            </a:r>
            <a:endParaRPr sz="1400" b="1" i="0" u="none" strike="noStrike" cap="none" dirty="0">
              <a:solidFill>
                <a:schemeClr val="dk1"/>
              </a:solidFill>
              <a:latin typeface="Georgia"/>
              <a:cs typeface="Georgia"/>
              <a:sym typeface="Calibri"/>
            </a:endParaRPr>
          </a:p>
          <a:p>
            <a:pPr marL="596900" lvl="1" indent="-260350">
              <a:lnSpc>
                <a:spcPct val="70000"/>
              </a:lnSpc>
              <a:spcBef>
                <a:spcPts val="400"/>
              </a:spcBef>
              <a:buFont typeface="Arial"/>
              <a:buChar char="-"/>
            </a:pPr>
            <a:r>
              <a:rPr lang="fr" sz="1400" b="0" i="0" u="none" strike="noStrike" cap="none" dirty="0">
                <a:solidFill>
                  <a:schemeClr val="dk1"/>
                </a:solidFill>
                <a:latin typeface="Georgia"/>
                <a:cs typeface="Georgia"/>
                <a:sym typeface="Calibri"/>
              </a:rPr>
              <a:t>16 </a:t>
            </a:r>
            <a:r>
              <a:rPr lang="fr" sz="1400" b="0" dirty="0">
                <a:latin typeface="Georgia"/>
                <a:cs typeface="Georgia"/>
              </a:rPr>
              <a:t>m² </a:t>
            </a:r>
            <a:r>
              <a:rPr lang="fr" sz="1400" b="0" i="0" u="none" strike="noStrike" cap="none" dirty="0">
                <a:solidFill>
                  <a:schemeClr val="dk1"/>
                </a:solidFill>
                <a:latin typeface="Georgia"/>
                <a:cs typeface="Georgia"/>
                <a:sym typeface="Calibri"/>
              </a:rPr>
              <a:t>for two pe</a:t>
            </a:r>
            <a:r>
              <a:rPr lang="fr-FR" sz="1400" b="0" i="0" u="none" strike="noStrike" cap="none" dirty="0" err="1">
                <a:solidFill>
                  <a:schemeClr val="dk1"/>
                </a:solidFill>
                <a:latin typeface="Georgia"/>
                <a:cs typeface="Georgia"/>
                <a:sym typeface="Calibri"/>
              </a:rPr>
              <a:t>rsons</a:t>
            </a:r>
            <a:r>
              <a:rPr lang="fr" sz="1400" b="0" i="0" u="none" strike="noStrike" cap="none" dirty="0">
                <a:solidFill>
                  <a:schemeClr val="dk1"/>
                </a:solidFill>
                <a:latin typeface="Georgia"/>
                <a:cs typeface="Georgia"/>
                <a:sym typeface="Calibri"/>
              </a:rPr>
              <a:t>,</a:t>
            </a:r>
            <a:endParaRPr sz="1400" b="1" i="0" u="none" strike="noStrike" cap="none" dirty="0">
              <a:solidFill>
                <a:schemeClr val="dk1"/>
              </a:solidFill>
              <a:latin typeface="Georgia"/>
              <a:cs typeface="Georgia"/>
              <a:sym typeface="Calibri"/>
            </a:endParaRPr>
          </a:p>
          <a:p>
            <a:pPr marL="596900" lvl="1" indent="-260350">
              <a:lnSpc>
                <a:spcPct val="70000"/>
              </a:lnSpc>
              <a:spcBef>
                <a:spcPts val="400"/>
              </a:spcBef>
              <a:buFont typeface="Arial"/>
              <a:buChar char="-"/>
            </a:pPr>
            <a:r>
              <a:rPr lang="fr" sz="1400" b="0" i="0" u="none" strike="noStrike" cap="none" dirty="0">
                <a:solidFill>
                  <a:schemeClr val="dk1"/>
                </a:solidFill>
                <a:latin typeface="Georgia"/>
                <a:cs typeface="Georgia"/>
                <a:sym typeface="Calibri"/>
              </a:rPr>
              <a:t>+ 9 </a:t>
            </a:r>
            <a:r>
              <a:rPr lang="fr" sz="1400" b="0" dirty="0">
                <a:latin typeface="Georgia"/>
                <a:cs typeface="Georgia"/>
              </a:rPr>
              <a:t>m² </a:t>
            </a:r>
            <a:r>
              <a:rPr lang="fr" sz="1400" b="0" i="0" u="none" strike="noStrike" cap="none" dirty="0">
                <a:solidFill>
                  <a:schemeClr val="dk1"/>
                </a:solidFill>
                <a:latin typeface="Georgia"/>
                <a:cs typeface="Georgia"/>
                <a:sym typeface="Calibri"/>
              </a:rPr>
              <a:t>per additional person.</a:t>
            </a:r>
            <a:endParaRPr sz="1400" b="0" i="0" u="none" strike="noStrike" cap="none" dirty="0">
              <a:solidFill>
                <a:schemeClr val="dk1"/>
              </a:solidFill>
              <a:latin typeface="Georgia"/>
              <a:cs typeface="Georgia"/>
              <a:sym typeface="Calibri"/>
            </a:endParaRPr>
          </a:p>
          <a:p>
            <a:pPr marL="285750" marR="0" lvl="0" indent="-285750" algn="l" rtl="0">
              <a:lnSpc>
                <a:spcPct val="80000"/>
              </a:lnSpc>
              <a:spcBef>
                <a:spcPts val="1600"/>
              </a:spcBef>
              <a:spcAft>
                <a:spcPts val="1600"/>
              </a:spcAft>
              <a:buClr>
                <a:schemeClr val="dk1"/>
              </a:buClr>
              <a:buSzPts val="1100"/>
              <a:buFont typeface="Arial"/>
              <a:buChar char="•"/>
            </a:pPr>
            <a:r>
              <a:rPr lang="fr" sz="1400" b="0" i="0" u="none" strike="noStrike" cap="none" dirty="0">
                <a:solidFill>
                  <a:schemeClr val="dk1"/>
                </a:solidFill>
                <a:latin typeface="Georgia"/>
                <a:cs typeface="Georgia"/>
                <a:sym typeface="Calibri"/>
              </a:rPr>
              <a:t>All </a:t>
            </a:r>
            <a:r>
              <a:rPr lang="fr-FR" sz="1400" b="0" dirty="0" err="1">
                <a:latin typeface="Georgia"/>
                <a:cs typeface="Georgia"/>
              </a:rPr>
              <a:t>landlo</a:t>
            </a:r>
            <a:r>
              <a:rPr lang="fr" sz="1400" b="0" i="0" u="none" strike="noStrike" cap="none" dirty="0">
                <a:solidFill>
                  <a:schemeClr val="dk1"/>
                </a:solidFill>
                <a:latin typeface="Georgia"/>
                <a:cs typeface="Georgia"/>
                <a:sym typeface="Calibri"/>
              </a:rPr>
              <a:t>r</a:t>
            </a:r>
            <a:r>
              <a:rPr lang="fr-FR" sz="1400" b="0" i="0" u="none" strike="noStrike" cap="none" dirty="0">
                <a:solidFill>
                  <a:schemeClr val="dk1"/>
                </a:solidFill>
                <a:latin typeface="Georgia"/>
                <a:cs typeface="Georgia"/>
                <a:sym typeface="Calibri"/>
              </a:rPr>
              <a:t>d</a:t>
            </a:r>
            <a:r>
              <a:rPr lang="fr" sz="1400" b="0" i="0" u="none" strike="noStrike" cap="none" dirty="0">
                <a:solidFill>
                  <a:schemeClr val="dk1"/>
                </a:solidFill>
                <a:latin typeface="Georgia"/>
                <a:cs typeface="Georgia"/>
                <a:sym typeface="Calibri"/>
              </a:rPr>
              <a:t>s are obliged to provide </a:t>
            </a:r>
            <a:r>
              <a:rPr lang="fr" sz="1400" b="0" i="0" u="sng" strike="noStrike" cap="none" dirty="0">
                <a:solidFill>
                  <a:schemeClr val="dk1"/>
                </a:solidFill>
                <a:latin typeface="Georgia"/>
                <a:cs typeface="Georgia"/>
                <a:sym typeface="Calibri"/>
              </a:rPr>
              <a:t>decent</a:t>
            </a:r>
            <a:r>
              <a:rPr lang="fr" sz="1400" b="0" i="0" u="none" strike="noStrike" cap="none" dirty="0">
                <a:solidFill>
                  <a:schemeClr val="dk1"/>
                </a:solidFill>
                <a:latin typeface="Georgia"/>
                <a:cs typeface="Georgia"/>
                <a:sym typeface="Calibri"/>
              </a:rPr>
              <a:t> accommodation (meeting minimum surface area and comfort criteria).</a:t>
            </a:r>
            <a:endParaRPr sz="1400" b="0" i="0" u="none" strike="noStrike" cap="none" dirty="0">
              <a:solidFill>
                <a:schemeClr val="dk1"/>
              </a:solidFill>
              <a:latin typeface="Georgia"/>
              <a:cs typeface="Georgia"/>
              <a:sym typeface="Calibri"/>
            </a:endParaRPr>
          </a:p>
        </p:txBody>
      </p:sp>
      <p:pic>
        <p:nvPicPr>
          <p:cNvPr id="4" name="Image 3" descr="18-arrow.png">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pic>
        <p:nvPicPr>
          <p:cNvPr id="5" name="Image 4" descr="18-arrow.png">
            <a:hlinkClick r:id="" action="ppaction://hlinkshowjump?jump=next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6" name="Image 5" descr="iconmonstr-home-5-240.png">
            <a:hlinkClick r:id="rId4" action="ppaction://hlinksldjump"/>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115292" y="-8038"/>
            <a:ext cx="10243537" cy="727828"/>
          </a:xfrm>
          <a:prstGeom prst="rect">
            <a:avLst/>
          </a:prstGeom>
          <a:noFill/>
          <a:ln>
            <a:noFill/>
          </a:ln>
        </p:spPr>
        <p:txBody>
          <a:bodyPr spcFirstLastPara="1" wrap="square" lIns="68575" tIns="34275" rIns="68575" bIns="34275" anchor="ctr" anchorCtr="0">
            <a:noAutofit/>
          </a:bodyPr>
          <a:lstStyle/>
          <a:p>
            <a:pPr marL="0" marR="0" lvl="0" indent="0" algn="l" rtl="0">
              <a:lnSpc>
                <a:spcPct val="90000"/>
              </a:lnSpc>
              <a:spcBef>
                <a:spcPts val="0"/>
              </a:spcBef>
              <a:spcAft>
                <a:spcPts val="0"/>
              </a:spcAft>
              <a:buClr>
                <a:srgbClr val="FFC000"/>
              </a:buClr>
              <a:buSzPts val="1100"/>
              <a:buFont typeface="Calibri"/>
              <a:buNone/>
            </a:pPr>
            <a:r>
              <a:rPr lang="fr" sz="1900" b="1" i="0" u="none" strike="noStrike" cap="none" dirty="0">
                <a:solidFill>
                  <a:srgbClr val="D16207"/>
                </a:solidFill>
                <a:latin typeface="Chalkboard SE Regular"/>
                <a:cs typeface="Chalkboard SE Regular"/>
                <a:sym typeface="Calibri"/>
              </a:rPr>
              <a:t>1.2 </a:t>
            </a:r>
            <a:r>
              <a:rPr lang="fr-FR" sz="1900" b="1" dirty="0" err="1">
                <a:solidFill>
                  <a:srgbClr val="D16207"/>
                </a:solidFill>
                <a:latin typeface="Chalkboard SE Regular"/>
                <a:cs typeface="Chalkboard SE Regular"/>
              </a:rPr>
              <a:t>Contract</a:t>
            </a:r>
            <a:r>
              <a:rPr lang="fr-FR" sz="1900" b="1" dirty="0">
                <a:solidFill>
                  <a:srgbClr val="D16207"/>
                </a:solidFill>
                <a:latin typeface="Chalkboard SE Regular"/>
                <a:cs typeface="Chalkboard SE Regular"/>
              </a:rPr>
              <a:t> duration</a:t>
            </a:r>
            <a:r>
              <a:rPr lang="fr" sz="1900" b="1" i="0" u="none" strike="noStrike" cap="none" dirty="0">
                <a:solidFill>
                  <a:srgbClr val="D16207"/>
                </a:solidFill>
                <a:latin typeface="Chalkboard SE Regular"/>
                <a:cs typeface="Chalkboard SE Regular"/>
                <a:sym typeface="Calibri"/>
              </a:rPr>
              <a:t> </a:t>
            </a:r>
            <a:r>
              <a:rPr lang="fr-FR" sz="1900" b="1" i="0" u="none" strike="noStrike" cap="none" dirty="0">
                <a:solidFill>
                  <a:srgbClr val="D16207"/>
                </a:solidFill>
                <a:latin typeface="Chalkboard SE Regular"/>
                <a:cs typeface="Chalkboard SE Regular"/>
                <a:sym typeface="Calibri"/>
              </a:rPr>
              <a:t>for</a:t>
            </a:r>
            <a:r>
              <a:rPr lang="fr" sz="1900" b="1" i="0" u="none" strike="noStrike" cap="none" dirty="0">
                <a:solidFill>
                  <a:srgbClr val="D16207"/>
                </a:solidFill>
                <a:latin typeface="Chalkboard SE Regular"/>
                <a:cs typeface="Chalkboard SE Regular"/>
                <a:sym typeface="Calibri"/>
              </a:rPr>
              <a:t> furnished or unfurnished </a:t>
            </a:r>
            <a:r>
              <a:rPr lang="fr-FR" sz="1900" b="1" i="0" u="none" strike="noStrike" cap="none" dirty="0">
                <a:solidFill>
                  <a:srgbClr val="D16207"/>
                </a:solidFill>
                <a:latin typeface="Chalkboard SE Regular"/>
                <a:cs typeface="Chalkboard SE Regular"/>
                <a:sym typeface="Calibri"/>
              </a:rPr>
              <a:t>accommodation</a:t>
            </a:r>
            <a:endParaRPr sz="1900" b="1" i="0" u="none" strike="noStrike" cap="none" dirty="0">
              <a:solidFill>
                <a:srgbClr val="D16207"/>
              </a:solidFill>
              <a:latin typeface="Chalkboard SE Regular"/>
              <a:cs typeface="Chalkboard SE Regular"/>
              <a:sym typeface="Calibri"/>
            </a:endParaRPr>
          </a:p>
        </p:txBody>
      </p:sp>
      <p:graphicFrame>
        <p:nvGraphicFramePr>
          <p:cNvPr id="117" name="Shape 117"/>
          <p:cNvGraphicFramePr/>
          <p:nvPr>
            <p:extLst>
              <p:ext uri="{D42A27DB-BD31-4B8C-83A1-F6EECF244321}">
                <p14:modId xmlns:p14="http://schemas.microsoft.com/office/powerpoint/2010/main" val="18851467"/>
              </p:ext>
            </p:extLst>
          </p:nvPr>
        </p:nvGraphicFramePr>
        <p:xfrm>
          <a:off x="188757" y="611762"/>
          <a:ext cx="7483725" cy="3482629"/>
        </p:xfrm>
        <a:graphic>
          <a:graphicData uri="http://schemas.openxmlformats.org/drawingml/2006/table">
            <a:tbl>
              <a:tblPr firstRow="1" bandRow="1">
                <a:noFill/>
                <a:tableStyleId>{1C7B2214-428E-40D8-ADEB-41FBD7B4956E}</a:tableStyleId>
              </a:tblPr>
              <a:tblGrid>
                <a:gridCol w="2494575">
                  <a:extLst>
                    <a:ext uri="{9D8B030D-6E8A-4147-A177-3AD203B41FA5}">
                      <a16:colId xmlns:a16="http://schemas.microsoft.com/office/drawing/2014/main" val="20000"/>
                    </a:ext>
                  </a:extLst>
                </a:gridCol>
                <a:gridCol w="3024650">
                  <a:extLst>
                    <a:ext uri="{9D8B030D-6E8A-4147-A177-3AD203B41FA5}">
                      <a16:colId xmlns:a16="http://schemas.microsoft.com/office/drawing/2014/main" val="20001"/>
                    </a:ext>
                  </a:extLst>
                </a:gridCol>
                <a:gridCol w="1964500">
                  <a:extLst>
                    <a:ext uri="{9D8B030D-6E8A-4147-A177-3AD203B41FA5}">
                      <a16:colId xmlns:a16="http://schemas.microsoft.com/office/drawing/2014/main" val="20002"/>
                    </a:ext>
                  </a:extLst>
                </a:gridCol>
              </a:tblGrid>
              <a:tr h="48424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dirty="0"/>
                    </a:p>
                  </a:txBody>
                  <a:tcPr marL="68600" marR="68600" marT="34300" marB="34300">
                    <a:solidFill>
                      <a:srgbClr val="D16207"/>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fr" sz="1400" u="none" strike="noStrike" cap="none" dirty="0"/>
                        <a:t>Furnished accom</a:t>
                      </a:r>
                      <a:r>
                        <a:rPr lang="fr-FR" sz="1400" u="none" strike="noStrike" cap="none" dirty="0"/>
                        <a:t>m</a:t>
                      </a:r>
                      <a:r>
                        <a:rPr lang="fr" sz="1400" u="none" strike="noStrike" cap="none" dirty="0"/>
                        <a:t>odation </a:t>
                      </a:r>
                      <a:r>
                        <a:rPr lang="fr" sz="1100" u="none" strike="noStrike" cap="none" dirty="0"/>
                        <a:t>(in main residence *)</a:t>
                      </a:r>
                      <a:endParaRPr sz="1400" u="none" strike="noStrike" cap="none" dirty="0"/>
                    </a:p>
                  </a:txBody>
                  <a:tcPr marL="68600" marR="68600" marT="34300" marB="34300">
                    <a:solidFill>
                      <a:srgbClr val="D16207"/>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fr" sz="1400" u="none" strike="noStrike" cap="none" dirty="0"/>
                        <a:t>Unfurnished accommodation</a:t>
                      </a:r>
                      <a:endParaRPr sz="1400" u="none" strike="noStrike" cap="none" dirty="0"/>
                    </a:p>
                  </a:txBody>
                  <a:tcPr marL="68600" marR="68600" marT="34300" marB="34300">
                    <a:solidFill>
                      <a:srgbClr val="D16207"/>
                    </a:solidFill>
                  </a:tcPr>
                </a:tc>
                <a:extLst>
                  <a:ext uri="{0D108BD9-81ED-4DB2-BD59-A6C34878D82A}">
                    <a16:rowId xmlns:a16="http://schemas.microsoft.com/office/drawing/2014/main" val="10000"/>
                  </a:ext>
                </a:extLst>
              </a:tr>
              <a:tr h="849735">
                <a:tc>
                  <a:txBody>
                    <a:bodyPr/>
                    <a:lstStyle/>
                    <a:p>
                      <a:pPr marL="0" marR="0" lvl="0" indent="0" algn="l" rtl="0">
                        <a:lnSpc>
                          <a:spcPct val="100000"/>
                        </a:lnSpc>
                        <a:spcBef>
                          <a:spcPts val="0"/>
                        </a:spcBef>
                        <a:spcAft>
                          <a:spcPts val="0"/>
                        </a:spcAft>
                        <a:buClr>
                          <a:srgbClr val="000000"/>
                        </a:buClr>
                        <a:buSzPts val="1400"/>
                        <a:buFont typeface="Arial"/>
                        <a:buNone/>
                      </a:pPr>
                      <a:r>
                        <a:rPr lang="fr-FR" sz="1200" u="none" strike="noStrike" cap="none" dirty="0" err="1">
                          <a:latin typeface="Georgia"/>
                          <a:cs typeface="Georgia"/>
                        </a:rPr>
                        <a:t>Lease</a:t>
                      </a:r>
                      <a:r>
                        <a:rPr lang="fr" sz="1200" u="none" strike="noStrike" cap="none" dirty="0">
                          <a:latin typeface="Georgia"/>
                          <a:cs typeface="Georgia"/>
                        </a:rPr>
                        <a:t> </a:t>
                      </a:r>
                      <a:r>
                        <a:rPr lang="fr-FR" sz="1200" u="none" strike="noStrike" cap="none" dirty="0">
                          <a:latin typeface="Georgia"/>
                          <a:cs typeface="Georgia"/>
                        </a:rPr>
                        <a:t>duration</a:t>
                      </a:r>
                      <a:endParaRPr sz="1200" u="none" strike="noStrike" cap="none" dirty="0">
                        <a:latin typeface="Georgia"/>
                        <a:cs typeface="Georgia"/>
                      </a:endParaRPr>
                    </a:p>
                  </a:txBody>
                  <a:tcPr marL="68600" marR="68600" marT="34300" marB="34300" anchor="ctr"/>
                </a:tc>
                <a:tc>
                  <a:txBody>
                    <a:bodyPr/>
                    <a:lstStyle/>
                    <a:p>
                      <a:pPr marL="0" marR="0" lvl="0" indent="0" algn="l" rtl="0">
                        <a:lnSpc>
                          <a:spcPct val="100000"/>
                        </a:lnSpc>
                        <a:spcBef>
                          <a:spcPts val="0"/>
                        </a:spcBef>
                        <a:spcAft>
                          <a:spcPts val="0"/>
                        </a:spcAft>
                        <a:buClr>
                          <a:srgbClr val="000000"/>
                        </a:buClr>
                        <a:buSzPts val="1400"/>
                        <a:buFont typeface="Arial"/>
                        <a:buNone/>
                      </a:pPr>
                      <a:r>
                        <a:rPr lang="fr" sz="1200" u="none" strike="noStrike" cap="none" dirty="0">
                          <a:latin typeface="Georgia"/>
                          <a:cs typeface="Georgia"/>
                        </a:rPr>
                        <a:t>1 year, </a:t>
                      </a:r>
                      <a:r>
                        <a:rPr lang="fr-FR" sz="1200" u="none" strike="noStrike" cap="none" dirty="0" err="1">
                          <a:latin typeface="Georgia"/>
                          <a:cs typeface="Georgia"/>
                        </a:rPr>
                        <a:t>automatically</a:t>
                      </a:r>
                      <a:r>
                        <a:rPr lang="fr" sz="1200" u="none" strike="noStrike" cap="none" dirty="0">
                          <a:latin typeface="Georgia"/>
                          <a:cs typeface="Georgia"/>
                        </a:rPr>
                        <a:t> renewa</a:t>
                      </a:r>
                      <a:r>
                        <a:rPr lang="fr-FR" sz="1200" u="none" strike="noStrike" cap="none" dirty="0" err="1">
                          <a:latin typeface="Georgia"/>
                          <a:cs typeface="Georgia"/>
                        </a:rPr>
                        <a:t>ble</a:t>
                      </a:r>
                      <a:endParaRPr sz="1050" u="none" strike="noStrike" cap="none" dirty="0">
                        <a:latin typeface="Georgia"/>
                        <a:cs typeface="Georgia"/>
                      </a:endParaRPr>
                    </a:p>
                    <a:p>
                      <a:pPr marL="0" marR="0" lvl="0" indent="0" algn="l" rtl="0">
                        <a:lnSpc>
                          <a:spcPct val="100000"/>
                        </a:lnSpc>
                        <a:spcBef>
                          <a:spcPts val="0"/>
                        </a:spcBef>
                        <a:spcAft>
                          <a:spcPts val="0"/>
                        </a:spcAft>
                        <a:buClr>
                          <a:srgbClr val="000000"/>
                        </a:buClr>
                        <a:buSzPts val="1400"/>
                        <a:buFont typeface="Arial"/>
                        <a:buNone/>
                      </a:pPr>
                      <a:r>
                        <a:rPr lang="fr" sz="1200" u="none" strike="noStrike" cap="none" dirty="0">
                          <a:latin typeface="Georgia"/>
                          <a:cs typeface="Georgia"/>
                        </a:rPr>
                        <a:t>or 9 months if the tenant has </a:t>
                      </a:r>
                      <a:r>
                        <a:rPr lang="fr" sz="1200" u="none" strike="noStrike" cap="none" dirty="0">
                          <a:solidFill>
                            <a:schemeClr val="dk1"/>
                          </a:solidFill>
                          <a:latin typeface="Georgia"/>
                          <a:cs typeface="Georgia"/>
                        </a:rPr>
                        <a:t>student</a:t>
                      </a:r>
                      <a:r>
                        <a:rPr lang="fr" sz="1200" u="none" strike="noStrike" cap="none" dirty="0">
                          <a:latin typeface="Georgia"/>
                          <a:cs typeface="Georgia"/>
                        </a:rPr>
                        <a:t> status</a:t>
                      </a:r>
                      <a:endParaRPr sz="1050" u="none" strike="noStrike" cap="none" dirty="0">
                        <a:latin typeface="Georgia"/>
                        <a:cs typeface="Georgia"/>
                      </a:endParaRPr>
                    </a:p>
                  </a:txBody>
                  <a:tcPr marL="68600" marR="68600" marT="34300" marB="34300" anchor="ctr"/>
                </a:tc>
                <a:tc>
                  <a:txBody>
                    <a:bodyPr/>
                    <a:lstStyle/>
                    <a:p>
                      <a:pPr marL="0" marR="0" lvl="0" indent="0" algn="l" rtl="0">
                        <a:lnSpc>
                          <a:spcPct val="100000"/>
                        </a:lnSpc>
                        <a:spcBef>
                          <a:spcPts val="0"/>
                        </a:spcBef>
                        <a:spcAft>
                          <a:spcPts val="0"/>
                        </a:spcAft>
                        <a:buClr>
                          <a:schemeClr val="dk1"/>
                        </a:buClr>
                        <a:buSzPts val="1400"/>
                        <a:buFont typeface="Calibri"/>
                        <a:buNone/>
                      </a:pPr>
                      <a:r>
                        <a:rPr lang="fr" sz="1200" u="none" strike="noStrike" cap="none">
                          <a:latin typeface="Georgia"/>
                          <a:cs typeface="Georgia"/>
                        </a:rPr>
                        <a:t>3 years, automatically renewable</a:t>
                      </a:r>
                      <a:endParaRPr sz="1050" u="none" strike="noStrike" cap="none">
                        <a:latin typeface="Georgia"/>
                        <a:cs typeface="Georgia"/>
                      </a:endParaRPr>
                    </a:p>
                  </a:txBody>
                  <a:tcPr marL="68600" marR="68600" marT="34300" marB="34300" anchor="ctr"/>
                </a:tc>
                <a:extLst>
                  <a:ext uri="{0D108BD9-81ED-4DB2-BD59-A6C34878D82A}">
                    <a16:rowId xmlns:a16="http://schemas.microsoft.com/office/drawing/2014/main" val="10001"/>
                  </a:ext>
                </a:extLst>
              </a:tr>
              <a:tr h="647540">
                <a:tc>
                  <a:txBody>
                    <a:bodyPr/>
                    <a:lstStyle/>
                    <a:p>
                      <a:pPr marL="0" marR="0" lvl="0" indent="0" algn="l" rtl="0">
                        <a:lnSpc>
                          <a:spcPct val="100000"/>
                        </a:lnSpc>
                        <a:spcBef>
                          <a:spcPts val="0"/>
                        </a:spcBef>
                        <a:spcAft>
                          <a:spcPts val="0"/>
                        </a:spcAft>
                        <a:buClr>
                          <a:srgbClr val="000000"/>
                        </a:buClr>
                        <a:buSzPts val="1400"/>
                        <a:buFont typeface="Arial"/>
                        <a:buNone/>
                      </a:pPr>
                      <a:r>
                        <a:rPr lang="fr" sz="1200" u="none" strike="noStrike" cap="none">
                          <a:latin typeface="Georgia"/>
                          <a:cs typeface="Georgia"/>
                        </a:rPr>
                        <a:t>Security deposit </a:t>
                      </a:r>
                      <a:endParaRPr sz="1200" u="none" strike="noStrike" cap="none">
                        <a:latin typeface="Georgia"/>
                        <a:cs typeface="Georgia"/>
                      </a:endParaRPr>
                    </a:p>
                  </a:txBody>
                  <a:tcPr marL="68600" marR="68600" marT="34300" marB="34300" anchor="ctr"/>
                </a:tc>
                <a:tc>
                  <a:txBody>
                    <a:bodyPr/>
                    <a:lstStyle/>
                    <a:p>
                      <a:pPr marL="0" marR="0" lvl="0" indent="0" algn="l" rtl="0">
                        <a:lnSpc>
                          <a:spcPct val="100000"/>
                        </a:lnSpc>
                        <a:spcBef>
                          <a:spcPts val="0"/>
                        </a:spcBef>
                        <a:spcAft>
                          <a:spcPts val="0"/>
                        </a:spcAft>
                        <a:buClr>
                          <a:schemeClr val="dk1"/>
                        </a:buClr>
                        <a:buSzPts val="1400"/>
                        <a:buFont typeface="Calibri"/>
                        <a:buNone/>
                      </a:pPr>
                      <a:r>
                        <a:rPr lang="fr" sz="1200" u="none" strike="noStrike" cap="none">
                          <a:latin typeface="Georgia"/>
                          <a:cs typeface="Georgia"/>
                        </a:rPr>
                        <a:t>2 months rent (excluding charges) maximum</a:t>
                      </a:r>
                      <a:endParaRPr sz="1050" u="none" strike="noStrike" cap="none">
                        <a:latin typeface="Georgia"/>
                        <a:cs typeface="Georgia"/>
                      </a:endParaRPr>
                    </a:p>
                    <a:p>
                      <a:pPr marL="0" marR="0" lvl="0" indent="0" algn="l" rtl="0">
                        <a:lnSpc>
                          <a:spcPct val="100000"/>
                        </a:lnSpc>
                        <a:spcBef>
                          <a:spcPts val="0"/>
                        </a:spcBef>
                        <a:spcAft>
                          <a:spcPts val="0"/>
                        </a:spcAft>
                        <a:buClr>
                          <a:srgbClr val="000000"/>
                        </a:buClr>
                        <a:buSzPts val="1400"/>
                        <a:buFont typeface="Arial"/>
                        <a:buNone/>
                      </a:pPr>
                      <a:endParaRPr sz="1200" u="none" strike="noStrike" cap="none">
                        <a:solidFill>
                          <a:srgbClr val="FFC000"/>
                        </a:solidFill>
                        <a:latin typeface="Georgia"/>
                        <a:cs typeface="Georgia"/>
                      </a:endParaRPr>
                    </a:p>
                  </a:txBody>
                  <a:tcPr marL="68600" marR="68600" marT="34300" marB="34300" anchor="ctr"/>
                </a:tc>
                <a:tc>
                  <a:txBody>
                    <a:bodyPr/>
                    <a:lstStyle/>
                    <a:p>
                      <a:pPr marL="0" marR="0" lvl="0" indent="0" algn="l" rtl="0">
                        <a:lnSpc>
                          <a:spcPct val="100000"/>
                        </a:lnSpc>
                        <a:spcBef>
                          <a:spcPts val="0"/>
                        </a:spcBef>
                        <a:spcAft>
                          <a:spcPts val="0"/>
                        </a:spcAft>
                        <a:buClr>
                          <a:schemeClr val="dk1"/>
                        </a:buClr>
                        <a:buSzPts val="1400"/>
                        <a:buFont typeface="Calibri"/>
                        <a:buNone/>
                      </a:pPr>
                      <a:r>
                        <a:rPr lang="fr" sz="1200" u="none" strike="noStrike" cap="none" dirty="0">
                          <a:latin typeface="Georgia"/>
                          <a:cs typeface="Georgia"/>
                        </a:rPr>
                        <a:t>1 month rent (excluding charges) maximum</a:t>
                      </a:r>
                      <a:endParaRPr sz="1050" u="none" strike="noStrike" cap="none" dirty="0">
                        <a:latin typeface="Georgia"/>
                        <a:cs typeface="Georgia"/>
                      </a:endParaRPr>
                    </a:p>
                    <a:p>
                      <a:pPr marL="0" marR="0" lvl="0" indent="0" algn="l" rtl="0">
                        <a:lnSpc>
                          <a:spcPct val="100000"/>
                        </a:lnSpc>
                        <a:spcBef>
                          <a:spcPts val="0"/>
                        </a:spcBef>
                        <a:spcAft>
                          <a:spcPts val="0"/>
                        </a:spcAft>
                        <a:buClr>
                          <a:srgbClr val="000000"/>
                        </a:buClr>
                        <a:buSzPts val="1400"/>
                        <a:buFont typeface="Arial"/>
                        <a:buNone/>
                      </a:pPr>
                      <a:endParaRPr sz="1200" u="none" strike="noStrike" cap="none" dirty="0">
                        <a:latin typeface="Georgia"/>
                        <a:cs typeface="Georgia"/>
                      </a:endParaRPr>
                    </a:p>
                  </a:txBody>
                  <a:tcPr marL="68600" marR="68600" marT="34300" marB="34300" anchor="ctr"/>
                </a:tc>
                <a:extLst>
                  <a:ext uri="{0D108BD9-81ED-4DB2-BD59-A6C34878D82A}">
                    <a16:rowId xmlns:a16="http://schemas.microsoft.com/office/drawing/2014/main" val="10002"/>
                  </a:ext>
                </a:extLst>
              </a:tr>
              <a:tr h="647540">
                <a:tc>
                  <a:txBody>
                    <a:bodyPr/>
                    <a:lstStyle/>
                    <a:p>
                      <a:pPr marL="0" marR="0" lvl="0" indent="0" algn="l" rtl="0">
                        <a:lnSpc>
                          <a:spcPct val="100000"/>
                        </a:lnSpc>
                        <a:spcBef>
                          <a:spcPts val="0"/>
                        </a:spcBef>
                        <a:spcAft>
                          <a:spcPts val="0"/>
                        </a:spcAft>
                        <a:buClr>
                          <a:srgbClr val="000000"/>
                        </a:buClr>
                        <a:buSzPts val="1400"/>
                        <a:buFont typeface="Arial"/>
                        <a:buNone/>
                      </a:pPr>
                      <a:r>
                        <a:rPr lang="fr" sz="1200" u="none" strike="noStrike" cap="none" dirty="0">
                          <a:solidFill>
                            <a:schemeClr val="dk1"/>
                          </a:solidFill>
                          <a:latin typeface="Georgia"/>
                          <a:cs typeface="Georgia"/>
                        </a:rPr>
                        <a:t>Prior notice required to terminate the lease </a:t>
                      </a:r>
                      <a:r>
                        <a:rPr lang="fr" sz="1200" b="1" u="none" strike="noStrike" cap="none" dirty="0">
                          <a:solidFill>
                            <a:schemeClr val="dk1"/>
                          </a:solidFill>
                          <a:latin typeface="Georgia"/>
                          <a:cs typeface="Georgia"/>
                        </a:rPr>
                        <a:t>from owner</a:t>
                      </a:r>
                      <a:endParaRPr sz="1200" b="1" u="none" strike="noStrike" cap="none" dirty="0">
                        <a:solidFill>
                          <a:schemeClr val="dk1"/>
                        </a:solidFill>
                        <a:latin typeface="Georgia"/>
                        <a:cs typeface="Georgia"/>
                      </a:endParaRPr>
                    </a:p>
                  </a:txBody>
                  <a:tcPr marL="68600" marR="68600" marT="34300" marB="34300" anchor="ctr"/>
                </a:tc>
                <a:tc>
                  <a:txBody>
                    <a:bodyPr/>
                    <a:lstStyle/>
                    <a:p>
                      <a:pPr marL="0" marR="0" lvl="0" indent="0" algn="l" rtl="0">
                        <a:lnSpc>
                          <a:spcPct val="100000"/>
                        </a:lnSpc>
                        <a:spcBef>
                          <a:spcPts val="0"/>
                        </a:spcBef>
                        <a:spcAft>
                          <a:spcPts val="0"/>
                        </a:spcAft>
                        <a:buClr>
                          <a:srgbClr val="000000"/>
                        </a:buClr>
                        <a:buSzPts val="1400"/>
                        <a:buFont typeface="Arial"/>
                        <a:buNone/>
                      </a:pPr>
                      <a:r>
                        <a:rPr lang="fr-FR" sz="1200" u="none" strike="noStrike" cap="none" dirty="0" err="1">
                          <a:latin typeface="Georgia"/>
                          <a:cs typeface="Georgia"/>
                        </a:rPr>
                        <a:t>At</a:t>
                      </a:r>
                      <a:r>
                        <a:rPr lang="fr-FR" sz="1200" u="none" strike="noStrike" cap="none" baseline="0" dirty="0">
                          <a:latin typeface="Georgia"/>
                          <a:cs typeface="Georgia"/>
                        </a:rPr>
                        <a:t> least</a:t>
                      </a:r>
                      <a:r>
                        <a:rPr lang="fr" sz="1200" u="none" strike="noStrike" cap="none" dirty="0">
                          <a:latin typeface="Georgia"/>
                          <a:cs typeface="Georgia"/>
                        </a:rPr>
                        <a:t> 3 months prior notice before the</a:t>
                      </a:r>
                      <a:r>
                        <a:rPr lang="fr-FR" sz="1200" u="none" strike="noStrike" cap="none" baseline="0" dirty="0">
                          <a:latin typeface="Georgia"/>
                          <a:cs typeface="Georgia"/>
                        </a:rPr>
                        <a:t> end</a:t>
                      </a:r>
                      <a:r>
                        <a:rPr lang="fr" sz="1200" u="none" strike="noStrike" cap="none" dirty="0">
                          <a:latin typeface="Georgia"/>
                          <a:cs typeface="Georgia"/>
                        </a:rPr>
                        <a:t> of the lease</a:t>
                      </a:r>
                      <a:endParaRPr sz="1200" u="none" strike="noStrike" cap="none" dirty="0">
                        <a:solidFill>
                          <a:srgbClr val="FFC000"/>
                        </a:solidFill>
                        <a:latin typeface="Georgia"/>
                        <a:cs typeface="Georgia"/>
                      </a:endParaRPr>
                    </a:p>
                  </a:txBody>
                  <a:tcPr marL="68600" marR="68600" marT="34300" marB="34300" anchor="ctr"/>
                </a:tc>
                <a:tc>
                  <a:txBody>
                    <a:bodyPr/>
                    <a:lstStyle/>
                    <a:p>
                      <a:pPr marL="0" marR="0" lvl="0" indent="0" algn="l" rtl="0">
                        <a:lnSpc>
                          <a:spcPct val="100000"/>
                        </a:lnSpc>
                        <a:spcBef>
                          <a:spcPts val="0"/>
                        </a:spcBef>
                        <a:spcAft>
                          <a:spcPts val="0"/>
                        </a:spcAft>
                        <a:buClr>
                          <a:srgbClr val="000000"/>
                        </a:buClr>
                        <a:buSzPts val="1400"/>
                        <a:buFont typeface="Arial"/>
                        <a:buNone/>
                      </a:pPr>
                      <a:r>
                        <a:rPr lang="fr" sz="1200" u="none" strike="noStrike" cap="none" dirty="0">
                          <a:latin typeface="Georgia"/>
                          <a:cs typeface="Georgia"/>
                        </a:rPr>
                        <a:t>A</a:t>
                      </a:r>
                      <a:r>
                        <a:rPr lang="fr-FR" sz="1200" u="none" strike="noStrike" cap="none" dirty="0" err="1">
                          <a:latin typeface="Georgia"/>
                          <a:cs typeface="Georgia"/>
                        </a:rPr>
                        <a:t>t</a:t>
                      </a:r>
                      <a:r>
                        <a:rPr lang="fr-FR" sz="1200" u="none" strike="noStrike" cap="none" baseline="0" dirty="0">
                          <a:latin typeface="Georgia"/>
                          <a:cs typeface="Georgia"/>
                        </a:rPr>
                        <a:t> least</a:t>
                      </a:r>
                      <a:r>
                        <a:rPr lang="fr" sz="1200" u="none" strike="noStrike" cap="none" dirty="0">
                          <a:latin typeface="Georgia"/>
                          <a:cs typeface="Georgia"/>
                        </a:rPr>
                        <a:t> 6 months prior notice before the </a:t>
                      </a:r>
                      <a:r>
                        <a:rPr lang="fr-FR" sz="1200" u="none" strike="noStrike" cap="none" dirty="0">
                          <a:latin typeface="Georgia"/>
                          <a:cs typeface="Georgia"/>
                        </a:rPr>
                        <a:t>end</a:t>
                      </a:r>
                      <a:r>
                        <a:rPr lang="fr" sz="1200" u="none" strike="noStrike" cap="none" dirty="0">
                          <a:latin typeface="Georgia"/>
                          <a:cs typeface="Georgia"/>
                        </a:rPr>
                        <a:t> of the lease</a:t>
                      </a:r>
                      <a:endParaRPr sz="1200" u="none" strike="noStrike" cap="none" dirty="0">
                        <a:latin typeface="Georgia"/>
                        <a:cs typeface="Georgia"/>
                      </a:endParaRPr>
                    </a:p>
                  </a:txBody>
                  <a:tcPr marL="68600" marR="68600" marT="34300" marB="34300" anchor="ctr"/>
                </a:tc>
                <a:extLst>
                  <a:ext uri="{0D108BD9-81ED-4DB2-BD59-A6C34878D82A}">
                    <a16:rowId xmlns:a16="http://schemas.microsoft.com/office/drawing/2014/main" val="10003"/>
                  </a:ext>
                </a:extLst>
              </a:tr>
              <a:tr h="842494">
                <a:tc>
                  <a:txBody>
                    <a:bodyPr/>
                    <a:lstStyle/>
                    <a:p>
                      <a:pPr marL="0" marR="0" lvl="0" indent="0" algn="l" rtl="0">
                        <a:lnSpc>
                          <a:spcPct val="100000"/>
                        </a:lnSpc>
                        <a:spcBef>
                          <a:spcPts val="0"/>
                        </a:spcBef>
                        <a:spcAft>
                          <a:spcPts val="0"/>
                        </a:spcAft>
                        <a:buClr>
                          <a:srgbClr val="000000"/>
                        </a:buClr>
                        <a:buSzPts val="1400"/>
                        <a:buFont typeface="Arial"/>
                        <a:buNone/>
                      </a:pPr>
                      <a:r>
                        <a:rPr lang="fr" sz="1200" u="none" strike="noStrike" cap="none" dirty="0">
                          <a:solidFill>
                            <a:schemeClr val="dk1"/>
                          </a:solidFill>
                          <a:latin typeface="Georgia"/>
                          <a:cs typeface="Georgia"/>
                        </a:rPr>
                        <a:t>Prior notice required to terminate the lease </a:t>
                      </a:r>
                      <a:r>
                        <a:rPr lang="fr" sz="1200" b="1" u="none" strike="noStrike" cap="none" dirty="0">
                          <a:solidFill>
                            <a:schemeClr val="dk1"/>
                          </a:solidFill>
                          <a:latin typeface="Georgia"/>
                          <a:cs typeface="Georgia"/>
                        </a:rPr>
                        <a:t>from tenant</a:t>
                      </a:r>
                      <a:endParaRPr sz="1200" b="1" u="none" strike="noStrike" cap="none" dirty="0">
                        <a:solidFill>
                          <a:schemeClr val="dk1"/>
                        </a:solidFill>
                        <a:latin typeface="Georgia"/>
                        <a:cs typeface="Georgia"/>
                      </a:endParaRPr>
                    </a:p>
                  </a:txBody>
                  <a:tcPr marL="68600" marR="68600" marT="34300" marB="34300" anchor="ctr"/>
                </a:tc>
                <a:tc>
                  <a:txBody>
                    <a:bodyPr/>
                    <a:lstStyle/>
                    <a:p>
                      <a:pPr marL="0" marR="0" lvl="0" indent="0" algn="l" rtl="0">
                        <a:lnSpc>
                          <a:spcPct val="100000"/>
                        </a:lnSpc>
                        <a:spcBef>
                          <a:spcPts val="0"/>
                        </a:spcBef>
                        <a:spcAft>
                          <a:spcPts val="0"/>
                        </a:spcAft>
                        <a:buClr>
                          <a:srgbClr val="000000"/>
                        </a:buClr>
                        <a:buSzPts val="1400"/>
                        <a:buFont typeface="Arial"/>
                        <a:buNone/>
                      </a:pPr>
                      <a:r>
                        <a:rPr lang="fr-FR" sz="1200" u="none" strike="noStrike" cap="none" dirty="0" err="1">
                          <a:latin typeface="Georgia"/>
                          <a:cs typeface="Georgia"/>
                        </a:rPr>
                        <a:t>At</a:t>
                      </a:r>
                      <a:r>
                        <a:rPr lang="fr-FR" sz="1200" u="none" strike="noStrike" cap="none" baseline="0" dirty="0">
                          <a:latin typeface="Georgia"/>
                          <a:cs typeface="Georgia"/>
                        </a:rPr>
                        <a:t> least </a:t>
                      </a:r>
                      <a:r>
                        <a:rPr lang="fr" sz="1200" u="none" strike="noStrike" cap="none" dirty="0">
                          <a:latin typeface="Georgia"/>
                          <a:cs typeface="Georgia"/>
                        </a:rPr>
                        <a:t>1 month prior notice before</a:t>
                      </a:r>
                      <a:r>
                        <a:rPr lang="fr-FR" sz="1200" u="none" strike="noStrike" cap="none" dirty="0">
                          <a:latin typeface="Georgia"/>
                          <a:cs typeface="Georgia"/>
                        </a:rPr>
                        <a:t> the </a:t>
                      </a:r>
                      <a:r>
                        <a:rPr lang="fr-FR" sz="1200" u="none" strike="noStrike" cap="none" dirty="0" err="1">
                          <a:latin typeface="Georgia"/>
                          <a:cs typeface="Georgia"/>
                        </a:rPr>
                        <a:t>departure</a:t>
                      </a:r>
                      <a:endParaRPr sz="1200" u="none" strike="noStrike" cap="none" dirty="0">
                        <a:solidFill>
                          <a:srgbClr val="FFC000"/>
                        </a:solidFill>
                        <a:latin typeface="Georgia"/>
                        <a:cs typeface="Georgia"/>
                      </a:endParaRPr>
                    </a:p>
                  </a:txBody>
                  <a:tcPr marL="68600" marR="68600" marT="34300" marB="34300" anchor="ctr"/>
                </a:tc>
                <a:tc>
                  <a:txBody>
                    <a:bodyPr/>
                    <a:lstStyle/>
                    <a:p>
                      <a:pPr marL="0" marR="0" lvl="0" indent="0" algn="l" rtl="0">
                        <a:lnSpc>
                          <a:spcPct val="100000"/>
                        </a:lnSpc>
                        <a:spcBef>
                          <a:spcPts val="0"/>
                        </a:spcBef>
                        <a:spcAft>
                          <a:spcPts val="0"/>
                        </a:spcAft>
                        <a:buClr>
                          <a:srgbClr val="000000"/>
                        </a:buClr>
                        <a:buSzPts val="1400"/>
                        <a:buFont typeface="Arial"/>
                        <a:buNone/>
                      </a:pPr>
                      <a:r>
                        <a:rPr lang="fr" sz="1200" u="none" strike="noStrike" cap="none" dirty="0">
                          <a:latin typeface="Georgia"/>
                          <a:cs typeface="Georgia"/>
                        </a:rPr>
                        <a:t>1 to 3 months prior notice before departure (depending on conditions)</a:t>
                      </a:r>
                      <a:endParaRPr sz="1200" u="none" strike="noStrike" cap="none" dirty="0">
                        <a:latin typeface="Georgia"/>
                        <a:cs typeface="Georgia"/>
                      </a:endParaRPr>
                    </a:p>
                  </a:txBody>
                  <a:tcPr marL="68600" marR="68600" marT="34300" marB="34300" anchor="ctr"/>
                </a:tc>
                <a:extLst>
                  <a:ext uri="{0D108BD9-81ED-4DB2-BD59-A6C34878D82A}">
                    <a16:rowId xmlns:a16="http://schemas.microsoft.com/office/drawing/2014/main" val="10004"/>
                  </a:ext>
                </a:extLst>
              </a:tr>
            </a:tbl>
          </a:graphicData>
        </a:graphic>
      </p:graphicFrame>
      <p:sp>
        <p:nvSpPr>
          <p:cNvPr id="118" name="Shape 118"/>
          <p:cNvSpPr txBox="1"/>
          <p:nvPr/>
        </p:nvSpPr>
        <p:spPr>
          <a:xfrm>
            <a:off x="795355" y="4205985"/>
            <a:ext cx="7907930" cy="559347"/>
          </a:xfrm>
          <a:prstGeom prst="rect">
            <a:avLst/>
          </a:prstGeom>
          <a:noFill/>
          <a:ln>
            <a:noFill/>
          </a:ln>
        </p:spPr>
        <p:txBody>
          <a:bodyPr spcFirstLastPara="1" wrap="square" lIns="68575" tIns="34275" rIns="68575" bIns="34275" anchor="b" anchorCtr="0">
            <a:noAutofit/>
          </a:bodyPr>
          <a:lstStyle/>
          <a:p>
            <a:pPr marR="0" lvl="0" algn="l" rtl="0">
              <a:lnSpc>
                <a:spcPct val="90000"/>
              </a:lnSpc>
              <a:spcBef>
                <a:spcPts val="0"/>
              </a:spcBef>
              <a:spcAft>
                <a:spcPts val="0"/>
              </a:spcAft>
              <a:buClr>
                <a:srgbClr val="FFC000"/>
              </a:buClr>
              <a:buSzPts val="1200"/>
            </a:pPr>
            <a:r>
              <a:rPr lang="fr" sz="1300" b="1" i="0" u="none" strike="noStrike" cap="none" dirty="0">
                <a:solidFill>
                  <a:srgbClr val="D16207"/>
                </a:solidFill>
                <a:latin typeface="Georgia"/>
                <a:ea typeface="Calibri"/>
                <a:cs typeface="Georgia"/>
                <a:sym typeface="Calibri"/>
              </a:rPr>
              <a:t>If you come for a shorter stay, other short-term rental solutions exist (</a:t>
            </a:r>
            <a:r>
              <a:rPr lang="fr-FR" sz="1300" b="1" dirty="0">
                <a:solidFill>
                  <a:srgbClr val="D16207"/>
                </a:solidFill>
                <a:latin typeface="Georgia"/>
                <a:ea typeface="Calibri"/>
                <a:cs typeface="Georgia"/>
                <a:sym typeface="Calibri"/>
              </a:rPr>
              <a:t>short-</a:t>
            </a:r>
            <a:r>
              <a:rPr lang="fr-FR" sz="1300" b="1" dirty="0" err="1">
                <a:solidFill>
                  <a:srgbClr val="D16207"/>
                </a:solidFill>
                <a:latin typeface="Georgia"/>
                <a:ea typeface="Calibri"/>
                <a:cs typeface="Georgia"/>
                <a:sym typeface="Calibri"/>
              </a:rPr>
              <a:t>term</a:t>
            </a:r>
            <a:r>
              <a:rPr lang="fr-FR" sz="1300" b="1" dirty="0">
                <a:solidFill>
                  <a:srgbClr val="D16207"/>
                </a:solidFill>
                <a:latin typeface="Georgia"/>
                <a:ea typeface="Calibri"/>
                <a:cs typeface="Georgia"/>
                <a:sym typeface="Calibri"/>
              </a:rPr>
              <a:t> </a:t>
            </a:r>
            <a:r>
              <a:rPr lang="fr" sz="1300" b="1" i="0" u="none" strike="noStrike" cap="none" dirty="0">
                <a:solidFill>
                  <a:srgbClr val="D16207"/>
                </a:solidFill>
                <a:latin typeface="Georgia"/>
                <a:ea typeface="Calibri"/>
                <a:cs typeface="Georgia"/>
                <a:sym typeface="Calibri"/>
              </a:rPr>
              <a:t>agreement</a:t>
            </a:r>
            <a:r>
              <a:rPr lang="fr-FR" sz="1300" b="1" i="0" u="none" strike="noStrike" cap="none" dirty="0">
                <a:solidFill>
                  <a:srgbClr val="D16207"/>
                </a:solidFill>
                <a:latin typeface="Georgia"/>
                <a:ea typeface="Calibri"/>
                <a:cs typeface="Georgia"/>
                <a:sym typeface="Calibri"/>
              </a:rPr>
              <a:t> (</a:t>
            </a:r>
            <a:r>
              <a:rPr lang="fr-FR" sz="1300" b="1" i="0" u="none" strike="noStrike" cap="none" dirty="0" err="1">
                <a:solidFill>
                  <a:srgbClr val="D16207"/>
                </a:solidFill>
                <a:latin typeface="Georgia"/>
                <a:ea typeface="Calibri"/>
                <a:cs typeface="Georgia"/>
                <a:sym typeface="Calibri"/>
              </a:rPr>
              <a:t>specific</a:t>
            </a:r>
            <a:r>
              <a:rPr lang="fr-FR" sz="1300" b="1" i="0" u="none" strike="noStrike" cap="none" dirty="0">
                <a:solidFill>
                  <a:srgbClr val="D16207"/>
                </a:solidFill>
                <a:latin typeface="Georgia"/>
                <a:ea typeface="Calibri"/>
                <a:cs typeface="Georgia"/>
                <a:sym typeface="Calibri"/>
              </a:rPr>
              <a:t> dates)</a:t>
            </a:r>
            <a:r>
              <a:rPr lang="fr" sz="1300" b="1" i="0" u="none" strike="noStrike" cap="none" dirty="0">
                <a:solidFill>
                  <a:srgbClr val="D16207"/>
                </a:solidFill>
                <a:latin typeface="Georgia"/>
                <a:ea typeface="Calibri"/>
                <a:cs typeface="Georgia"/>
                <a:sym typeface="Calibri"/>
              </a:rPr>
              <a:t>, temporary residence, touris</a:t>
            </a:r>
            <a:r>
              <a:rPr lang="fr-FR" sz="1300" b="1" i="0" u="none" strike="noStrike" cap="none" dirty="0" err="1">
                <a:solidFill>
                  <a:srgbClr val="D16207"/>
                </a:solidFill>
                <a:latin typeface="Georgia"/>
                <a:ea typeface="Calibri"/>
                <a:cs typeface="Georgia"/>
                <a:sym typeface="Calibri"/>
              </a:rPr>
              <a:t>t</a:t>
            </a:r>
            <a:r>
              <a:rPr lang="fr-FR" sz="1300" b="1" i="0" u="none" strike="noStrike" cap="none" dirty="0">
                <a:solidFill>
                  <a:srgbClr val="D16207"/>
                </a:solidFill>
                <a:latin typeface="Georgia"/>
                <a:ea typeface="Calibri"/>
                <a:cs typeface="Georgia"/>
                <a:sym typeface="Calibri"/>
              </a:rPr>
              <a:t> accommodation</a:t>
            </a:r>
            <a:r>
              <a:rPr lang="fr" sz="1300" b="1" i="0" u="none" strike="noStrike" cap="none" dirty="0">
                <a:solidFill>
                  <a:srgbClr val="D16207"/>
                </a:solidFill>
                <a:latin typeface="Georgia"/>
                <a:ea typeface="Calibri"/>
                <a:cs typeface="Georgia"/>
                <a:sym typeface="Calibri"/>
              </a:rPr>
              <a:t>...). </a:t>
            </a:r>
            <a:endParaRPr lang="fr-FR" sz="1300" b="1" i="0" u="none" strike="noStrike" cap="none" dirty="0">
              <a:solidFill>
                <a:srgbClr val="D16207"/>
              </a:solidFill>
              <a:latin typeface="Georgia"/>
              <a:ea typeface="Calibri"/>
              <a:cs typeface="Georgia"/>
              <a:sym typeface="Calibri"/>
            </a:endParaRPr>
          </a:p>
          <a:p>
            <a:pPr marR="0" lvl="0" algn="l" rtl="0">
              <a:lnSpc>
                <a:spcPct val="90000"/>
              </a:lnSpc>
              <a:spcBef>
                <a:spcPts val="0"/>
              </a:spcBef>
              <a:spcAft>
                <a:spcPts val="0"/>
              </a:spcAft>
              <a:buClr>
                <a:srgbClr val="FFC000"/>
              </a:buClr>
              <a:buSzPts val="1200"/>
            </a:pPr>
            <a:r>
              <a:rPr lang="fr" sz="1300" b="1" i="0" u="none" strike="noStrike" cap="none" dirty="0">
                <a:solidFill>
                  <a:srgbClr val="D16207"/>
                </a:solidFill>
                <a:latin typeface="Georgia"/>
                <a:ea typeface="Calibri"/>
                <a:cs typeface="Georgia"/>
                <a:sym typeface="Calibri"/>
              </a:rPr>
              <a:t>Contractual terms</a:t>
            </a:r>
            <a:r>
              <a:rPr lang="fr-FR" sz="1300" b="1" i="0" u="none" strike="noStrike" cap="none" dirty="0">
                <a:solidFill>
                  <a:srgbClr val="D16207"/>
                </a:solidFill>
                <a:latin typeface="Georgia"/>
                <a:ea typeface="Calibri"/>
                <a:cs typeface="Georgia"/>
                <a:sym typeface="Calibri"/>
              </a:rPr>
              <a:t> &amp; conditions</a:t>
            </a:r>
            <a:r>
              <a:rPr lang="fr" sz="1300" b="1" i="0" u="none" strike="noStrike" cap="none" dirty="0">
                <a:solidFill>
                  <a:srgbClr val="D16207"/>
                </a:solidFill>
                <a:latin typeface="Georgia"/>
                <a:ea typeface="Calibri"/>
                <a:cs typeface="Georgia"/>
                <a:sym typeface="Calibri"/>
              </a:rPr>
              <a:t> may differ from the above.</a:t>
            </a:r>
            <a:endParaRPr sz="1300" b="1" i="0" u="none" strike="noStrike" cap="none" dirty="0">
              <a:solidFill>
                <a:srgbClr val="D16207"/>
              </a:solidFill>
              <a:latin typeface="Georgia"/>
              <a:ea typeface="Calibri"/>
              <a:cs typeface="Georgia"/>
              <a:sym typeface="Calibri"/>
            </a:endParaRPr>
          </a:p>
        </p:txBody>
      </p:sp>
      <p:pic>
        <p:nvPicPr>
          <p:cNvPr id="6" name="Image 5" descr="7-arr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8757" y="4162741"/>
            <a:ext cx="606598" cy="529560"/>
          </a:xfrm>
          <a:prstGeom prst="rect">
            <a:avLst/>
          </a:prstGeom>
        </p:spPr>
      </p:pic>
      <p:pic>
        <p:nvPicPr>
          <p:cNvPr id="7" name="Image 6" descr="18-arrow.png">
            <a:hlinkClick r:id="" action="ppaction://hlinkshowjump?jump=previous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pic>
        <p:nvPicPr>
          <p:cNvPr id="9" name="Image 8" descr="18-arrow.png">
            <a:hlinkClick r:id="" action="ppaction://hlinkshowjump?jump=next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10" name="Image 9" descr="iconmonstr-home-5-240.png">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415209" y="77829"/>
            <a:ext cx="616076" cy="61607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p:nvPr/>
        </p:nvSpPr>
        <p:spPr>
          <a:xfrm>
            <a:off x="250433" y="190995"/>
            <a:ext cx="7807037" cy="392415"/>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100"/>
              <a:buFont typeface="Arial"/>
              <a:buNone/>
            </a:pPr>
            <a:r>
              <a:rPr lang="fr" sz="2100" b="1" i="0" u="none" strike="noStrike" cap="none" dirty="0">
                <a:solidFill>
                  <a:srgbClr val="D16207"/>
                </a:solidFill>
                <a:latin typeface="Chalkboard SE Regular"/>
                <a:ea typeface="Calibri"/>
                <a:cs typeface="Chalkboard SE Regular"/>
                <a:sym typeface="Calibri"/>
              </a:rPr>
              <a:t>1.</a:t>
            </a:r>
            <a:r>
              <a:rPr lang="fr-FR" sz="2100" b="1" i="0" u="none" strike="noStrike" cap="none" dirty="0">
                <a:solidFill>
                  <a:srgbClr val="D16207"/>
                </a:solidFill>
                <a:latin typeface="Chalkboard SE Regular"/>
                <a:ea typeface="Calibri"/>
                <a:cs typeface="Chalkboard SE Regular"/>
                <a:sym typeface="Calibri"/>
              </a:rPr>
              <a:t>3</a:t>
            </a:r>
            <a:r>
              <a:rPr lang="fr" sz="2100" b="1" i="0" u="none" strike="noStrike" cap="none" dirty="0">
                <a:solidFill>
                  <a:srgbClr val="D16207"/>
                </a:solidFill>
                <a:latin typeface="Chalkboard SE Regular"/>
                <a:ea typeface="Calibri"/>
                <a:cs typeface="Chalkboard SE Regular"/>
                <a:sym typeface="Calibri"/>
              </a:rPr>
              <a:t> Location</a:t>
            </a:r>
            <a:endParaRPr sz="1100" b="0" i="0" u="none" strike="noStrike" cap="none" dirty="0">
              <a:solidFill>
                <a:srgbClr val="D16207"/>
              </a:solidFill>
              <a:latin typeface="Chalkboard SE Regular"/>
              <a:cs typeface="Chalkboard SE Regular"/>
              <a:sym typeface="Arial"/>
            </a:endParaRPr>
          </a:p>
        </p:txBody>
      </p:sp>
      <p:sp>
        <p:nvSpPr>
          <p:cNvPr id="132" name="Shape 132"/>
          <p:cNvSpPr txBox="1"/>
          <p:nvPr/>
        </p:nvSpPr>
        <p:spPr>
          <a:xfrm>
            <a:off x="250433" y="735913"/>
            <a:ext cx="7957603" cy="2437800"/>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fr" sz="1400" b="0" i="0" u="none" strike="noStrike" cap="none" dirty="0">
                <a:solidFill>
                  <a:schemeClr val="dk1"/>
                </a:solidFill>
                <a:latin typeface="Georgia"/>
                <a:ea typeface="Calibri"/>
                <a:cs typeface="Georgia"/>
                <a:sym typeface="Calibri"/>
              </a:rPr>
              <a:t>The location of your home is an important criterion and requires answering </a:t>
            </a:r>
            <a:r>
              <a:rPr lang="fr-FR" dirty="0">
                <a:solidFill>
                  <a:schemeClr val="dk1"/>
                </a:solidFill>
                <a:latin typeface="Georgia"/>
                <a:ea typeface="Calibri"/>
                <a:cs typeface="Georgia"/>
                <a:sym typeface="Calibri"/>
              </a:rPr>
              <a:t>few</a:t>
            </a:r>
            <a:r>
              <a:rPr lang="fr" sz="1400" b="0" i="0" u="none" strike="noStrike" cap="none" dirty="0">
                <a:solidFill>
                  <a:schemeClr val="dk1"/>
                </a:solidFill>
                <a:latin typeface="Georgia"/>
                <a:ea typeface="Calibri"/>
                <a:cs typeface="Georgia"/>
                <a:sym typeface="Calibri"/>
              </a:rPr>
              <a:t> questions related to your lifestyle: </a:t>
            </a:r>
            <a:endParaRPr sz="1100" b="0" i="0" u="none" strike="noStrike" cap="none" dirty="0">
              <a:solidFill>
                <a:srgbClr val="000000"/>
              </a:solidFill>
              <a:latin typeface="Georgia"/>
              <a:cs typeface="Georgia"/>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chemeClr val="dk1"/>
              </a:solidFill>
              <a:latin typeface="Georgia"/>
              <a:ea typeface="Calibri"/>
              <a:cs typeface="Georgia"/>
              <a:sym typeface="Calibri"/>
            </a:endParaRPr>
          </a:p>
          <a:p>
            <a:pPr marL="215900" marR="0" lvl="0" indent="-215900" algn="l" rtl="0">
              <a:lnSpc>
                <a:spcPct val="100000"/>
              </a:lnSpc>
              <a:spcBef>
                <a:spcPts val="0"/>
              </a:spcBef>
              <a:spcAft>
                <a:spcPts val="0"/>
              </a:spcAft>
              <a:buClr>
                <a:schemeClr val="dk1"/>
              </a:buClr>
              <a:buSzPts val="1400"/>
              <a:buFont typeface="Calibri"/>
              <a:buChar char="-"/>
            </a:pPr>
            <a:r>
              <a:rPr lang="fr" sz="1400" b="0" i="0" u="none" strike="noStrike" cap="none" dirty="0">
                <a:solidFill>
                  <a:schemeClr val="dk1"/>
                </a:solidFill>
                <a:latin typeface="Georgia"/>
                <a:ea typeface="Calibri"/>
                <a:cs typeface="Georgia"/>
                <a:sym typeface="Calibri"/>
              </a:rPr>
              <a:t>Do I prefer to live close to my workplace?</a:t>
            </a:r>
            <a:endParaRPr sz="1100" b="0" i="0" u="none" strike="noStrike" cap="none" dirty="0">
              <a:solidFill>
                <a:srgbClr val="000000"/>
              </a:solidFill>
              <a:latin typeface="Georgia"/>
              <a:cs typeface="Georgia"/>
              <a:sym typeface="Arial"/>
            </a:endParaRPr>
          </a:p>
          <a:p>
            <a:pPr marL="0" marR="0" lvl="0" indent="0" algn="l" rtl="0">
              <a:lnSpc>
                <a:spcPct val="100000"/>
              </a:lnSpc>
              <a:spcBef>
                <a:spcPts val="0"/>
              </a:spcBef>
              <a:spcAft>
                <a:spcPts val="0"/>
              </a:spcAft>
              <a:buNone/>
            </a:pPr>
            <a:endParaRPr dirty="0">
              <a:solidFill>
                <a:schemeClr val="dk1"/>
              </a:solidFill>
              <a:latin typeface="Georgia"/>
              <a:ea typeface="Calibri"/>
              <a:cs typeface="Georgia"/>
              <a:sym typeface="Calibri"/>
            </a:endParaRPr>
          </a:p>
          <a:p>
            <a:pPr marL="215900" marR="0" lvl="0" indent="-215900" algn="l" rtl="0">
              <a:lnSpc>
                <a:spcPct val="100000"/>
              </a:lnSpc>
              <a:spcBef>
                <a:spcPts val="0"/>
              </a:spcBef>
              <a:spcAft>
                <a:spcPts val="0"/>
              </a:spcAft>
              <a:buClr>
                <a:schemeClr val="dk1"/>
              </a:buClr>
              <a:buSzPts val="1400"/>
              <a:buFont typeface="Calibri"/>
              <a:buChar char="-"/>
            </a:pPr>
            <a:r>
              <a:rPr lang="fr" sz="1400" b="0" i="0" u="none" strike="noStrike" cap="none" dirty="0">
                <a:solidFill>
                  <a:schemeClr val="dk1"/>
                </a:solidFill>
                <a:latin typeface="Georgia"/>
                <a:ea typeface="Calibri"/>
                <a:cs typeface="Georgia"/>
                <a:sym typeface="Calibri"/>
              </a:rPr>
              <a:t>Do I prefer to live in the city centre, </a:t>
            </a:r>
            <a:r>
              <a:rPr lang="fr-FR" sz="1400" b="0" i="0" u="none" strike="noStrike" cap="none" dirty="0">
                <a:solidFill>
                  <a:schemeClr val="dk1"/>
                </a:solidFill>
                <a:latin typeface="Georgia"/>
                <a:ea typeface="Calibri"/>
                <a:cs typeface="Georgia"/>
                <a:sym typeface="Calibri"/>
              </a:rPr>
              <a:t>do I </a:t>
            </a:r>
            <a:r>
              <a:rPr lang="fr" sz="1400" b="0" i="0" u="none" strike="noStrike" cap="none" dirty="0">
                <a:solidFill>
                  <a:schemeClr val="dk1"/>
                </a:solidFill>
                <a:latin typeface="Georgia"/>
                <a:ea typeface="Calibri"/>
                <a:cs typeface="Georgia"/>
                <a:sym typeface="Calibri"/>
              </a:rPr>
              <a:t>prefer entertainment, sports and cultural facilities...?</a:t>
            </a:r>
            <a:endParaRPr sz="1100" b="0" i="0" u="none" strike="noStrike" cap="none" dirty="0">
              <a:solidFill>
                <a:srgbClr val="000000"/>
              </a:solidFill>
              <a:latin typeface="Georgia"/>
              <a:cs typeface="Georgia"/>
              <a:sym typeface="Arial"/>
            </a:endParaRPr>
          </a:p>
          <a:p>
            <a:pPr marL="0" marR="0" lvl="0" indent="0" algn="l" rtl="0">
              <a:lnSpc>
                <a:spcPct val="100000"/>
              </a:lnSpc>
              <a:spcBef>
                <a:spcPts val="0"/>
              </a:spcBef>
              <a:spcAft>
                <a:spcPts val="0"/>
              </a:spcAft>
              <a:buNone/>
            </a:pPr>
            <a:endParaRPr dirty="0">
              <a:solidFill>
                <a:schemeClr val="dk1"/>
              </a:solidFill>
              <a:latin typeface="Georgia"/>
              <a:ea typeface="Calibri"/>
              <a:cs typeface="Georgia"/>
              <a:sym typeface="Calibri"/>
            </a:endParaRPr>
          </a:p>
          <a:p>
            <a:pPr marL="215900" marR="0" lvl="0" indent="-215900" algn="l" rtl="0">
              <a:lnSpc>
                <a:spcPct val="100000"/>
              </a:lnSpc>
              <a:spcBef>
                <a:spcPts val="0"/>
              </a:spcBef>
              <a:spcAft>
                <a:spcPts val="0"/>
              </a:spcAft>
              <a:buClr>
                <a:schemeClr val="dk1"/>
              </a:buClr>
              <a:buSzPts val="1400"/>
              <a:buFont typeface="Calibri"/>
              <a:buChar char="-"/>
            </a:pPr>
            <a:r>
              <a:rPr lang="fr" sz="1400" b="0" i="0" u="none" strike="noStrike" cap="none" dirty="0">
                <a:solidFill>
                  <a:schemeClr val="dk1"/>
                </a:solidFill>
                <a:latin typeface="Georgia"/>
                <a:ea typeface="Calibri"/>
                <a:cs typeface="Georgia"/>
                <a:sym typeface="Calibri"/>
              </a:rPr>
              <a:t>Do I want to </a:t>
            </a:r>
            <a:r>
              <a:rPr lang="fr-FR" dirty="0">
                <a:solidFill>
                  <a:schemeClr val="dk1"/>
                </a:solidFill>
                <a:latin typeface="Georgia"/>
                <a:ea typeface="Calibri"/>
                <a:cs typeface="Georgia"/>
                <a:sym typeface="Calibri"/>
              </a:rPr>
              <a:t>live </a:t>
            </a:r>
            <a:r>
              <a:rPr lang="fr-FR" dirty="0" err="1">
                <a:solidFill>
                  <a:schemeClr val="dk1"/>
                </a:solidFill>
                <a:latin typeface="Georgia"/>
                <a:ea typeface="Calibri"/>
                <a:cs typeface="Georgia"/>
                <a:sym typeface="Calibri"/>
              </a:rPr>
              <a:t>near</a:t>
            </a:r>
            <a:r>
              <a:rPr lang="fr" sz="1400" b="0" i="0" u="none" strike="noStrike" cap="none" dirty="0">
                <a:solidFill>
                  <a:schemeClr val="dk1"/>
                </a:solidFill>
                <a:latin typeface="Georgia"/>
                <a:ea typeface="Calibri"/>
                <a:cs typeface="Georgia"/>
                <a:sym typeface="Calibri"/>
              </a:rPr>
              <a:t> public transport</a:t>
            </a:r>
            <a:r>
              <a:rPr lang="fr-FR" sz="1400" b="0" i="0" u="none" strike="noStrike" cap="none" dirty="0">
                <a:solidFill>
                  <a:schemeClr val="dk1"/>
                </a:solidFill>
                <a:latin typeface="Georgia"/>
                <a:ea typeface="Calibri"/>
                <a:cs typeface="Georgia"/>
                <a:sym typeface="Calibri"/>
              </a:rPr>
              <a:t>s</a:t>
            </a:r>
            <a:r>
              <a:rPr lang="fr" sz="1400" b="0" i="0" u="none" strike="noStrike" cap="none" dirty="0">
                <a:solidFill>
                  <a:schemeClr val="dk1"/>
                </a:solidFill>
                <a:latin typeface="Georgia"/>
                <a:ea typeface="Calibri"/>
                <a:cs typeface="Georgia"/>
                <a:sym typeface="Calibri"/>
              </a:rPr>
              <a:t>, shops...? </a:t>
            </a:r>
            <a:endParaRPr sz="1100" b="0" i="0" u="none" strike="noStrike" cap="none" dirty="0">
              <a:solidFill>
                <a:srgbClr val="000000"/>
              </a:solidFill>
              <a:latin typeface="Georgia"/>
              <a:cs typeface="Georgia"/>
              <a:sym typeface="Arial"/>
            </a:endParaRPr>
          </a:p>
          <a:p>
            <a:pPr marL="0" marR="0" lvl="0" indent="0" algn="l" rtl="0">
              <a:lnSpc>
                <a:spcPct val="100000"/>
              </a:lnSpc>
              <a:spcBef>
                <a:spcPts val="0"/>
              </a:spcBef>
              <a:spcAft>
                <a:spcPts val="0"/>
              </a:spcAft>
              <a:buNone/>
            </a:pPr>
            <a:endParaRPr dirty="0">
              <a:solidFill>
                <a:schemeClr val="dk1"/>
              </a:solidFill>
              <a:latin typeface="Georgia"/>
              <a:ea typeface="Calibri"/>
              <a:cs typeface="Georgia"/>
              <a:sym typeface="Calibri"/>
            </a:endParaRPr>
          </a:p>
          <a:p>
            <a:pPr marL="215900" marR="0" lvl="0" indent="-215900" algn="l" rtl="0">
              <a:lnSpc>
                <a:spcPct val="100000"/>
              </a:lnSpc>
              <a:spcBef>
                <a:spcPts val="0"/>
              </a:spcBef>
              <a:spcAft>
                <a:spcPts val="0"/>
              </a:spcAft>
              <a:buClr>
                <a:schemeClr val="dk1"/>
              </a:buClr>
              <a:buSzPts val="1400"/>
              <a:buFont typeface="Calibri"/>
              <a:buChar char="-"/>
            </a:pPr>
            <a:r>
              <a:rPr lang="fr" sz="1400" b="0" i="0" u="none" strike="noStrike" cap="none" dirty="0">
                <a:solidFill>
                  <a:schemeClr val="dk1"/>
                </a:solidFill>
                <a:latin typeface="Georgia"/>
                <a:ea typeface="Calibri"/>
                <a:cs typeface="Georgia"/>
                <a:sym typeface="Calibri"/>
              </a:rPr>
              <a:t>Is the location of </a:t>
            </a:r>
            <a:r>
              <a:rPr lang="fr-FR" dirty="0">
                <a:solidFill>
                  <a:schemeClr val="dk1"/>
                </a:solidFill>
                <a:latin typeface="Georgia"/>
                <a:ea typeface="Calibri"/>
                <a:cs typeface="Georgia"/>
                <a:sym typeface="Calibri"/>
              </a:rPr>
              <a:t>the</a:t>
            </a:r>
            <a:r>
              <a:rPr lang="fr" sz="1400" b="0" i="0" u="none" strike="noStrike" cap="none" dirty="0">
                <a:solidFill>
                  <a:schemeClr val="dk1"/>
                </a:solidFill>
                <a:latin typeface="Georgia"/>
                <a:ea typeface="Calibri"/>
                <a:cs typeface="Georgia"/>
                <a:sym typeface="Calibri"/>
              </a:rPr>
              <a:t> housing important </a:t>
            </a:r>
            <a:r>
              <a:rPr lang="fr-FR" sz="1400" b="0" i="0" u="none" strike="noStrike" cap="none" dirty="0" err="1">
                <a:solidFill>
                  <a:schemeClr val="dk1"/>
                </a:solidFill>
                <a:latin typeface="Georgia"/>
                <a:ea typeface="Calibri"/>
                <a:cs typeface="Georgia"/>
                <a:sym typeface="Calibri"/>
              </a:rPr>
              <a:t>according</a:t>
            </a:r>
            <a:r>
              <a:rPr lang="fr-FR" sz="1400" b="0" i="0" u="none" strike="noStrike" cap="none" dirty="0">
                <a:solidFill>
                  <a:schemeClr val="dk1"/>
                </a:solidFill>
                <a:latin typeface="Georgia"/>
                <a:ea typeface="Calibri"/>
                <a:cs typeface="Georgia"/>
                <a:sym typeface="Calibri"/>
              </a:rPr>
              <a:t> </a:t>
            </a:r>
            <a:r>
              <a:rPr lang="fr" sz="1400" b="0" i="0" u="none" strike="noStrike" cap="none" dirty="0">
                <a:solidFill>
                  <a:schemeClr val="dk1"/>
                </a:solidFill>
                <a:latin typeface="Georgia"/>
                <a:ea typeface="Calibri"/>
                <a:cs typeface="Georgia"/>
                <a:sym typeface="Calibri"/>
              </a:rPr>
              <a:t>to my </a:t>
            </a:r>
            <a:r>
              <a:rPr lang="fr-FR" dirty="0">
                <a:solidFill>
                  <a:schemeClr val="dk1"/>
                </a:solidFill>
                <a:latin typeface="Georgia"/>
                <a:ea typeface="Calibri"/>
                <a:cs typeface="Georgia"/>
                <a:sym typeface="Calibri"/>
              </a:rPr>
              <a:t>favorite</a:t>
            </a:r>
            <a:r>
              <a:rPr lang="fr" sz="1400" b="0" i="0" u="none" strike="noStrike" cap="none" dirty="0">
                <a:solidFill>
                  <a:schemeClr val="dk1"/>
                </a:solidFill>
                <a:latin typeface="Georgia"/>
                <a:ea typeface="Calibri"/>
                <a:cs typeface="Georgia"/>
                <a:sym typeface="Calibri"/>
              </a:rPr>
              <a:t> mode of travel (walking, cycling, </a:t>
            </a:r>
            <a:r>
              <a:rPr lang="fr-FR" sz="1400" b="0" i="0" u="none" strike="noStrike" cap="none" dirty="0">
                <a:solidFill>
                  <a:schemeClr val="dk1"/>
                </a:solidFill>
                <a:latin typeface="Georgia"/>
                <a:ea typeface="Calibri"/>
                <a:cs typeface="Georgia"/>
                <a:sym typeface="Calibri"/>
              </a:rPr>
              <a:t>car/</a:t>
            </a:r>
            <a:r>
              <a:rPr lang="fr" sz="1400" b="0" i="0" u="none" strike="noStrike" cap="none" dirty="0">
                <a:solidFill>
                  <a:schemeClr val="dk1"/>
                </a:solidFill>
                <a:latin typeface="Georgia"/>
                <a:ea typeface="Calibri"/>
                <a:cs typeface="Georgia"/>
                <a:sym typeface="Calibri"/>
              </a:rPr>
              <a:t>carpooling...)?</a:t>
            </a:r>
            <a:endParaRPr sz="1100" b="0" i="0" u="none" strike="noStrike" cap="none" dirty="0">
              <a:solidFill>
                <a:srgbClr val="000000"/>
              </a:solidFill>
              <a:latin typeface="Georgia"/>
              <a:cs typeface="Georgia"/>
              <a:sym typeface="Arial"/>
            </a:endParaRPr>
          </a:p>
          <a:p>
            <a:pPr marL="215900" marR="0" lvl="0" indent="-127000" algn="l" rtl="0">
              <a:lnSpc>
                <a:spcPct val="100000"/>
              </a:lnSpc>
              <a:spcBef>
                <a:spcPts val="0"/>
              </a:spcBef>
              <a:spcAft>
                <a:spcPts val="0"/>
              </a:spcAft>
              <a:buClr>
                <a:schemeClr val="dk1"/>
              </a:buClr>
              <a:buSzPts val="1400"/>
              <a:buFont typeface="Calibri"/>
              <a:buNone/>
            </a:pPr>
            <a:endParaRPr sz="1400" b="0" i="0" u="none" strike="noStrike" cap="none" dirty="0">
              <a:solidFill>
                <a:schemeClr val="dk1"/>
              </a:solidFill>
              <a:latin typeface="Calibri"/>
              <a:ea typeface="Calibri"/>
              <a:cs typeface="Calibri"/>
              <a:sym typeface="Calibri"/>
            </a:endParaRPr>
          </a:p>
          <a:p>
            <a:pPr marL="215900" marR="0" lvl="0" indent="-127000" algn="l" rtl="0">
              <a:lnSpc>
                <a:spcPct val="100000"/>
              </a:lnSpc>
              <a:spcBef>
                <a:spcPts val="0"/>
              </a:spcBef>
              <a:spcAft>
                <a:spcPts val="0"/>
              </a:spcAft>
              <a:buClr>
                <a:schemeClr val="dk1"/>
              </a:buClr>
              <a:buSzPts val="1400"/>
              <a:buFont typeface="Calibri"/>
              <a:buNone/>
            </a:pPr>
            <a:endParaRPr sz="1400" b="0" i="0" u="none" strike="noStrike" cap="none" dirty="0">
              <a:solidFill>
                <a:schemeClr val="dk1"/>
              </a:solidFill>
              <a:latin typeface="Calibri"/>
              <a:ea typeface="Calibri"/>
              <a:cs typeface="Calibri"/>
              <a:sym typeface="Calibri"/>
            </a:endParaRPr>
          </a:p>
          <a:p>
            <a:pPr marL="215900" marR="0" lvl="0" indent="-215900" algn="l" rtl="0">
              <a:lnSpc>
                <a:spcPct val="100000"/>
              </a:lnSpc>
              <a:spcBef>
                <a:spcPts val="0"/>
              </a:spcBef>
              <a:spcAft>
                <a:spcPts val="0"/>
              </a:spcAft>
              <a:buClr>
                <a:schemeClr val="dk1"/>
              </a:buClr>
              <a:buSzPts val="1400"/>
              <a:buFont typeface="Calibri"/>
              <a:buChar char="-"/>
            </a:pPr>
            <a:endParaRPr sz="1100" b="0" i="0" u="none" strike="noStrike" cap="none" dirty="0">
              <a:solidFill>
                <a:srgbClr val="000000"/>
              </a:solidFill>
              <a:latin typeface="Arial"/>
              <a:ea typeface="Arial"/>
              <a:cs typeface="Arial"/>
              <a:sym typeface="Arial"/>
            </a:endParaRPr>
          </a:p>
          <a:p>
            <a:pPr marL="215900" marR="0" lvl="0" indent="-127000" algn="l" rtl="0">
              <a:lnSpc>
                <a:spcPct val="100000"/>
              </a:lnSpc>
              <a:spcBef>
                <a:spcPts val="0"/>
              </a:spcBef>
              <a:spcAft>
                <a:spcPts val="0"/>
              </a:spcAft>
              <a:buClr>
                <a:schemeClr val="dk1"/>
              </a:buClr>
              <a:buSzPts val="1400"/>
              <a:buFont typeface="Calibri"/>
              <a:buNone/>
            </a:pPr>
            <a:endParaRPr sz="1400" b="0" i="0" u="none" strike="noStrike" cap="none" dirty="0">
              <a:solidFill>
                <a:schemeClr val="dk1"/>
              </a:solidFill>
              <a:latin typeface="Calibri"/>
              <a:ea typeface="Calibri"/>
              <a:cs typeface="Calibri"/>
              <a:sym typeface="Calibri"/>
            </a:endParaRPr>
          </a:p>
        </p:txBody>
      </p:sp>
      <p:sp>
        <p:nvSpPr>
          <p:cNvPr id="134" name="Shape 134"/>
          <p:cNvSpPr txBox="1"/>
          <p:nvPr/>
        </p:nvSpPr>
        <p:spPr>
          <a:xfrm>
            <a:off x="821102" y="3657200"/>
            <a:ext cx="7501800" cy="7902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fr-FR" b="1" dirty="0" err="1">
                <a:solidFill>
                  <a:srgbClr val="D16207"/>
                </a:solidFill>
                <a:latin typeface="Georgia"/>
                <a:ea typeface="Calibri"/>
                <a:cs typeface="Georgia"/>
                <a:sym typeface="Calibri"/>
              </a:rPr>
              <a:t>Please</a:t>
            </a:r>
            <a:r>
              <a:rPr lang="fr-FR" b="1" dirty="0">
                <a:solidFill>
                  <a:srgbClr val="D16207"/>
                </a:solidFill>
                <a:latin typeface="Georgia"/>
                <a:ea typeface="Calibri"/>
                <a:cs typeface="Georgia"/>
                <a:sym typeface="Calibri"/>
              </a:rPr>
              <a:t> n</a:t>
            </a:r>
            <a:r>
              <a:rPr lang="fr" b="1" dirty="0">
                <a:solidFill>
                  <a:srgbClr val="D16207"/>
                </a:solidFill>
                <a:latin typeface="Georgia"/>
                <a:ea typeface="Calibri"/>
                <a:cs typeface="Georgia"/>
                <a:sym typeface="Calibri"/>
              </a:rPr>
              <a:t>ote that </a:t>
            </a:r>
            <a:r>
              <a:rPr lang="fr-FR" b="1" dirty="0">
                <a:solidFill>
                  <a:srgbClr val="D16207"/>
                </a:solidFill>
                <a:latin typeface="Georgia"/>
                <a:ea typeface="Calibri"/>
                <a:cs typeface="Georgia"/>
                <a:sym typeface="Calibri"/>
              </a:rPr>
              <a:t>the </a:t>
            </a:r>
            <a:r>
              <a:rPr lang="fr" b="1" dirty="0">
                <a:solidFill>
                  <a:srgbClr val="D16207"/>
                </a:solidFill>
                <a:latin typeface="Georgia"/>
                <a:ea typeface="Calibri"/>
                <a:cs typeface="Georgia"/>
                <a:sym typeface="Calibri"/>
              </a:rPr>
              <a:t>enrolment in a </a:t>
            </a:r>
            <a:r>
              <a:rPr lang="fr" b="1" u="sng" dirty="0">
                <a:solidFill>
                  <a:srgbClr val="D16207"/>
                </a:solidFill>
                <a:latin typeface="Georgia"/>
                <a:ea typeface="Calibri"/>
                <a:cs typeface="Georgia"/>
                <a:sym typeface="Calibri"/>
              </a:rPr>
              <a:t>public</a:t>
            </a:r>
            <a:r>
              <a:rPr lang="fr" b="1" dirty="0">
                <a:solidFill>
                  <a:srgbClr val="D16207"/>
                </a:solidFill>
                <a:latin typeface="Georgia"/>
                <a:ea typeface="Calibri"/>
                <a:cs typeface="Georgia"/>
                <a:sym typeface="Calibri"/>
              </a:rPr>
              <a:t> school is carried out according</a:t>
            </a:r>
            <a:r>
              <a:rPr lang="fr-FR" b="1" dirty="0" err="1">
                <a:solidFill>
                  <a:srgbClr val="D16207"/>
                </a:solidFill>
                <a:latin typeface="Georgia"/>
                <a:ea typeface="Calibri"/>
                <a:cs typeface="Georgia"/>
                <a:sym typeface="Calibri"/>
              </a:rPr>
              <a:t>ly</a:t>
            </a:r>
            <a:r>
              <a:rPr lang="fr" b="1" dirty="0">
                <a:solidFill>
                  <a:srgbClr val="D16207"/>
                </a:solidFill>
                <a:latin typeface="Georgia"/>
                <a:ea typeface="Calibri"/>
                <a:cs typeface="Georgia"/>
                <a:sym typeface="Calibri"/>
              </a:rPr>
              <a:t> to your place of residence. Your children will be educated in one of the schools located in your </a:t>
            </a:r>
            <a:r>
              <a:rPr lang="fr-FR" b="1" dirty="0">
                <a:solidFill>
                  <a:srgbClr val="D16207"/>
                </a:solidFill>
                <a:latin typeface="Georgia"/>
                <a:ea typeface="Calibri"/>
                <a:cs typeface="Georgia"/>
                <a:sym typeface="Calibri"/>
              </a:rPr>
              <a:t>district</a:t>
            </a:r>
            <a:r>
              <a:rPr lang="fr" b="1" dirty="0">
                <a:solidFill>
                  <a:srgbClr val="D16207"/>
                </a:solidFill>
                <a:latin typeface="Georgia"/>
                <a:ea typeface="Calibri"/>
                <a:cs typeface="Georgia"/>
                <a:sym typeface="Calibri"/>
              </a:rPr>
              <a:t> or neighbourhood.</a:t>
            </a:r>
            <a:endParaRPr b="1" dirty="0">
              <a:solidFill>
                <a:srgbClr val="D16207"/>
              </a:solidFill>
              <a:latin typeface="Georgia"/>
              <a:cs typeface="Georgia"/>
            </a:endParaRPr>
          </a:p>
        </p:txBody>
      </p:sp>
      <p:pic>
        <p:nvPicPr>
          <p:cNvPr id="6" name="Image 5" descr="7-arr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0434" y="3657200"/>
            <a:ext cx="606598" cy="529560"/>
          </a:xfrm>
          <a:prstGeom prst="rect">
            <a:avLst/>
          </a:prstGeom>
        </p:spPr>
      </p:pic>
      <p:pic>
        <p:nvPicPr>
          <p:cNvPr id="7" name="Image 6" descr="18-arrow.png">
            <a:hlinkClick r:id="" action="ppaction://hlinkshowjump?jump=previous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pic>
        <p:nvPicPr>
          <p:cNvPr id="8" name="Image 7" descr="18-arrow.png">
            <a:hlinkClick r:id="" action="ppaction://hlinkshowjump?jump=next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9" name="Image 8" descr="iconmonstr-home-5-240.png">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body" idx="2"/>
          </p:nvPr>
        </p:nvSpPr>
        <p:spPr>
          <a:xfrm>
            <a:off x="166500" y="692797"/>
            <a:ext cx="7886700" cy="4236437"/>
          </a:xfrm>
          <a:prstGeom prst="rect">
            <a:avLst/>
          </a:prstGeom>
          <a:noFill/>
          <a:ln>
            <a:noFill/>
          </a:ln>
        </p:spPr>
        <p:txBody>
          <a:bodyPr spcFirstLastPara="1" wrap="square" lIns="68575" tIns="34275" rIns="68575" bIns="34275" anchor="t" anchorCtr="0">
            <a:noAutofit/>
          </a:bodyPr>
          <a:lstStyle/>
          <a:p>
            <a:pPr marL="177800" indent="-171450">
              <a:lnSpc>
                <a:spcPct val="80000"/>
              </a:lnSpc>
              <a:spcBef>
                <a:spcPts val="0"/>
              </a:spcBef>
              <a:buSzPts val="1500"/>
            </a:pPr>
            <a:r>
              <a:rPr lang="fr" sz="1400" b="1" dirty="0">
                <a:solidFill>
                  <a:schemeClr val="tx1"/>
                </a:solidFill>
                <a:latin typeface="Georgia"/>
                <a:cs typeface="Georgia"/>
              </a:rPr>
              <a:t>Short-term and furnished housing are usually more expensive.</a:t>
            </a:r>
          </a:p>
          <a:p>
            <a:pPr marL="6350" marR="0" lvl="0" indent="0" algn="l" rtl="0">
              <a:lnSpc>
                <a:spcPct val="80000"/>
              </a:lnSpc>
              <a:spcBef>
                <a:spcPts val="0"/>
              </a:spcBef>
              <a:spcAft>
                <a:spcPts val="0"/>
              </a:spcAft>
              <a:buClr>
                <a:schemeClr val="dk1"/>
              </a:buClr>
              <a:buSzPts val="1500"/>
              <a:buNone/>
            </a:pPr>
            <a:endParaRPr lang="fr-FR" sz="1400" dirty="0">
              <a:latin typeface="Georgia"/>
              <a:cs typeface="Georgia"/>
            </a:endParaRPr>
          </a:p>
          <a:p>
            <a:pPr marL="177800" marR="0" lvl="0" indent="-171450" algn="l" rtl="0">
              <a:lnSpc>
                <a:spcPct val="80000"/>
              </a:lnSpc>
              <a:spcBef>
                <a:spcPts val="0"/>
              </a:spcBef>
              <a:spcAft>
                <a:spcPts val="0"/>
              </a:spcAft>
              <a:buClr>
                <a:schemeClr val="dk1"/>
              </a:buClr>
              <a:buSzPts val="1500"/>
              <a:buFont typeface="Arial"/>
              <a:buChar char="•"/>
            </a:pPr>
            <a:r>
              <a:rPr lang="fr" sz="1400" dirty="0">
                <a:latin typeface="Georgia"/>
                <a:cs typeface="Georgia"/>
              </a:rPr>
              <a:t>More</a:t>
            </a:r>
            <a:r>
              <a:rPr lang="fr" sz="1400" b="0" i="0" u="none" strike="noStrike" cap="none" dirty="0">
                <a:solidFill>
                  <a:schemeClr val="dk1"/>
                </a:solidFill>
                <a:latin typeface="Georgia"/>
                <a:cs typeface="Georgia"/>
                <a:sym typeface="Calibri"/>
              </a:rPr>
              <a:t> generally, </a:t>
            </a:r>
            <a:r>
              <a:rPr lang="fr-FR" sz="1400" dirty="0">
                <a:latin typeface="Georgia"/>
                <a:cs typeface="Georgia"/>
              </a:rPr>
              <a:t>landlord</a:t>
            </a:r>
            <a:r>
              <a:rPr lang="fr" sz="1400" b="0" i="0" u="none" strike="noStrike" cap="none" dirty="0">
                <a:solidFill>
                  <a:schemeClr val="dk1"/>
                </a:solidFill>
                <a:latin typeface="Georgia"/>
                <a:cs typeface="Georgia"/>
                <a:sym typeface="Calibri"/>
              </a:rPr>
              <a:t>s and real estate agencies require the tenant's income</a:t>
            </a:r>
            <a:r>
              <a:rPr lang="fr-FR" sz="1400" b="0" i="0" u="none" strike="noStrike" cap="none" dirty="0">
                <a:solidFill>
                  <a:schemeClr val="dk1"/>
                </a:solidFill>
                <a:latin typeface="Georgia"/>
                <a:cs typeface="Georgia"/>
                <a:sym typeface="Calibri"/>
              </a:rPr>
              <a:t> to</a:t>
            </a:r>
            <a:r>
              <a:rPr lang="fr-FR" sz="1400" dirty="0">
                <a:latin typeface="Georgia"/>
                <a:cs typeface="Georgia"/>
              </a:rPr>
              <a:t> </a:t>
            </a:r>
            <a:r>
              <a:rPr lang="fr" sz="1400" b="0" i="0" u="none" strike="noStrike" cap="none" dirty="0">
                <a:solidFill>
                  <a:schemeClr val="dk1"/>
                </a:solidFill>
                <a:latin typeface="Georgia"/>
                <a:cs typeface="Georgia"/>
                <a:sym typeface="Calibri"/>
              </a:rPr>
              <a:t>be at least 3 times the rental amount. </a:t>
            </a:r>
            <a:endParaRPr sz="1400" b="0" i="0" u="none" strike="noStrike" cap="none" dirty="0">
              <a:solidFill>
                <a:schemeClr val="dk1"/>
              </a:solidFill>
              <a:latin typeface="Georgia"/>
              <a:cs typeface="Georgia"/>
              <a:sym typeface="Calibri"/>
            </a:endParaRPr>
          </a:p>
          <a:p>
            <a:pPr marL="177800" marR="0" lvl="0" indent="-171450" algn="l" rtl="0">
              <a:lnSpc>
                <a:spcPct val="80000"/>
              </a:lnSpc>
              <a:spcBef>
                <a:spcPts val="800"/>
              </a:spcBef>
              <a:spcAft>
                <a:spcPts val="0"/>
              </a:spcAft>
              <a:buClr>
                <a:schemeClr val="dk1"/>
              </a:buClr>
              <a:buSzPts val="1500"/>
              <a:buFont typeface="Arial"/>
              <a:buChar char="•"/>
            </a:pPr>
            <a:r>
              <a:rPr lang="fr" sz="1400" b="0" i="0" u="none" strike="noStrike" cap="none" dirty="0">
                <a:solidFill>
                  <a:schemeClr val="dk1"/>
                </a:solidFill>
                <a:latin typeface="Georgia"/>
                <a:cs typeface="Georgia"/>
                <a:sym typeface="Calibri"/>
              </a:rPr>
              <a:t>Budget for your housing according to your financial status: </a:t>
            </a:r>
            <a:endParaRPr sz="1400" b="0" i="0" u="none" strike="noStrike" cap="none" dirty="0">
              <a:solidFill>
                <a:schemeClr val="dk1"/>
              </a:solidFill>
              <a:latin typeface="Georgia"/>
              <a:cs typeface="Georgia"/>
              <a:sym typeface="Calibri"/>
            </a:endParaRPr>
          </a:p>
          <a:p>
            <a:pPr marL="863600" marR="0" lvl="2" indent="-177800" algn="l" rtl="0">
              <a:lnSpc>
                <a:spcPct val="80000"/>
              </a:lnSpc>
              <a:spcBef>
                <a:spcPts val="400"/>
              </a:spcBef>
              <a:spcAft>
                <a:spcPts val="0"/>
              </a:spcAft>
              <a:buClr>
                <a:schemeClr val="dk1"/>
              </a:buClr>
              <a:buSzPts val="1200"/>
              <a:buFont typeface="Noto Sans Symbols"/>
              <a:buChar char="✓"/>
            </a:pPr>
            <a:r>
              <a:rPr lang="fr" sz="1400" b="0" i="0" u="none" strike="noStrike" cap="none" dirty="0">
                <a:solidFill>
                  <a:schemeClr val="dk1"/>
                </a:solidFill>
                <a:latin typeface="Georgia"/>
                <a:cs typeface="Georgia"/>
                <a:sym typeface="Calibri"/>
              </a:rPr>
              <a:t>Security deposit: 1 to 2 months rent depending on the type of accommodation</a:t>
            </a:r>
            <a:endParaRPr sz="1400" b="0" i="0" u="none" strike="noStrike" cap="none" dirty="0">
              <a:solidFill>
                <a:schemeClr val="dk1"/>
              </a:solidFill>
              <a:latin typeface="Georgia"/>
              <a:cs typeface="Georgia"/>
              <a:sym typeface="Calibri"/>
            </a:endParaRPr>
          </a:p>
          <a:p>
            <a:pPr marL="863600" marR="0" lvl="2" indent="-177800" algn="l" rtl="0">
              <a:lnSpc>
                <a:spcPct val="80000"/>
              </a:lnSpc>
              <a:spcBef>
                <a:spcPts val="400"/>
              </a:spcBef>
              <a:spcAft>
                <a:spcPts val="0"/>
              </a:spcAft>
              <a:buClr>
                <a:schemeClr val="dk1"/>
              </a:buClr>
              <a:buSzPts val="1200"/>
              <a:buFont typeface="Noto Sans Symbols"/>
              <a:buChar char="✓"/>
            </a:pPr>
            <a:r>
              <a:rPr lang="fr-FR" sz="1400" b="0" i="0" u="none" strike="noStrike" cap="none" dirty="0">
                <a:solidFill>
                  <a:schemeClr val="dk1"/>
                </a:solidFill>
                <a:latin typeface="Georgia"/>
                <a:cs typeface="Georgia"/>
                <a:sym typeface="Calibri"/>
              </a:rPr>
              <a:t>The </a:t>
            </a:r>
            <a:r>
              <a:rPr lang="fr" sz="1400" b="0" i="0" u="none" strike="noStrike" cap="none" dirty="0">
                <a:solidFill>
                  <a:schemeClr val="dk1"/>
                </a:solidFill>
                <a:latin typeface="Georgia"/>
                <a:cs typeface="Georgia"/>
                <a:sym typeface="Calibri"/>
              </a:rPr>
              <a:t>1st month’s</a:t>
            </a:r>
            <a:r>
              <a:rPr lang="fr-FR" sz="1400" b="0" i="0" u="none" strike="noStrike" cap="none" dirty="0">
                <a:solidFill>
                  <a:schemeClr val="dk1"/>
                </a:solidFill>
                <a:latin typeface="Georgia"/>
                <a:cs typeface="Georgia"/>
                <a:sym typeface="Calibri"/>
              </a:rPr>
              <a:t> </a:t>
            </a:r>
            <a:r>
              <a:rPr lang="fr" sz="1400" b="0" i="0" u="none" strike="noStrike" cap="none" dirty="0">
                <a:solidFill>
                  <a:schemeClr val="dk1"/>
                </a:solidFill>
                <a:latin typeface="Georgia"/>
                <a:cs typeface="Georgia"/>
                <a:sym typeface="Calibri"/>
              </a:rPr>
              <a:t>rent</a:t>
            </a:r>
            <a:r>
              <a:rPr lang="fr-FR" sz="1400" b="0" i="0" u="none" strike="noStrike" cap="none" dirty="0">
                <a:solidFill>
                  <a:schemeClr val="dk1"/>
                </a:solidFill>
                <a:latin typeface="Georgia"/>
                <a:cs typeface="Georgia"/>
                <a:sym typeface="Calibri"/>
              </a:rPr>
              <a:t> </a:t>
            </a:r>
            <a:r>
              <a:rPr lang="fr-FR" sz="1400" b="0" i="0" u="none" strike="noStrike" cap="none" dirty="0" err="1">
                <a:solidFill>
                  <a:schemeClr val="dk1"/>
                </a:solidFill>
                <a:latin typeface="Georgia"/>
                <a:cs typeface="Georgia"/>
                <a:sym typeface="Calibri"/>
              </a:rPr>
              <a:t>is</a:t>
            </a:r>
            <a:r>
              <a:rPr lang="fr" sz="1400" b="0" i="0" u="none" strike="noStrike" cap="none" dirty="0">
                <a:solidFill>
                  <a:schemeClr val="dk1"/>
                </a:solidFill>
                <a:latin typeface="Georgia"/>
                <a:cs typeface="Georgia"/>
                <a:sym typeface="Calibri"/>
              </a:rPr>
              <a:t> to be paid upon arrival and </a:t>
            </a:r>
            <a:r>
              <a:rPr lang="fr-FR" sz="1400" b="0" i="0" u="none" strike="noStrike" cap="none" dirty="0" err="1">
                <a:solidFill>
                  <a:schemeClr val="dk1"/>
                </a:solidFill>
                <a:latin typeface="Georgia"/>
                <a:cs typeface="Georgia"/>
                <a:sym typeface="Calibri"/>
              </a:rPr>
              <a:t>then</a:t>
            </a:r>
            <a:r>
              <a:rPr lang="fr-FR" sz="1400" b="0" i="0" u="none" strike="noStrike" cap="none" dirty="0">
                <a:solidFill>
                  <a:schemeClr val="dk1"/>
                </a:solidFill>
                <a:latin typeface="Georgia"/>
                <a:cs typeface="Georgia"/>
                <a:sym typeface="Calibri"/>
              </a:rPr>
              <a:t> </a:t>
            </a:r>
            <a:r>
              <a:rPr lang="fr" sz="1400" b="0" i="0" u="none" strike="noStrike" cap="none" dirty="0">
                <a:solidFill>
                  <a:schemeClr val="dk1"/>
                </a:solidFill>
                <a:latin typeface="Georgia"/>
                <a:cs typeface="Georgia"/>
                <a:sym typeface="Calibri"/>
              </a:rPr>
              <a:t>always at the beginning of the following month</a:t>
            </a:r>
            <a:endParaRPr sz="1400" b="0" i="0" u="none" strike="noStrike" cap="none" dirty="0">
              <a:solidFill>
                <a:schemeClr val="dk1"/>
              </a:solidFill>
              <a:latin typeface="Georgia"/>
              <a:cs typeface="Georgia"/>
              <a:sym typeface="Calibri"/>
            </a:endParaRPr>
          </a:p>
          <a:p>
            <a:pPr marL="863600" marR="0" lvl="2" indent="-177800" algn="l" rtl="0">
              <a:lnSpc>
                <a:spcPct val="80000"/>
              </a:lnSpc>
              <a:spcBef>
                <a:spcPts val="400"/>
              </a:spcBef>
              <a:spcAft>
                <a:spcPts val="0"/>
              </a:spcAft>
              <a:buClr>
                <a:schemeClr val="dk1"/>
              </a:buClr>
              <a:buSzPts val="1200"/>
              <a:buFont typeface="Noto Sans Symbols"/>
              <a:buChar char="✓"/>
            </a:pPr>
            <a:r>
              <a:rPr lang="fr" sz="1400" b="0" i="0" u="none" strike="noStrike" cap="none" dirty="0">
                <a:solidFill>
                  <a:schemeClr val="dk1"/>
                </a:solidFill>
                <a:latin typeface="Georgia"/>
                <a:cs typeface="Georgia"/>
                <a:sym typeface="Calibri"/>
              </a:rPr>
              <a:t>Home insurance</a:t>
            </a:r>
            <a:endParaRPr sz="1400" b="0" i="0" u="none" strike="noStrike" cap="none" dirty="0">
              <a:solidFill>
                <a:schemeClr val="dk1"/>
              </a:solidFill>
              <a:latin typeface="Georgia"/>
              <a:cs typeface="Georgia"/>
              <a:sym typeface="Calibri"/>
            </a:endParaRPr>
          </a:p>
          <a:p>
            <a:pPr marL="863600" marR="0" lvl="2" indent="-177800" algn="l" rtl="0">
              <a:lnSpc>
                <a:spcPct val="80000"/>
              </a:lnSpc>
              <a:spcBef>
                <a:spcPts val="400"/>
              </a:spcBef>
              <a:spcAft>
                <a:spcPts val="0"/>
              </a:spcAft>
              <a:buClr>
                <a:schemeClr val="dk1"/>
              </a:buClr>
              <a:buSzPts val="1200"/>
              <a:buFont typeface="Noto Sans Symbols"/>
              <a:buChar char="✓"/>
            </a:pPr>
            <a:r>
              <a:rPr lang="fr-FR" sz="1400" dirty="0" err="1">
                <a:latin typeface="Georgia"/>
                <a:cs typeface="Georgia"/>
              </a:rPr>
              <a:t>Moving</a:t>
            </a:r>
            <a:r>
              <a:rPr lang="fr-FR" sz="1400" dirty="0">
                <a:latin typeface="Georgia"/>
                <a:cs typeface="Georgia"/>
              </a:rPr>
              <a:t> </a:t>
            </a:r>
            <a:r>
              <a:rPr lang="fr-FR" sz="1400" dirty="0" err="1">
                <a:latin typeface="Georgia"/>
                <a:cs typeface="Georgia"/>
              </a:rPr>
              <a:t>expenses</a:t>
            </a:r>
            <a:endParaRPr sz="1400" b="0" i="0" u="none" strike="noStrike" cap="none" dirty="0">
              <a:solidFill>
                <a:schemeClr val="dk1"/>
              </a:solidFill>
              <a:latin typeface="Georgia"/>
              <a:cs typeface="Georgia"/>
              <a:sym typeface="Calibri"/>
            </a:endParaRPr>
          </a:p>
          <a:p>
            <a:pPr marL="863600" marR="0" lvl="2" indent="-177800" algn="l" rtl="0">
              <a:lnSpc>
                <a:spcPct val="80000"/>
              </a:lnSpc>
              <a:spcBef>
                <a:spcPts val="400"/>
              </a:spcBef>
              <a:spcAft>
                <a:spcPts val="0"/>
              </a:spcAft>
              <a:buClr>
                <a:schemeClr val="dk1"/>
              </a:buClr>
              <a:buSzPts val="1200"/>
              <a:buFont typeface="Noto Sans Symbols"/>
              <a:buChar char="✓"/>
            </a:pPr>
            <a:r>
              <a:rPr lang="fr" sz="1400" b="0" i="0" u="none" strike="noStrike" cap="none" dirty="0">
                <a:solidFill>
                  <a:schemeClr val="dk1"/>
                </a:solidFill>
                <a:latin typeface="Georgia"/>
                <a:cs typeface="Georgia"/>
                <a:sym typeface="Calibri"/>
              </a:rPr>
              <a:t>Real estate agency fees (limited by law and location)</a:t>
            </a:r>
            <a:endParaRPr sz="1400" b="0" i="0" u="none" strike="noStrike" cap="none" dirty="0">
              <a:solidFill>
                <a:schemeClr val="dk1"/>
              </a:solidFill>
              <a:latin typeface="Georgia"/>
              <a:cs typeface="Georgia"/>
              <a:sym typeface="Calibri"/>
            </a:endParaRPr>
          </a:p>
          <a:p>
            <a:pPr marL="863600" marR="0" lvl="2" indent="-177800" algn="l" rtl="0">
              <a:lnSpc>
                <a:spcPct val="80000"/>
              </a:lnSpc>
              <a:spcBef>
                <a:spcPts val="400"/>
              </a:spcBef>
              <a:spcAft>
                <a:spcPts val="0"/>
              </a:spcAft>
              <a:buClr>
                <a:schemeClr val="dk1"/>
              </a:buClr>
              <a:buSzPts val="1200"/>
              <a:buFont typeface="Noto Sans Symbols"/>
              <a:buChar char="✓"/>
            </a:pPr>
            <a:r>
              <a:rPr lang="fr" sz="1400" b="0" i="0" u="none" strike="noStrike" cap="none" dirty="0">
                <a:solidFill>
                  <a:schemeClr val="dk1"/>
                </a:solidFill>
                <a:latin typeface="Georgia"/>
                <a:cs typeface="Georgia"/>
                <a:sym typeface="Calibri"/>
              </a:rPr>
              <a:t>Costs of setting up telephone line/internet </a:t>
            </a:r>
            <a:endParaRPr sz="1400" b="0" i="0" u="none" strike="noStrike" cap="none" dirty="0">
              <a:solidFill>
                <a:schemeClr val="dk1"/>
              </a:solidFill>
              <a:latin typeface="Georgia"/>
              <a:cs typeface="Georgia"/>
              <a:sym typeface="Calibri"/>
            </a:endParaRPr>
          </a:p>
          <a:p>
            <a:pPr marL="863600" marR="0" lvl="2" indent="-177800" algn="l" rtl="0">
              <a:lnSpc>
                <a:spcPct val="80000"/>
              </a:lnSpc>
              <a:spcBef>
                <a:spcPts val="400"/>
              </a:spcBef>
              <a:spcAft>
                <a:spcPts val="0"/>
              </a:spcAft>
              <a:buClr>
                <a:schemeClr val="dk1"/>
              </a:buClr>
              <a:buSzPts val="1200"/>
              <a:buFont typeface="Noto Sans Symbols"/>
              <a:buChar char="✓"/>
            </a:pPr>
            <a:r>
              <a:rPr lang="fr" sz="1400" b="0" i="0" u="none" strike="noStrike" cap="none" dirty="0">
                <a:solidFill>
                  <a:schemeClr val="dk1"/>
                </a:solidFill>
                <a:latin typeface="Georgia"/>
                <a:cs typeface="Georgia"/>
                <a:sym typeface="Calibri"/>
              </a:rPr>
              <a:t>Water, gas, and electricity s</a:t>
            </a:r>
            <a:r>
              <a:rPr lang="fr-FR" sz="1400" b="0" i="0" u="none" strike="noStrike" cap="none" dirty="0" err="1">
                <a:solidFill>
                  <a:schemeClr val="dk1"/>
                </a:solidFill>
                <a:latin typeface="Georgia"/>
                <a:cs typeface="Georgia"/>
                <a:sym typeface="Calibri"/>
              </a:rPr>
              <a:t>ubscription</a:t>
            </a:r>
            <a:r>
              <a:rPr lang="fr" sz="1400" b="0" i="0" u="none" strike="noStrike" cap="none" dirty="0">
                <a:solidFill>
                  <a:schemeClr val="dk1"/>
                </a:solidFill>
                <a:latin typeface="Georgia"/>
                <a:cs typeface="Georgia"/>
                <a:sym typeface="Calibri"/>
              </a:rPr>
              <a:t> </a:t>
            </a:r>
            <a:r>
              <a:rPr lang="fr-FR" sz="1400" dirty="0" err="1">
                <a:latin typeface="Georgia"/>
                <a:cs typeface="Georgia"/>
              </a:rPr>
              <a:t>fees</a:t>
            </a:r>
            <a:endParaRPr sz="1400" b="0" i="0" u="none" strike="noStrike" cap="none" dirty="0">
              <a:solidFill>
                <a:schemeClr val="dk1"/>
              </a:solidFill>
              <a:latin typeface="Georgia"/>
              <a:cs typeface="Georgia"/>
              <a:sym typeface="Calibri"/>
            </a:endParaRPr>
          </a:p>
          <a:p>
            <a:pPr marL="177800" marR="0" lvl="1" indent="-171450" algn="l" rtl="0">
              <a:lnSpc>
                <a:spcPct val="80000"/>
              </a:lnSpc>
              <a:spcBef>
                <a:spcPts val="800"/>
              </a:spcBef>
              <a:spcAft>
                <a:spcPts val="0"/>
              </a:spcAft>
              <a:buClr>
                <a:schemeClr val="dk1"/>
              </a:buClr>
              <a:buSzPts val="1500"/>
              <a:buFont typeface="Arial"/>
              <a:buChar char="•"/>
            </a:pPr>
            <a:r>
              <a:rPr lang="fr" sz="1400" b="0" i="0" u="none" strike="noStrike" cap="none" dirty="0">
                <a:solidFill>
                  <a:schemeClr val="dk1"/>
                </a:solidFill>
                <a:latin typeface="Georgia"/>
                <a:cs typeface="Georgia"/>
                <a:sym typeface="Calibri"/>
              </a:rPr>
              <a:t>Budget for monthly charges depending on the situation: rental </a:t>
            </a:r>
            <a:r>
              <a:rPr lang="fr-FR" sz="1400" dirty="0" err="1">
                <a:latin typeface="Georgia"/>
                <a:cs typeface="Georgia"/>
              </a:rPr>
              <a:t>costs</a:t>
            </a:r>
            <a:r>
              <a:rPr lang="fr" sz="1400" b="0" i="0" u="none" strike="noStrike" cap="none" dirty="0">
                <a:solidFill>
                  <a:schemeClr val="dk1"/>
                </a:solidFill>
                <a:latin typeface="Georgia"/>
                <a:cs typeface="Georgia"/>
                <a:sym typeface="Calibri"/>
              </a:rPr>
              <a:t>, electricity, gas, </a:t>
            </a:r>
            <a:r>
              <a:rPr lang="fr-FR" sz="1400" dirty="0" err="1">
                <a:latin typeface="Georgia"/>
                <a:cs typeface="Georgia"/>
              </a:rPr>
              <a:t>costs</a:t>
            </a:r>
            <a:r>
              <a:rPr lang="fr" sz="1400" b="0" i="0" u="none" strike="noStrike" cap="none" dirty="0">
                <a:solidFill>
                  <a:schemeClr val="dk1"/>
                </a:solidFill>
                <a:latin typeface="Georgia"/>
                <a:cs typeface="Georgia"/>
                <a:sym typeface="Calibri"/>
              </a:rPr>
              <a:t> for maintenance of the premises... Think about asking the </a:t>
            </a:r>
            <a:r>
              <a:rPr lang="fr-FR" sz="1400" dirty="0">
                <a:latin typeface="Georgia"/>
                <a:cs typeface="Georgia"/>
              </a:rPr>
              <a:t>landlord about</a:t>
            </a:r>
            <a:r>
              <a:rPr lang="fr" sz="1400" b="0" i="0" u="none" strike="noStrike" cap="none" dirty="0">
                <a:solidFill>
                  <a:schemeClr val="dk1"/>
                </a:solidFill>
                <a:latin typeface="Georgia"/>
                <a:cs typeface="Georgia"/>
                <a:sym typeface="Calibri"/>
              </a:rPr>
              <a:t> the usual amount of these</a:t>
            </a:r>
            <a:r>
              <a:rPr lang="fr-FR" sz="1400" b="0" i="0" u="none" strike="noStrike" cap="none" dirty="0">
                <a:solidFill>
                  <a:schemeClr val="dk1"/>
                </a:solidFill>
                <a:latin typeface="Georgia"/>
                <a:cs typeface="Georgia"/>
                <a:sym typeface="Calibri"/>
              </a:rPr>
              <a:t> </a:t>
            </a:r>
            <a:r>
              <a:rPr lang="fr-FR" sz="1400" dirty="0" err="1">
                <a:latin typeface="Georgia"/>
                <a:cs typeface="Georgia"/>
              </a:rPr>
              <a:t>costs</a:t>
            </a:r>
            <a:r>
              <a:rPr lang="fr" sz="1400" b="0" i="0" u="none" strike="noStrike" cap="none" dirty="0">
                <a:solidFill>
                  <a:schemeClr val="dk1"/>
                </a:solidFill>
                <a:latin typeface="Georgia"/>
                <a:cs typeface="Georgia"/>
                <a:sym typeface="Calibri"/>
              </a:rPr>
              <a:t>.</a:t>
            </a:r>
            <a:endParaRPr sz="1400" b="0" i="0" u="none" strike="noStrike" cap="none" dirty="0">
              <a:solidFill>
                <a:schemeClr val="dk1"/>
              </a:solidFill>
              <a:latin typeface="Georgia"/>
              <a:cs typeface="Georgia"/>
              <a:sym typeface="Calibri"/>
            </a:endParaRPr>
          </a:p>
          <a:p>
            <a:pPr marL="177800" marR="0" lvl="1" indent="-171450" algn="l" rtl="0">
              <a:lnSpc>
                <a:spcPct val="80000"/>
              </a:lnSpc>
              <a:spcBef>
                <a:spcPts val="800"/>
              </a:spcBef>
              <a:spcAft>
                <a:spcPts val="0"/>
              </a:spcAft>
              <a:buClr>
                <a:schemeClr val="dk1"/>
              </a:buClr>
              <a:buSzPts val="1500"/>
              <a:buFont typeface="Arial"/>
              <a:buChar char="•"/>
            </a:pPr>
            <a:r>
              <a:rPr lang="fr" sz="1400" b="0" i="0" u="none" strike="noStrike" cap="none" dirty="0">
                <a:solidFill>
                  <a:schemeClr val="dk1"/>
                </a:solidFill>
                <a:latin typeface="Georgia"/>
                <a:cs typeface="Georgia"/>
                <a:sym typeface="Calibri"/>
              </a:rPr>
              <a:t>Annual taxes</a:t>
            </a:r>
            <a:r>
              <a:rPr lang="fr-FR" sz="1400" b="0" i="0" u="none" strike="noStrike" cap="none" dirty="0">
                <a:solidFill>
                  <a:schemeClr val="dk1"/>
                </a:solidFill>
                <a:latin typeface="Georgia"/>
                <a:cs typeface="Georgia"/>
                <a:sym typeface="Calibri"/>
              </a:rPr>
              <a:t> (if applicable)</a:t>
            </a:r>
            <a:r>
              <a:rPr lang="fr" sz="1400" b="0" i="0" u="none" strike="noStrike" cap="none" dirty="0">
                <a:solidFill>
                  <a:schemeClr val="dk1"/>
                </a:solidFill>
                <a:latin typeface="Georgia"/>
                <a:cs typeface="Georgia"/>
                <a:sym typeface="Calibri"/>
              </a:rPr>
              <a:t>:</a:t>
            </a:r>
            <a:r>
              <a:rPr lang="fr-FR" sz="1400" b="0" i="0" u="none" strike="noStrike" cap="none" dirty="0">
                <a:solidFill>
                  <a:schemeClr val="dk1"/>
                </a:solidFill>
                <a:latin typeface="Georgia"/>
                <a:cs typeface="Georgia"/>
                <a:sym typeface="Calibri"/>
              </a:rPr>
              <a:t> </a:t>
            </a:r>
            <a:r>
              <a:rPr lang="fr-FR" sz="1400" b="0" i="0" u="none" strike="noStrike" cap="none" dirty="0" err="1">
                <a:solidFill>
                  <a:schemeClr val="dk1"/>
                </a:solidFill>
                <a:latin typeface="Georgia"/>
                <a:cs typeface="Georgia"/>
                <a:sym typeface="Calibri"/>
              </a:rPr>
              <a:t>housing</a:t>
            </a:r>
            <a:r>
              <a:rPr lang="fr" sz="1400" b="0" i="0" u="none" strike="noStrike" cap="none" dirty="0">
                <a:solidFill>
                  <a:schemeClr val="dk1"/>
                </a:solidFill>
                <a:latin typeface="Georgia"/>
                <a:cs typeface="Georgia"/>
                <a:sym typeface="Calibri"/>
              </a:rPr>
              <a:t> taxe (</a:t>
            </a:r>
            <a:r>
              <a:rPr lang="fr-FR" sz="1400" b="0" i="0" u="none" strike="noStrike" cap="none" dirty="0" err="1">
                <a:solidFill>
                  <a:schemeClr val="dk1"/>
                </a:solidFill>
                <a:latin typeface="Georgia"/>
                <a:cs typeface="Georgia"/>
                <a:sym typeface="Calibri"/>
              </a:rPr>
              <a:t>will</a:t>
            </a:r>
            <a:r>
              <a:rPr lang="fr-FR" sz="1400" b="0" i="0" u="none" strike="noStrike" cap="none" dirty="0">
                <a:solidFill>
                  <a:schemeClr val="dk1"/>
                </a:solidFill>
                <a:latin typeface="Georgia"/>
                <a:cs typeface="Georgia"/>
                <a:sym typeface="Calibri"/>
              </a:rPr>
              <a:t> </a:t>
            </a:r>
            <a:r>
              <a:rPr lang="fr-FR" sz="1400" b="0" i="0" u="none" strike="noStrike" cap="none" dirty="0" err="1">
                <a:solidFill>
                  <a:schemeClr val="dk1"/>
                </a:solidFill>
                <a:latin typeface="Georgia"/>
                <a:cs typeface="Georgia"/>
                <a:sym typeface="Calibri"/>
              </a:rPr>
              <a:t>be</a:t>
            </a:r>
            <a:r>
              <a:rPr lang="fr-FR" sz="1400" b="0" i="0" u="none" strike="noStrike" cap="none" dirty="0">
                <a:solidFill>
                  <a:schemeClr val="dk1"/>
                </a:solidFill>
                <a:latin typeface="Georgia"/>
                <a:cs typeface="Georgia"/>
                <a:sym typeface="Calibri"/>
              </a:rPr>
              <a:t> </a:t>
            </a:r>
            <a:r>
              <a:rPr lang="fr-FR" sz="1400" b="0" i="0" u="none" strike="noStrike" cap="none" dirty="0" err="1">
                <a:solidFill>
                  <a:schemeClr val="dk1"/>
                </a:solidFill>
                <a:latin typeface="Georgia"/>
                <a:cs typeface="Georgia"/>
                <a:sym typeface="Calibri"/>
              </a:rPr>
              <a:t>deleted</a:t>
            </a:r>
            <a:r>
              <a:rPr lang="fr-FR" sz="1400" b="0" i="0" u="none" strike="noStrike" cap="none" dirty="0">
                <a:solidFill>
                  <a:schemeClr val="dk1"/>
                </a:solidFill>
                <a:latin typeface="Georgia"/>
                <a:cs typeface="Georgia"/>
                <a:sym typeface="Calibri"/>
              </a:rPr>
              <a:t> in 2023)</a:t>
            </a:r>
            <a:r>
              <a:rPr lang="fr" sz="1400" b="0" i="0" u="none" strike="noStrike" cap="none" dirty="0">
                <a:solidFill>
                  <a:schemeClr val="dk1"/>
                </a:solidFill>
                <a:latin typeface="Georgia"/>
                <a:cs typeface="Georgia"/>
                <a:sym typeface="Calibri"/>
              </a:rPr>
              <a:t>, household waste tax, television license </a:t>
            </a:r>
            <a:r>
              <a:rPr lang="fr-FR" sz="1400" dirty="0" err="1">
                <a:latin typeface="Georgia"/>
                <a:cs typeface="Georgia"/>
              </a:rPr>
              <a:t>tax</a:t>
            </a:r>
            <a:r>
              <a:rPr lang="fr-FR" sz="1400" dirty="0">
                <a:latin typeface="Georgia"/>
                <a:cs typeface="Georgia"/>
              </a:rPr>
              <a:t> </a:t>
            </a:r>
          </a:p>
          <a:p>
            <a:pPr marL="177800" marR="0" lvl="1" indent="-171450" algn="l" rtl="0">
              <a:lnSpc>
                <a:spcPct val="80000"/>
              </a:lnSpc>
              <a:spcBef>
                <a:spcPts val="800"/>
              </a:spcBef>
              <a:spcAft>
                <a:spcPts val="0"/>
              </a:spcAft>
              <a:buClr>
                <a:schemeClr val="dk1"/>
              </a:buClr>
              <a:buSzPts val="1500"/>
              <a:buFont typeface="Arial"/>
              <a:buChar char="•"/>
            </a:pPr>
            <a:r>
              <a:rPr lang="fr" sz="1400" b="0" i="0" u="none" strike="noStrike" cap="none" dirty="0">
                <a:solidFill>
                  <a:schemeClr val="dk1"/>
                </a:solidFill>
                <a:latin typeface="Georgia"/>
                <a:cs typeface="Georgia"/>
                <a:sym typeface="Calibri"/>
              </a:rPr>
              <a:t>Housing </a:t>
            </a:r>
            <a:r>
              <a:rPr lang="fr-FR" sz="1400" b="0" i="0" u="none" strike="noStrike" cap="none" dirty="0" err="1">
                <a:solidFill>
                  <a:schemeClr val="dk1"/>
                </a:solidFill>
                <a:latin typeface="Georgia"/>
                <a:cs typeface="Georgia"/>
                <a:sym typeface="Calibri"/>
              </a:rPr>
              <a:t>benefits</a:t>
            </a:r>
            <a:r>
              <a:rPr lang="fr" sz="1400" b="0" i="0" u="none" strike="noStrike" cap="none" dirty="0">
                <a:solidFill>
                  <a:schemeClr val="dk1"/>
                </a:solidFill>
                <a:latin typeface="Georgia"/>
                <a:cs typeface="Georgia"/>
                <a:sym typeface="Calibri"/>
              </a:rPr>
              <a:t>: Depending on your individual status (family status, income...), you may be eligible for housing </a:t>
            </a:r>
            <a:r>
              <a:rPr lang="fr-FR" sz="1400" dirty="0" err="1">
                <a:latin typeface="Georgia"/>
                <a:cs typeface="Georgia"/>
              </a:rPr>
              <a:t>benefits</a:t>
            </a:r>
            <a:r>
              <a:rPr lang="fr-FR" sz="1400" b="0" i="0" u="none" strike="noStrike" cap="none" dirty="0">
                <a:solidFill>
                  <a:schemeClr val="dk1"/>
                </a:solidFill>
                <a:latin typeface="Georgia"/>
                <a:cs typeface="Georgia"/>
                <a:sym typeface="Calibri"/>
              </a:rPr>
              <a:t> </a:t>
            </a:r>
            <a:r>
              <a:rPr lang="fr" sz="1400" b="0" i="0" u="none" strike="noStrike" cap="none" dirty="0">
                <a:solidFill>
                  <a:schemeClr val="dk1"/>
                </a:solidFill>
                <a:latin typeface="Georgia"/>
                <a:cs typeface="Georgia"/>
                <a:sym typeface="Calibri"/>
              </a:rPr>
              <a:t>from CAF (</a:t>
            </a:r>
            <a:r>
              <a:rPr lang="fr-FR" sz="1400" b="0" i="0" u="none" strike="noStrike" cap="none" dirty="0">
                <a:solidFill>
                  <a:schemeClr val="dk1"/>
                </a:solidFill>
                <a:latin typeface="Georgia"/>
                <a:cs typeface="Georgia"/>
                <a:sym typeface="Calibri"/>
              </a:rPr>
              <a:t>F</a:t>
            </a:r>
            <a:r>
              <a:rPr lang="fr" sz="1400" b="0" i="0" u="none" strike="noStrike" cap="none" dirty="0">
                <a:solidFill>
                  <a:schemeClr val="dk1"/>
                </a:solidFill>
                <a:latin typeface="Georgia"/>
                <a:cs typeface="Georgia"/>
                <a:sym typeface="Calibri"/>
              </a:rPr>
              <a:t>amily </a:t>
            </a:r>
            <a:r>
              <a:rPr lang="fr-FR" sz="1400" dirty="0">
                <a:latin typeface="Georgia"/>
                <a:cs typeface="Georgia"/>
              </a:rPr>
              <a:t>A</a:t>
            </a:r>
            <a:r>
              <a:rPr lang="fr" sz="1400" b="0" i="0" u="none" strike="noStrike" cap="none" dirty="0">
                <a:solidFill>
                  <a:schemeClr val="dk1"/>
                </a:solidFill>
                <a:latin typeface="Georgia"/>
                <a:cs typeface="Georgia"/>
                <a:sym typeface="Calibri"/>
              </a:rPr>
              <a:t>llowance </a:t>
            </a:r>
            <a:r>
              <a:rPr lang="fr-FR" sz="1400" dirty="0">
                <a:latin typeface="Georgia"/>
                <a:cs typeface="Georgia"/>
              </a:rPr>
              <a:t>F</a:t>
            </a:r>
            <a:r>
              <a:rPr lang="fr" sz="1400" b="0" i="0" u="none" strike="noStrike" cap="none" dirty="0">
                <a:solidFill>
                  <a:schemeClr val="dk1"/>
                </a:solidFill>
                <a:latin typeface="Georgia"/>
                <a:cs typeface="Georgia"/>
                <a:sym typeface="Calibri"/>
              </a:rPr>
              <a:t>und). </a:t>
            </a:r>
            <a:endParaRPr sz="1400" b="0" i="0" u="none" strike="noStrike" cap="none" dirty="0">
              <a:solidFill>
                <a:schemeClr val="dk1"/>
              </a:solidFill>
              <a:latin typeface="Georgia"/>
              <a:cs typeface="Georgia"/>
              <a:sym typeface="Calibri"/>
            </a:endParaRPr>
          </a:p>
        </p:txBody>
      </p:sp>
      <p:sp>
        <p:nvSpPr>
          <p:cNvPr id="125" name="Shape 125"/>
          <p:cNvSpPr/>
          <p:nvPr/>
        </p:nvSpPr>
        <p:spPr>
          <a:xfrm>
            <a:off x="166500" y="198098"/>
            <a:ext cx="3321300" cy="392400"/>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100"/>
              <a:buFont typeface="Arial"/>
              <a:buNone/>
            </a:pPr>
            <a:r>
              <a:rPr lang="fr" sz="2100" b="1" i="0" u="none" strike="noStrike" cap="none" dirty="0">
                <a:solidFill>
                  <a:srgbClr val="D16207"/>
                </a:solidFill>
                <a:latin typeface="Chalkboard SE Regular"/>
                <a:ea typeface="Calibri"/>
                <a:cs typeface="Chalkboard SE Regular"/>
                <a:sym typeface="Calibri"/>
              </a:rPr>
              <a:t>1.</a:t>
            </a:r>
            <a:r>
              <a:rPr lang="fr-FR" sz="2100" b="1" i="0" u="none" strike="noStrike" cap="none" dirty="0">
                <a:solidFill>
                  <a:srgbClr val="D16207"/>
                </a:solidFill>
                <a:latin typeface="Chalkboard SE Regular"/>
                <a:ea typeface="Calibri"/>
                <a:cs typeface="Chalkboard SE Regular"/>
                <a:sym typeface="Calibri"/>
              </a:rPr>
              <a:t>4</a:t>
            </a:r>
            <a:r>
              <a:rPr lang="fr" sz="2100" b="1" i="0" u="none" strike="noStrike" cap="none" dirty="0">
                <a:solidFill>
                  <a:srgbClr val="D16207"/>
                </a:solidFill>
                <a:latin typeface="Chalkboard SE Regular"/>
                <a:ea typeface="Calibri"/>
                <a:cs typeface="Chalkboard SE Regular"/>
                <a:sym typeface="Calibri"/>
              </a:rPr>
              <a:t> </a:t>
            </a:r>
            <a:r>
              <a:rPr lang="fr-FR" sz="2100" b="1" i="0" u="none" strike="noStrike" cap="none" dirty="0">
                <a:solidFill>
                  <a:srgbClr val="D16207"/>
                </a:solidFill>
                <a:latin typeface="Chalkboard SE Regular"/>
                <a:ea typeface="Calibri"/>
                <a:cs typeface="Chalkboard SE Regular"/>
                <a:sym typeface="Calibri"/>
              </a:rPr>
              <a:t>H</a:t>
            </a:r>
            <a:r>
              <a:rPr lang="fr" sz="2100" b="1" i="0" u="none" strike="noStrike" cap="none" dirty="0">
                <a:solidFill>
                  <a:srgbClr val="D16207"/>
                </a:solidFill>
                <a:latin typeface="Chalkboard SE Regular"/>
                <a:ea typeface="Calibri"/>
                <a:cs typeface="Chalkboard SE Regular"/>
                <a:sym typeface="Calibri"/>
              </a:rPr>
              <a:t>ousing</a:t>
            </a:r>
            <a:r>
              <a:rPr lang="fr" sz="1400" b="1" i="0" u="none" strike="noStrike" cap="none" dirty="0">
                <a:solidFill>
                  <a:srgbClr val="D16207"/>
                </a:solidFill>
                <a:latin typeface="Chalkboard SE Regular"/>
                <a:ea typeface="Calibri"/>
                <a:cs typeface="Chalkboard SE Regular"/>
                <a:sym typeface="Calibri"/>
              </a:rPr>
              <a:t> </a:t>
            </a:r>
            <a:r>
              <a:rPr lang="fr" sz="2100" b="1" i="0" u="none" strike="noStrike" cap="none" dirty="0">
                <a:solidFill>
                  <a:srgbClr val="D16207"/>
                </a:solidFill>
                <a:latin typeface="Chalkboard SE Regular"/>
                <a:ea typeface="Calibri"/>
                <a:cs typeface="Chalkboard SE Regular"/>
                <a:sym typeface="Calibri"/>
              </a:rPr>
              <a:t> budget</a:t>
            </a:r>
            <a:r>
              <a:rPr lang="fr" sz="1400" b="1" i="0" u="none" strike="noStrike" cap="none" dirty="0">
                <a:solidFill>
                  <a:srgbClr val="D16207"/>
                </a:solidFill>
                <a:latin typeface="Chalkboard SE Regular"/>
                <a:ea typeface="Calibri"/>
                <a:cs typeface="Chalkboard SE Regular"/>
                <a:sym typeface="Calibri"/>
              </a:rPr>
              <a:t> </a:t>
            </a:r>
            <a:endParaRPr sz="1400" b="0" i="0" u="none" strike="noStrike" cap="none" dirty="0">
              <a:solidFill>
                <a:srgbClr val="D16207"/>
              </a:solidFill>
              <a:latin typeface="Chalkboard SE Regular"/>
              <a:ea typeface="Calibri"/>
              <a:cs typeface="Chalkboard SE Regular"/>
              <a:sym typeface="Calibri"/>
            </a:endParaRPr>
          </a:p>
        </p:txBody>
      </p:sp>
      <p:pic>
        <p:nvPicPr>
          <p:cNvPr id="4" name="Image 3" descr="18-arrow.png">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pic>
        <p:nvPicPr>
          <p:cNvPr id="5" name="Image 4" descr="18-arrow.png">
            <a:hlinkClick r:id="" action="ppaction://hlinkshowjump?jump=next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6" name="Image 5" descr="iconmonstr-home-5-240.png">
            <a:hlinkClick r:id="rId4" action="ppaction://hlinksldjump"/>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p:nvPr/>
        </p:nvSpPr>
        <p:spPr>
          <a:xfrm>
            <a:off x="2104345" y="290452"/>
            <a:ext cx="4833256" cy="392415"/>
          </a:xfrm>
          <a:prstGeom prst="rect">
            <a:avLst/>
          </a:prstGeom>
          <a:noFill/>
          <a:ln w="28575" cap="flat" cmpd="sng">
            <a:solidFill>
              <a:srgbClr val="00B0F0"/>
            </a:solidFill>
            <a:prstDash val="solid"/>
            <a:round/>
            <a:headEnd type="none" w="sm" len="sm"/>
            <a:tailEnd type="none" w="sm" len="sm"/>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Clr>
                <a:srgbClr val="000000"/>
              </a:buClr>
              <a:buSzPts val="2100"/>
              <a:buFont typeface="Arial"/>
              <a:buNone/>
            </a:pPr>
            <a:r>
              <a:rPr lang="fr" sz="2100" b="0" i="0" u="none" strike="noStrike" cap="none" dirty="0">
                <a:solidFill>
                  <a:schemeClr val="dk1"/>
                </a:solidFill>
                <a:latin typeface="Chalkboard SE Regular"/>
                <a:ea typeface="Calibri"/>
                <a:cs typeface="Chalkboard SE Regular"/>
                <a:sym typeface="Calibri"/>
              </a:rPr>
              <a:t>2. FIND </a:t>
            </a:r>
            <a:r>
              <a:rPr lang="fr-FR" sz="2100" dirty="0">
                <a:solidFill>
                  <a:schemeClr val="dk1"/>
                </a:solidFill>
                <a:latin typeface="Chalkboard SE Regular"/>
                <a:ea typeface="Calibri"/>
                <a:cs typeface="Chalkboard SE Regular"/>
                <a:sym typeface="Calibri"/>
              </a:rPr>
              <a:t>AN </a:t>
            </a:r>
            <a:r>
              <a:rPr lang="fr" sz="2100" b="0" i="0" u="none" strike="noStrike" cap="none" dirty="0">
                <a:solidFill>
                  <a:schemeClr val="dk1"/>
                </a:solidFill>
                <a:latin typeface="Chalkboard SE Regular"/>
                <a:ea typeface="Calibri"/>
                <a:cs typeface="Chalkboard SE Regular"/>
                <a:sym typeface="Calibri"/>
              </a:rPr>
              <a:t>ACCOMODATION</a:t>
            </a:r>
            <a:endParaRPr sz="2100" b="0" i="0" u="none" strike="noStrike" cap="none" dirty="0">
              <a:solidFill>
                <a:schemeClr val="dk1"/>
              </a:solidFill>
              <a:latin typeface="Chalkboard SE Regular"/>
              <a:ea typeface="Calibri"/>
              <a:cs typeface="Chalkboard SE Regular"/>
              <a:sym typeface="Calibri"/>
            </a:endParaRPr>
          </a:p>
        </p:txBody>
      </p:sp>
      <p:sp>
        <p:nvSpPr>
          <p:cNvPr id="140" name="Shape 140"/>
          <p:cNvSpPr txBox="1"/>
          <p:nvPr/>
        </p:nvSpPr>
        <p:spPr>
          <a:xfrm>
            <a:off x="330650" y="929722"/>
            <a:ext cx="8212779" cy="3189000"/>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fr" sz="1400" b="1" i="0" u="none" strike="noStrike" cap="none" dirty="0">
                <a:solidFill>
                  <a:schemeClr val="dk1"/>
                </a:solidFill>
                <a:latin typeface="Georgia"/>
                <a:ea typeface="Calibri"/>
                <a:cs typeface="Georgia"/>
                <a:sym typeface="Calibri"/>
              </a:rPr>
              <a:t>How to find housing offers?</a:t>
            </a:r>
            <a:endParaRPr sz="1400" b="1" i="0" u="none" strike="noStrike" cap="none" dirty="0">
              <a:solidFill>
                <a:schemeClr val="dk1"/>
              </a:solidFill>
              <a:latin typeface="Georgia"/>
              <a:ea typeface="Calibri"/>
              <a:cs typeface="Georgia"/>
              <a:sym typeface="Calibri"/>
            </a:endParaRPr>
          </a:p>
          <a:p>
            <a:pPr marL="0" marR="0" lvl="0" indent="0" algn="l" rtl="0">
              <a:lnSpc>
                <a:spcPct val="100000"/>
              </a:lnSpc>
              <a:spcBef>
                <a:spcPts val="0"/>
              </a:spcBef>
              <a:spcAft>
                <a:spcPts val="0"/>
              </a:spcAft>
              <a:buClr>
                <a:srgbClr val="000000"/>
              </a:buClr>
              <a:buSzPts val="1400"/>
              <a:buFont typeface="Arial"/>
              <a:buNone/>
            </a:pPr>
            <a:endParaRPr b="1" dirty="0">
              <a:solidFill>
                <a:schemeClr val="dk1"/>
              </a:solidFill>
              <a:latin typeface="Georgia"/>
              <a:ea typeface="Calibri"/>
              <a:cs typeface="Georgia"/>
              <a:sym typeface="Calibri"/>
            </a:endParaRPr>
          </a:p>
          <a:p>
            <a:pPr marL="558800" marR="0" lvl="1" indent="-215900" algn="l" rtl="0">
              <a:lnSpc>
                <a:spcPct val="100000"/>
              </a:lnSpc>
              <a:spcBef>
                <a:spcPts val="0"/>
              </a:spcBef>
              <a:spcAft>
                <a:spcPts val="0"/>
              </a:spcAft>
              <a:buClr>
                <a:schemeClr val="dk1"/>
              </a:buClr>
              <a:buSzPts val="1400"/>
              <a:buFont typeface="Noto Sans Symbols"/>
              <a:buChar char="✓"/>
            </a:pPr>
            <a:r>
              <a:rPr lang="fr-FR" dirty="0">
                <a:solidFill>
                  <a:schemeClr val="dk1"/>
                </a:solidFill>
                <a:latin typeface="Georgia"/>
                <a:ea typeface="Calibri"/>
                <a:cs typeface="Georgia"/>
                <a:sym typeface="Calibri"/>
              </a:rPr>
              <a:t>C</a:t>
            </a:r>
            <a:r>
              <a:rPr lang="fr" sz="1400" b="0" i="0" u="none" strike="noStrike" cap="none" dirty="0">
                <a:solidFill>
                  <a:schemeClr val="dk1"/>
                </a:solidFill>
                <a:latin typeface="Georgia"/>
                <a:ea typeface="Calibri"/>
                <a:cs typeface="Georgia"/>
                <a:sym typeface="Calibri"/>
              </a:rPr>
              <a:t>ontact your EURAXESS Service Centre who will be able to assist you with your search (</a:t>
            </a:r>
            <a:r>
              <a:rPr lang="fr-FR" dirty="0" err="1">
                <a:solidFill>
                  <a:schemeClr val="dk1"/>
                </a:solidFill>
                <a:latin typeface="Georgia"/>
                <a:ea typeface="Calibri"/>
                <a:cs typeface="Georgia"/>
                <a:sym typeface="Calibri"/>
              </a:rPr>
              <a:t>suggests</a:t>
            </a:r>
            <a:r>
              <a:rPr lang="fr" sz="1400" b="0" i="0" u="none" strike="noStrike" cap="none" dirty="0">
                <a:solidFill>
                  <a:schemeClr val="dk1"/>
                </a:solidFill>
                <a:latin typeface="Georgia"/>
                <a:ea typeface="Calibri"/>
                <a:cs typeface="Georgia"/>
                <a:sym typeface="Calibri"/>
              </a:rPr>
              <a:t> appropriate solutions, </a:t>
            </a:r>
            <a:r>
              <a:rPr lang="fr-FR" dirty="0" err="1">
                <a:solidFill>
                  <a:schemeClr val="dk1"/>
                </a:solidFill>
                <a:latin typeface="Georgia"/>
                <a:ea typeface="Calibri"/>
                <a:cs typeface="Georgia"/>
                <a:sym typeface="Calibri"/>
              </a:rPr>
              <a:t>facilitates</a:t>
            </a:r>
            <a:r>
              <a:rPr lang="fr-FR" dirty="0">
                <a:solidFill>
                  <a:schemeClr val="dk1"/>
                </a:solidFill>
                <a:latin typeface="Georgia"/>
                <a:ea typeface="Calibri"/>
                <a:cs typeface="Georgia"/>
                <a:sym typeface="Calibri"/>
              </a:rPr>
              <a:t> the contact</a:t>
            </a:r>
            <a:r>
              <a:rPr lang="fr" sz="1400" b="0" i="0" u="none" strike="noStrike" cap="none" dirty="0">
                <a:solidFill>
                  <a:schemeClr val="dk1"/>
                </a:solidFill>
                <a:latin typeface="Georgia"/>
                <a:ea typeface="Calibri"/>
                <a:cs typeface="Georgia"/>
                <a:sym typeface="Calibri"/>
              </a:rPr>
              <a:t> </a:t>
            </a:r>
            <a:r>
              <a:rPr lang="fr-FR" dirty="0" err="1">
                <a:solidFill>
                  <a:schemeClr val="dk1"/>
                </a:solidFill>
                <a:latin typeface="Georgia"/>
                <a:ea typeface="Calibri"/>
                <a:cs typeface="Georgia"/>
                <a:sym typeface="Calibri"/>
              </a:rPr>
              <a:t>with</a:t>
            </a:r>
            <a:r>
              <a:rPr lang="fr" sz="1400" b="0" i="0" u="none" strike="noStrike" cap="none" dirty="0">
                <a:solidFill>
                  <a:schemeClr val="dk1"/>
                </a:solidFill>
                <a:latin typeface="Georgia"/>
                <a:ea typeface="Calibri"/>
                <a:cs typeface="Georgia"/>
                <a:sym typeface="Calibri"/>
              </a:rPr>
              <a:t> landlords or residences...)</a:t>
            </a:r>
            <a:endParaRPr sz="1100" b="0" i="0" u="none" strike="noStrike" cap="none" dirty="0">
              <a:solidFill>
                <a:srgbClr val="000000"/>
              </a:solidFill>
              <a:latin typeface="Georgia"/>
              <a:cs typeface="Georgia"/>
              <a:sym typeface="Arial"/>
            </a:endParaRPr>
          </a:p>
          <a:p>
            <a:pPr marL="457200" marR="0" lvl="0" indent="0" algn="l" rtl="0">
              <a:lnSpc>
                <a:spcPct val="100000"/>
              </a:lnSpc>
              <a:spcBef>
                <a:spcPts val="0"/>
              </a:spcBef>
              <a:spcAft>
                <a:spcPts val="0"/>
              </a:spcAft>
              <a:buNone/>
            </a:pPr>
            <a:endParaRPr dirty="0">
              <a:solidFill>
                <a:schemeClr val="dk1"/>
              </a:solidFill>
              <a:latin typeface="Georgia"/>
              <a:ea typeface="Calibri"/>
              <a:cs typeface="Georgia"/>
              <a:sym typeface="Calibri"/>
            </a:endParaRPr>
          </a:p>
          <a:p>
            <a:pPr marL="558800" marR="0" lvl="1" indent="-215900" algn="l" rtl="0">
              <a:lnSpc>
                <a:spcPct val="100000"/>
              </a:lnSpc>
              <a:spcBef>
                <a:spcPts val="0"/>
              </a:spcBef>
              <a:spcAft>
                <a:spcPts val="0"/>
              </a:spcAft>
              <a:buClr>
                <a:schemeClr val="dk1"/>
              </a:buClr>
              <a:buSzPts val="1400"/>
              <a:buFont typeface="Noto Sans Symbols"/>
              <a:buChar char="✓"/>
            </a:pPr>
            <a:r>
              <a:rPr lang="fr-FR" dirty="0">
                <a:solidFill>
                  <a:schemeClr val="dk1"/>
                </a:solidFill>
                <a:latin typeface="Georgia"/>
                <a:ea typeface="Calibri"/>
                <a:cs typeface="Georgia"/>
                <a:sym typeface="Calibri"/>
              </a:rPr>
              <a:t>C</a:t>
            </a:r>
            <a:r>
              <a:rPr lang="fr" sz="1400" b="0" i="0" u="none" strike="noStrike" cap="none" dirty="0">
                <a:solidFill>
                  <a:schemeClr val="dk1"/>
                </a:solidFill>
                <a:latin typeface="Georgia"/>
                <a:ea typeface="Calibri"/>
                <a:cs typeface="Georgia"/>
                <a:sym typeface="Calibri"/>
              </a:rPr>
              <a:t>onsult</a:t>
            </a:r>
            <a:r>
              <a:rPr lang="fr-FR" sz="1400" b="0" i="0" u="none" strike="noStrike" cap="none" dirty="0">
                <a:solidFill>
                  <a:schemeClr val="dk1"/>
                </a:solidFill>
                <a:latin typeface="Georgia"/>
                <a:ea typeface="Calibri"/>
                <a:cs typeface="Georgia"/>
                <a:sym typeface="Calibri"/>
              </a:rPr>
              <a:t> </a:t>
            </a:r>
            <a:r>
              <a:rPr lang="fr" sz="1400" b="0" i="0" u="none" strike="noStrike" cap="none" dirty="0">
                <a:solidFill>
                  <a:schemeClr val="dk1"/>
                </a:solidFill>
                <a:latin typeface="Georgia"/>
                <a:ea typeface="Calibri"/>
                <a:cs typeface="Georgia"/>
                <a:sym typeface="Calibri"/>
              </a:rPr>
              <a:t>specialised</a:t>
            </a:r>
            <a:r>
              <a:rPr lang="fr-FR" sz="1400" b="0" i="0" u="none" strike="noStrike" cap="none" dirty="0">
                <a:solidFill>
                  <a:schemeClr val="dk1"/>
                </a:solidFill>
                <a:latin typeface="Georgia"/>
                <a:ea typeface="Calibri"/>
                <a:cs typeface="Georgia"/>
                <a:sym typeface="Calibri"/>
              </a:rPr>
              <a:t> </a:t>
            </a:r>
            <a:r>
              <a:rPr lang="fr-FR" sz="1400" b="0" i="0" u="none" strike="noStrike" cap="none" dirty="0" err="1">
                <a:solidFill>
                  <a:schemeClr val="dk1"/>
                </a:solidFill>
                <a:latin typeface="Georgia"/>
                <a:ea typeface="Calibri"/>
                <a:cs typeface="Georgia"/>
                <a:sym typeface="Calibri"/>
              </a:rPr>
              <a:t>housing</a:t>
            </a:r>
            <a:r>
              <a:rPr lang="fr" sz="1400" b="0" i="0" u="none" strike="noStrike" cap="none" dirty="0">
                <a:solidFill>
                  <a:schemeClr val="dk1"/>
                </a:solidFill>
                <a:latin typeface="Georgia"/>
                <a:ea typeface="Calibri"/>
                <a:cs typeface="Georgia"/>
                <a:sym typeface="Calibri"/>
              </a:rPr>
              <a:t> websites </a:t>
            </a:r>
            <a:endParaRPr sz="1100" b="0" i="0" u="none" strike="noStrike" cap="none" dirty="0">
              <a:solidFill>
                <a:srgbClr val="000000"/>
              </a:solidFill>
              <a:latin typeface="Georgia"/>
              <a:cs typeface="Georgia"/>
              <a:sym typeface="Arial"/>
            </a:endParaRPr>
          </a:p>
          <a:p>
            <a:pPr marL="457200" marR="0" lvl="0" indent="0" algn="l" rtl="0">
              <a:lnSpc>
                <a:spcPct val="100000"/>
              </a:lnSpc>
              <a:spcBef>
                <a:spcPts val="0"/>
              </a:spcBef>
              <a:spcAft>
                <a:spcPts val="0"/>
              </a:spcAft>
              <a:buNone/>
            </a:pPr>
            <a:endParaRPr dirty="0">
              <a:solidFill>
                <a:schemeClr val="dk1"/>
              </a:solidFill>
              <a:latin typeface="Georgia"/>
              <a:ea typeface="Calibri"/>
              <a:cs typeface="Georgia"/>
              <a:sym typeface="Calibri"/>
            </a:endParaRPr>
          </a:p>
          <a:p>
            <a:pPr marL="558800" marR="0" lvl="1" indent="-215900" algn="l" rtl="0">
              <a:lnSpc>
                <a:spcPct val="100000"/>
              </a:lnSpc>
              <a:spcBef>
                <a:spcPts val="0"/>
              </a:spcBef>
              <a:spcAft>
                <a:spcPts val="0"/>
              </a:spcAft>
              <a:buClr>
                <a:schemeClr val="dk1"/>
              </a:buClr>
              <a:buSzPts val="1400"/>
              <a:buFont typeface="Noto Sans Symbols"/>
              <a:buChar char="✓"/>
            </a:pPr>
            <a:r>
              <a:rPr lang="fr-FR" dirty="0" err="1">
                <a:solidFill>
                  <a:schemeClr val="dk1"/>
                </a:solidFill>
                <a:latin typeface="Georgia"/>
                <a:ea typeface="Calibri"/>
                <a:cs typeface="Georgia"/>
                <a:sym typeface="Calibri"/>
              </a:rPr>
              <a:t>Visit</a:t>
            </a:r>
            <a:r>
              <a:rPr lang="fr" sz="1400" b="0" i="0" u="none" strike="noStrike" cap="none" dirty="0">
                <a:solidFill>
                  <a:schemeClr val="dk1"/>
                </a:solidFill>
                <a:latin typeface="Georgia"/>
                <a:ea typeface="Calibri"/>
                <a:cs typeface="Georgia"/>
                <a:sym typeface="Calibri"/>
              </a:rPr>
              <a:t> real estate agencies</a:t>
            </a:r>
            <a:endParaRPr sz="1100" b="0" i="0" u="none" strike="noStrike" cap="none" dirty="0">
              <a:solidFill>
                <a:srgbClr val="000000"/>
              </a:solidFill>
              <a:latin typeface="Georgia"/>
              <a:cs typeface="Georgia"/>
              <a:sym typeface="Arial"/>
            </a:endParaRPr>
          </a:p>
          <a:p>
            <a:pPr marL="457200" marR="0" lvl="0" indent="0" algn="l" rtl="0">
              <a:lnSpc>
                <a:spcPct val="100000"/>
              </a:lnSpc>
              <a:spcBef>
                <a:spcPts val="0"/>
              </a:spcBef>
              <a:spcAft>
                <a:spcPts val="0"/>
              </a:spcAft>
              <a:buNone/>
            </a:pPr>
            <a:endParaRPr dirty="0">
              <a:solidFill>
                <a:schemeClr val="dk1"/>
              </a:solidFill>
              <a:latin typeface="Georgia"/>
              <a:ea typeface="Calibri"/>
              <a:cs typeface="Georgia"/>
              <a:sym typeface="Calibri"/>
            </a:endParaRPr>
          </a:p>
          <a:p>
            <a:pPr marL="558800" marR="0" lvl="1" indent="-215900" algn="l" rtl="0">
              <a:lnSpc>
                <a:spcPct val="100000"/>
              </a:lnSpc>
              <a:spcBef>
                <a:spcPts val="0"/>
              </a:spcBef>
              <a:spcAft>
                <a:spcPts val="0"/>
              </a:spcAft>
              <a:buClr>
                <a:schemeClr val="dk1"/>
              </a:buClr>
              <a:buSzPts val="1400"/>
              <a:buFont typeface="Noto Sans Symbols"/>
              <a:buChar char="✓"/>
            </a:pPr>
            <a:r>
              <a:rPr lang="fr-FR" sz="1400" b="0" i="0" u="none" strike="noStrike" cap="none" dirty="0" err="1">
                <a:solidFill>
                  <a:schemeClr val="dk1"/>
                </a:solidFill>
                <a:latin typeface="Georgia"/>
                <a:ea typeface="Calibri"/>
                <a:cs typeface="Georgia"/>
                <a:sym typeface="Calibri"/>
              </a:rPr>
              <a:t>Search</a:t>
            </a:r>
            <a:r>
              <a:rPr lang="fr-FR" sz="1400" b="0" i="0" u="none" strike="noStrike" cap="none" dirty="0">
                <a:solidFill>
                  <a:schemeClr val="dk1"/>
                </a:solidFill>
                <a:latin typeface="Georgia"/>
                <a:ea typeface="Calibri"/>
                <a:cs typeface="Georgia"/>
                <a:sym typeface="Calibri"/>
              </a:rPr>
              <a:t> </a:t>
            </a:r>
            <a:r>
              <a:rPr lang="fr-FR" dirty="0">
                <a:solidFill>
                  <a:schemeClr val="dk1"/>
                </a:solidFill>
                <a:latin typeface="Georgia"/>
                <a:ea typeface="Calibri"/>
                <a:cs typeface="Georgia"/>
                <a:sym typeface="Calibri"/>
              </a:rPr>
              <a:t>o</a:t>
            </a:r>
            <a:r>
              <a:rPr lang="fr" sz="1400" b="0" i="0" u="none" strike="noStrike" cap="none" dirty="0">
                <a:solidFill>
                  <a:schemeClr val="dk1"/>
                </a:solidFill>
                <a:latin typeface="Georgia"/>
                <a:ea typeface="Calibri"/>
                <a:cs typeface="Georgia"/>
                <a:sym typeface="Calibri"/>
              </a:rPr>
              <a:t>n the websites of local Tourist Offices</a:t>
            </a:r>
            <a:endParaRPr sz="1100" b="0" i="0" u="none" strike="noStrike" cap="none" dirty="0">
              <a:solidFill>
                <a:srgbClr val="000000"/>
              </a:solidFill>
              <a:latin typeface="Georgia"/>
              <a:cs typeface="Georgia"/>
              <a:sym typeface="Arial"/>
            </a:endParaRPr>
          </a:p>
          <a:p>
            <a:pPr marL="457200" marR="0" lvl="0" indent="0" algn="l" rtl="0">
              <a:lnSpc>
                <a:spcPct val="100000"/>
              </a:lnSpc>
              <a:spcBef>
                <a:spcPts val="0"/>
              </a:spcBef>
              <a:spcAft>
                <a:spcPts val="0"/>
              </a:spcAft>
              <a:buNone/>
            </a:pPr>
            <a:endParaRPr dirty="0">
              <a:solidFill>
                <a:schemeClr val="dk1"/>
              </a:solidFill>
              <a:latin typeface="Georgia"/>
              <a:ea typeface="Calibri"/>
              <a:cs typeface="Georgia"/>
              <a:sym typeface="Calibri"/>
            </a:endParaRPr>
          </a:p>
          <a:p>
            <a:pPr marL="558800" marR="0" lvl="1" indent="-215900" algn="l" rtl="0">
              <a:lnSpc>
                <a:spcPct val="100000"/>
              </a:lnSpc>
              <a:spcBef>
                <a:spcPts val="0"/>
              </a:spcBef>
              <a:spcAft>
                <a:spcPts val="0"/>
              </a:spcAft>
              <a:buClr>
                <a:schemeClr val="dk1"/>
              </a:buClr>
              <a:buSzPts val="1400"/>
              <a:buFont typeface="Noto Sans Symbols"/>
              <a:buChar char="✓"/>
            </a:pPr>
            <a:r>
              <a:rPr lang="fr-FR" dirty="0">
                <a:solidFill>
                  <a:schemeClr val="dk1"/>
                </a:solidFill>
                <a:latin typeface="Georgia"/>
                <a:ea typeface="Calibri"/>
                <a:cs typeface="Georgia"/>
                <a:sym typeface="Calibri"/>
              </a:rPr>
              <a:t>Look for</a:t>
            </a:r>
            <a:r>
              <a:rPr lang="fr" sz="1400" b="0" i="0" u="none" strike="noStrike" cap="none" dirty="0">
                <a:solidFill>
                  <a:schemeClr val="dk1"/>
                </a:solidFill>
                <a:latin typeface="Georgia"/>
                <a:ea typeface="Calibri"/>
                <a:cs typeface="Georgia"/>
                <a:sym typeface="Calibri"/>
              </a:rPr>
              <a:t> </a:t>
            </a:r>
            <a:r>
              <a:rPr lang="fr-FR" sz="1400" b="0" i="0" u="none" strike="noStrike" cap="none" dirty="0">
                <a:solidFill>
                  <a:schemeClr val="dk1"/>
                </a:solidFill>
                <a:latin typeface="Georgia"/>
                <a:ea typeface="Calibri"/>
                <a:cs typeface="Georgia"/>
                <a:sym typeface="Calibri"/>
              </a:rPr>
              <a:t>local </a:t>
            </a:r>
            <a:r>
              <a:rPr lang="fr" sz="1400" b="0" i="0" u="none" strike="noStrike" cap="none" dirty="0">
                <a:solidFill>
                  <a:schemeClr val="dk1"/>
                </a:solidFill>
                <a:latin typeface="Georgia"/>
                <a:ea typeface="Calibri"/>
                <a:cs typeface="Georgia"/>
                <a:sym typeface="Calibri"/>
              </a:rPr>
              <a:t>ad</a:t>
            </a:r>
            <a:r>
              <a:rPr lang="fr-FR" sz="1400" b="0" i="0" u="none" strike="noStrike" cap="none" dirty="0">
                <a:solidFill>
                  <a:schemeClr val="dk1"/>
                </a:solidFill>
                <a:latin typeface="Georgia"/>
                <a:ea typeface="Calibri"/>
                <a:cs typeface="Georgia"/>
                <a:sym typeface="Calibri"/>
              </a:rPr>
              <a:t>vert</a:t>
            </a:r>
            <a:r>
              <a:rPr lang="fr" sz="1400" b="0" i="0" u="none" strike="noStrike" cap="none" dirty="0">
                <a:solidFill>
                  <a:schemeClr val="dk1"/>
                </a:solidFill>
                <a:latin typeface="Georgia"/>
                <a:ea typeface="Calibri"/>
                <a:cs typeface="Georgia"/>
                <a:sym typeface="Calibri"/>
              </a:rPr>
              <a:t>s (</a:t>
            </a:r>
            <a:r>
              <a:rPr lang="fr-FR" dirty="0" err="1">
                <a:solidFill>
                  <a:schemeClr val="dk1"/>
                </a:solidFill>
                <a:latin typeface="Georgia"/>
                <a:ea typeface="Calibri"/>
                <a:cs typeface="Georgia"/>
                <a:sym typeface="Calibri"/>
              </a:rPr>
              <a:t>newspapers</a:t>
            </a:r>
            <a:r>
              <a:rPr lang="fr-FR" dirty="0">
                <a:solidFill>
                  <a:schemeClr val="dk1"/>
                </a:solidFill>
                <a:latin typeface="Georgia"/>
                <a:ea typeface="Calibri"/>
                <a:cs typeface="Georgia"/>
                <a:sym typeface="Calibri"/>
              </a:rPr>
              <a:t>, shops, </a:t>
            </a:r>
            <a:r>
              <a:rPr lang="fr" sz="1400" b="0" i="0" u="none" strike="noStrike" cap="none" dirty="0">
                <a:solidFill>
                  <a:schemeClr val="dk1"/>
                </a:solidFill>
                <a:latin typeface="Georgia"/>
                <a:ea typeface="Calibri"/>
                <a:cs typeface="Georgia"/>
                <a:sym typeface="Calibri"/>
              </a:rPr>
              <a:t>billboards in universities...)</a:t>
            </a:r>
            <a:endParaRPr sz="1100" b="0" i="0" u="none" strike="noStrike" cap="none" dirty="0">
              <a:solidFill>
                <a:srgbClr val="000000"/>
              </a:solidFill>
              <a:latin typeface="Georgia"/>
              <a:cs typeface="Georgia"/>
              <a:sym typeface="Arial"/>
            </a:endParaRPr>
          </a:p>
          <a:p>
            <a:pPr marL="457200" marR="0" lvl="0" indent="0" algn="l" rtl="0">
              <a:lnSpc>
                <a:spcPct val="100000"/>
              </a:lnSpc>
              <a:spcBef>
                <a:spcPts val="0"/>
              </a:spcBef>
              <a:spcAft>
                <a:spcPts val="0"/>
              </a:spcAft>
              <a:buNone/>
            </a:pPr>
            <a:endParaRPr dirty="0">
              <a:solidFill>
                <a:schemeClr val="dk1"/>
              </a:solidFill>
              <a:latin typeface="Calibri"/>
              <a:ea typeface="Calibri"/>
              <a:cs typeface="Calibri"/>
              <a:sym typeface="Calibri"/>
            </a:endParaRPr>
          </a:p>
        </p:txBody>
      </p:sp>
      <p:sp>
        <p:nvSpPr>
          <p:cNvPr id="2" name="Rectangle 1"/>
          <p:cNvSpPr/>
          <p:nvPr/>
        </p:nvSpPr>
        <p:spPr>
          <a:xfrm>
            <a:off x="440799" y="4075387"/>
            <a:ext cx="7767238" cy="523220"/>
          </a:xfrm>
          <a:prstGeom prst="rect">
            <a:avLst/>
          </a:prstGeom>
        </p:spPr>
        <p:txBody>
          <a:bodyPr wrap="square">
            <a:spAutoFit/>
          </a:bodyPr>
          <a:lstStyle/>
          <a:p>
            <a:pPr marL="342900" lvl="1">
              <a:buClr>
                <a:schemeClr val="dk1"/>
              </a:buClr>
              <a:buSzPts val="1400"/>
            </a:pPr>
            <a:r>
              <a:rPr lang="fr-FR" b="1" dirty="0" err="1">
                <a:solidFill>
                  <a:schemeClr val="accent1"/>
                </a:solidFill>
                <a:latin typeface="Georgia"/>
                <a:ea typeface="Calibri"/>
                <a:cs typeface="Georgia"/>
                <a:sym typeface="Calibri"/>
              </a:rPr>
              <a:t>Feel</a:t>
            </a:r>
            <a:r>
              <a:rPr lang="fr-FR" b="1" dirty="0">
                <a:solidFill>
                  <a:schemeClr val="accent1"/>
                </a:solidFill>
                <a:latin typeface="Georgia"/>
                <a:ea typeface="Calibri"/>
                <a:cs typeface="Georgia"/>
                <a:sym typeface="Calibri"/>
              </a:rPr>
              <a:t> free</a:t>
            </a:r>
            <a:r>
              <a:rPr lang="fr" b="1" dirty="0">
                <a:solidFill>
                  <a:schemeClr val="accent1"/>
                </a:solidFill>
                <a:latin typeface="Georgia"/>
                <a:ea typeface="Calibri"/>
                <a:cs typeface="Georgia"/>
                <a:sym typeface="Calibri"/>
              </a:rPr>
              <a:t> to talk about your </a:t>
            </a:r>
            <a:r>
              <a:rPr lang="fr-FR" b="1" dirty="0" err="1">
                <a:solidFill>
                  <a:schemeClr val="accent1"/>
                </a:solidFill>
                <a:latin typeface="Georgia"/>
                <a:ea typeface="Calibri"/>
                <a:cs typeface="Georgia"/>
                <a:sym typeface="Calibri"/>
              </a:rPr>
              <a:t>housing</a:t>
            </a:r>
            <a:r>
              <a:rPr lang="fr-FR" b="1" dirty="0">
                <a:solidFill>
                  <a:schemeClr val="accent1"/>
                </a:solidFill>
                <a:latin typeface="Georgia"/>
                <a:ea typeface="Calibri"/>
                <a:cs typeface="Georgia"/>
                <a:sym typeface="Calibri"/>
              </a:rPr>
              <a:t> </a:t>
            </a:r>
            <a:r>
              <a:rPr lang="fr" b="1" dirty="0">
                <a:solidFill>
                  <a:schemeClr val="accent1"/>
                </a:solidFill>
                <a:latin typeface="Georgia"/>
                <a:ea typeface="Calibri"/>
                <a:cs typeface="Georgia"/>
                <a:sym typeface="Calibri"/>
              </a:rPr>
              <a:t>search to your colleagues and</a:t>
            </a:r>
            <a:r>
              <a:rPr lang="fr-FR" b="1" dirty="0">
                <a:solidFill>
                  <a:schemeClr val="accent1"/>
                </a:solidFill>
                <a:latin typeface="Georgia"/>
                <a:ea typeface="Calibri"/>
                <a:cs typeface="Georgia"/>
                <a:sym typeface="Calibri"/>
              </a:rPr>
              <a:t> to</a:t>
            </a:r>
            <a:r>
              <a:rPr lang="fr" b="1" dirty="0">
                <a:solidFill>
                  <a:schemeClr val="accent1"/>
                </a:solidFill>
                <a:latin typeface="Georgia"/>
                <a:ea typeface="Calibri"/>
                <a:cs typeface="Georgia"/>
                <a:sym typeface="Calibri"/>
              </a:rPr>
              <a:t> your host institution.</a:t>
            </a:r>
            <a:endParaRPr lang="fr" b="1" i="1" dirty="0">
              <a:solidFill>
                <a:schemeClr val="accent1"/>
              </a:solidFill>
              <a:latin typeface="Georgia"/>
              <a:ea typeface="Calibri"/>
              <a:cs typeface="Georgia"/>
              <a:sym typeface="Calibri"/>
            </a:endParaRPr>
          </a:p>
        </p:txBody>
      </p:sp>
      <p:pic>
        <p:nvPicPr>
          <p:cNvPr id="6" name="Image 5" descr="7-arr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9788" y="4033519"/>
            <a:ext cx="606598" cy="529560"/>
          </a:xfrm>
          <a:prstGeom prst="rect">
            <a:avLst/>
          </a:prstGeom>
        </p:spPr>
      </p:pic>
      <p:pic>
        <p:nvPicPr>
          <p:cNvPr id="7" name="Image 6" descr="18-arrow.png">
            <a:hlinkClick r:id="" action="ppaction://hlinkshowjump?jump=previous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pic>
        <p:nvPicPr>
          <p:cNvPr id="8" name="Image 7" descr="18-arrow.png">
            <a:hlinkClick r:id="" action="ppaction://hlinkshowjump?jump=next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9" name="Image 8" descr="iconmonstr-home-5-240.png">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spTree>
  </p:cSld>
  <p:clrMapOvr>
    <a:masterClrMapping/>
  </p:clrMapOvr>
</p:sld>
</file>

<file path=ppt/theme/theme1.xml><?xml version="1.0" encoding="utf-8"?>
<a:theme xmlns:a="http://schemas.openxmlformats.org/drawingml/2006/main" name="Simple Light">
  <a:themeElements>
    <a:clrScheme name="Été">
      <a:dk1>
        <a:sysClr val="windowText" lastClr="000000"/>
      </a:dk1>
      <a:lt1>
        <a:sysClr val="window" lastClr="FFFFFF"/>
      </a:lt1>
      <a:dk2>
        <a:srgbClr val="D16207"/>
      </a:dk2>
      <a:lt2>
        <a:srgbClr val="F0B31E"/>
      </a:lt2>
      <a:accent1>
        <a:srgbClr val="51A6C2"/>
      </a:accent1>
      <a:accent2>
        <a:srgbClr val="51C2A9"/>
      </a:accent2>
      <a:accent3>
        <a:srgbClr val="7EC251"/>
      </a:accent3>
      <a:accent4>
        <a:srgbClr val="E1DC53"/>
      </a:accent4>
      <a:accent5>
        <a:srgbClr val="B54721"/>
      </a:accent5>
      <a:accent6>
        <a:srgbClr val="A16BB1"/>
      </a:accent6>
      <a:hlink>
        <a:srgbClr val="A40A06"/>
      </a:hlink>
      <a:folHlink>
        <a:srgbClr val="837F1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1553</TotalTime>
  <Words>4262</Words>
  <Application>Microsoft Macintosh PowerPoint</Application>
  <PresentationFormat>Affichage à l'écran (16:9)</PresentationFormat>
  <Paragraphs>459</Paragraphs>
  <Slides>27</Slides>
  <Notes>21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27</vt:i4>
      </vt:variant>
    </vt:vector>
  </HeadingPairs>
  <TitlesOfParts>
    <vt:vector size="34" baseType="lpstr">
      <vt:lpstr>Arial</vt:lpstr>
      <vt:lpstr>Calibri</vt:lpstr>
      <vt:lpstr>Chalkboard SE Regular</vt:lpstr>
      <vt:lpstr>Georgia</vt:lpstr>
      <vt:lpstr>Noto Sans Symbols</vt:lpstr>
      <vt:lpstr>Times New Roman</vt:lpstr>
      <vt:lpstr>Simple Light</vt:lpstr>
      <vt:lpstr> HOUSING GUIDE FOR INTERNATIONAL RESEARCHERS  A guide to better understand the rental rules  in France.</vt:lpstr>
      <vt:lpstr>Finding accommodation </vt:lpstr>
      <vt:lpstr>Présentation PowerPoint</vt:lpstr>
      <vt:lpstr>1.1 Length of stay/Family status</vt:lpstr>
      <vt:lpstr>1.2 Furnished or unfurnished accommodation </vt:lpstr>
      <vt:lpstr>1.2 Contract duration for furnished or unfurnished accommodation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RESEARCHERS: YOUR HOUSING GUIDE  Better understand rules relating to renting in France.</dc:title>
  <dc:creator>KARINE MARTY-REBATTET</dc:creator>
  <cp:lastModifiedBy>Agathe KERVELLA</cp:lastModifiedBy>
  <cp:revision>71</cp:revision>
  <dcterms:modified xsi:type="dcterms:W3CDTF">2025-01-21T15:52:11Z</dcterms:modified>
</cp:coreProperties>
</file>